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9" r:id="rId5"/>
    <p:sldId id="266" r:id="rId6"/>
    <p:sldId id="263" r:id="rId7"/>
    <p:sldId id="264" r:id="rId8"/>
    <p:sldId id="265" r:id="rId9"/>
    <p:sldId id="25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4" autoAdjust="0"/>
    <p:restoredTop sz="94660"/>
  </p:normalViewPr>
  <p:slideViewPr>
    <p:cSldViewPr snapToGrid="0">
      <p:cViewPr>
        <p:scale>
          <a:sx n="100" d="100"/>
          <a:sy n="100" d="100"/>
        </p:scale>
        <p:origin x="1392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A1DF1E-C1CE-46EA-B2A0-DB1729883525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2724855-49A5-417E-93D8-D8ECEDA2B21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Remove duplicate breweries and beers</a:t>
          </a:r>
        </a:p>
      </dgm:t>
    </dgm:pt>
    <dgm:pt modelId="{EC28B8AE-75DD-46CB-8928-160C3C35031A}" type="parTrans" cxnId="{556FBFAE-5689-4BAB-B432-A6F3568B97EB}">
      <dgm:prSet/>
      <dgm:spPr/>
      <dgm:t>
        <a:bodyPr/>
        <a:lstStyle/>
        <a:p>
          <a:endParaRPr lang="en-US"/>
        </a:p>
      </dgm:t>
    </dgm:pt>
    <dgm:pt modelId="{4716C6C6-99C1-42E7-B9B6-544C5E29888E}" type="sibTrans" cxnId="{556FBFAE-5689-4BAB-B432-A6F3568B97E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31E2B31-C747-453F-9BA4-D15AD97D2E6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Calculate average IBU and ABV by style</a:t>
          </a:r>
        </a:p>
      </dgm:t>
    </dgm:pt>
    <dgm:pt modelId="{05644799-FE8F-4978-AB68-F9762D5ED094}" type="parTrans" cxnId="{E77F2814-1CA6-46AE-A1C5-57815378C924}">
      <dgm:prSet/>
      <dgm:spPr/>
      <dgm:t>
        <a:bodyPr/>
        <a:lstStyle/>
        <a:p>
          <a:endParaRPr lang="en-US"/>
        </a:p>
      </dgm:t>
    </dgm:pt>
    <dgm:pt modelId="{77A3E1EA-4778-4C90-9110-839503F6CDAE}" type="sibTrans" cxnId="{E77F2814-1CA6-46AE-A1C5-57815378C92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58A2E61-8490-49F3-9446-D0890B68F7A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Use style averages to replace missing data</a:t>
          </a:r>
          <a:endParaRPr lang="en-US" dirty="0"/>
        </a:p>
      </dgm:t>
    </dgm:pt>
    <dgm:pt modelId="{E01DA429-C76C-4F1D-8C0C-A9A504FF3CF5}" type="parTrans" cxnId="{59339390-D17A-4F21-BF96-7C539D213E4D}">
      <dgm:prSet/>
      <dgm:spPr/>
      <dgm:t>
        <a:bodyPr/>
        <a:lstStyle/>
        <a:p>
          <a:endParaRPr lang="en-US"/>
        </a:p>
      </dgm:t>
    </dgm:pt>
    <dgm:pt modelId="{FA473A35-D8AD-46DB-B300-797A3B8B7E32}" type="sibTrans" cxnId="{59339390-D17A-4F21-BF96-7C539D213E4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EB9A33C-6F80-46F3-8511-8769A64EA72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Ignore five beers missing style</a:t>
          </a:r>
        </a:p>
      </dgm:t>
    </dgm:pt>
    <dgm:pt modelId="{FBD91CEF-C227-4894-9D1B-AD0505CDAB63}" type="parTrans" cxnId="{C5D93BDB-4312-49E2-8A25-96843CA79EF3}">
      <dgm:prSet/>
      <dgm:spPr/>
      <dgm:t>
        <a:bodyPr/>
        <a:lstStyle/>
        <a:p>
          <a:endParaRPr lang="en-US"/>
        </a:p>
      </dgm:t>
    </dgm:pt>
    <dgm:pt modelId="{F3455681-C8C0-46CC-B870-8C790F2A4B8A}" type="sibTrans" cxnId="{C5D93BDB-4312-49E2-8A25-96843CA79EF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770DB86-B1FE-4A7B-9793-CE906E02AF2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After cleaning only 51 beers missing IBU</a:t>
          </a:r>
        </a:p>
      </dgm:t>
    </dgm:pt>
    <dgm:pt modelId="{523B25CB-88C8-4E76-A7A7-BA3CBD75F444}" type="parTrans" cxnId="{5D25B51E-B9EE-4000-B8C5-C901C969AA09}">
      <dgm:prSet/>
      <dgm:spPr/>
      <dgm:t>
        <a:bodyPr/>
        <a:lstStyle/>
        <a:p>
          <a:endParaRPr lang="en-US"/>
        </a:p>
      </dgm:t>
    </dgm:pt>
    <dgm:pt modelId="{357C9FAC-895C-4E98-9C68-47C6C201A78E}" type="sibTrans" cxnId="{5D25B51E-B9EE-4000-B8C5-C901C969AA0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20F0E06-1AE2-4EAE-81BB-E60DFB52B030}">
      <dgm:prSet/>
      <dgm:spPr/>
      <dgm:t>
        <a:bodyPr/>
        <a:lstStyle/>
        <a:p>
          <a:pPr>
            <a:defRPr cap="all"/>
          </a:pPr>
          <a:r>
            <a:rPr lang="en-US"/>
            <a:t>After cleaning no beers missing ABV</a:t>
          </a:r>
        </a:p>
      </dgm:t>
    </dgm:pt>
    <dgm:pt modelId="{83DC5E9B-94B6-42FE-8085-839CAF68FDA9}" type="parTrans" cxnId="{AB90E8AD-ACF5-43AF-993E-60E2A4DBB27C}">
      <dgm:prSet/>
      <dgm:spPr/>
      <dgm:t>
        <a:bodyPr/>
        <a:lstStyle/>
        <a:p>
          <a:endParaRPr lang="en-US"/>
        </a:p>
      </dgm:t>
    </dgm:pt>
    <dgm:pt modelId="{99A2ADBE-1F47-4E8F-BE04-F178EEDF4DEF}" type="sibTrans" cxnId="{AB90E8AD-ACF5-43AF-993E-60E2A4DBB27C}">
      <dgm:prSet/>
      <dgm:spPr/>
      <dgm:t>
        <a:bodyPr/>
        <a:lstStyle/>
        <a:p>
          <a:endParaRPr lang="en-US"/>
        </a:p>
      </dgm:t>
    </dgm:pt>
    <dgm:pt modelId="{1D32A4A7-DC58-4E22-824C-65CD2029760E}" type="pres">
      <dgm:prSet presAssocID="{54A1DF1E-C1CE-46EA-B2A0-DB1729883525}" presName="root" presStyleCnt="0">
        <dgm:presLayoutVars>
          <dgm:dir/>
          <dgm:resizeHandles val="exact"/>
        </dgm:presLayoutVars>
      </dgm:prSet>
      <dgm:spPr/>
    </dgm:pt>
    <dgm:pt modelId="{9F01E15A-5907-4117-A21A-C278ABAD1C35}" type="pres">
      <dgm:prSet presAssocID="{C2724855-49A5-417E-93D8-D8ECEDA2B217}" presName="compNode" presStyleCnt="0"/>
      <dgm:spPr/>
    </dgm:pt>
    <dgm:pt modelId="{C3D1345D-3925-4848-AEB6-49D84B26E12F}" type="pres">
      <dgm:prSet presAssocID="{C2724855-49A5-417E-93D8-D8ECEDA2B217}" presName="iconBgRect" presStyleLbl="bgShp" presStyleIdx="0" presStyleCnt="6"/>
      <dgm:spPr/>
    </dgm:pt>
    <dgm:pt modelId="{599B16BC-1654-4D77-A7AE-9706FD1F2687}" type="pres">
      <dgm:prSet presAssocID="{C2724855-49A5-417E-93D8-D8ECEDA2B217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rbage"/>
        </a:ext>
      </dgm:extLst>
    </dgm:pt>
    <dgm:pt modelId="{67BDC42D-24A2-4E44-AE39-7810C5CDC985}" type="pres">
      <dgm:prSet presAssocID="{C2724855-49A5-417E-93D8-D8ECEDA2B217}" presName="spaceRect" presStyleCnt="0"/>
      <dgm:spPr/>
    </dgm:pt>
    <dgm:pt modelId="{DFED39D9-392C-483A-813D-97CC5C8F909E}" type="pres">
      <dgm:prSet presAssocID="{C2724855-49A5-417E-93D8-D8ECEDA2B217}" presName="textRect" presStyleLbl="revTx" presStyleIdx="0" presStyleCnt="6">
        <dgm:presLayoutVars>
          <dgm:chMax val="1"/>
          <dgm:chPref val="1"/>
        </dgm:presLayoutVars>
      </dgm:prSet>
      <dgm:spPr/>
    </dgm:pt>
    <dgm:pt modelId="{490C6646-CABA-44C8-9C70-33270BBDAA73}" type="pres">
      <dgm:prSet presAssocID="{4716C6C6-99C1-42E7-B9B6-544C5E29888E}" presName="sibTrans" presStyleCnt="0"/>
      <dgm:spPr/>
    </dgm:pt>
    <dgm:pt modelId="{7050E86F-BF06-4329-AA35-DC257A036467}" type="pres">
      <dgm:prSet presAssocID="{031E2B31-C747-453F-9BA4-D15AD97D2E6F}" presName="compNode" presStyleCnt="0"/>
      <dgm:spPr/>
    </dgm:pt>
    <dgm:pt modelId="{192ADB9C-0A55-4A8B-9BCC-DF7959C25572}" type="pres">
      <dgm:prSet presAssocID="{031E2B31-C747-453F-9BA4-D15AD97D2E6F}" presName="iconBgRect" presStyleLbl="bgShp" presStyleIdx="1" presStyleCnt="6"/>
      <dgm:spPr/>
    </dgm:pt>
    <dgm:pt modelId="{C310AFF3-8361-4FC9-A08F-F1CB74B6DAAD}" type="pres">
      <dgm:prSet presAssocID="{031E2B31-C747-453F-9BA4-D15AD97D2E6F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EEC7BEE6-EB2E-4E8C-8BB3-F3727D7D753A}" type="pres">
      <dgm:prSet presAssocID="{031E2B31-C747-453F-9BA4-D15AD97D2E6F}" presName="spaceRect" presStyleCnt="0"/>
      <dgm:spPr/>
    </dgm:pt>
    <dgm:pt modelId="{0BBEB462-4F1A-4B38-AAE2-F4C2374E724B}" type="pres">
      <dgm:prSet presAssocID="{031E2B31-C747-453F-9BA4-D15AD97D2E6F}" presName="textRect" presStyleLbl="revTx" presStyleIdx="1" presStyleCnt="6">
        <dgm:presLayoutVars>
          <dgm:chMax val="1"/>
          <dgm:chPref val="1"/>
        </dgm:presLayoutVars>
      </dgm:prSet>
      <dgm:spPr/>
    </dgm:pt>
    <dgm:pt modelId="{D5B5F506-7F21-4D40-943F-A21E62C85079}" type="pres">
      <dgm:prSet presAssocID="{77A3E1EA-4778-4C90-9110-839503F6CDAE}" presName="sibTrans" presStyleCnt="0"/>
      <dgm:spPr/>
    </dgm:pt>
    <dgm:pt modelId="{5E9854B5-CE8C-45B3-8B42-F883C54425EA}" type="pres">
      <dgm:prSet presAssocID="{958A2E61-8490-49F3-9446-D0890B68F7AF}" presName="compNode" presStyleCnt="0"/>
      <dgm:spPr/>
    </dgm:pt>
    <dgm:pt modelId="{C8CCC433-B33D-4EAF-95DC-4212AC792AA2}" type="pres">
      <dgm:prSet presAssocID="{958A2E61-8490-49F3-9446-D0890B68F7AF}" presName="iconBgRect" presStyleLbl="bgShp" presStyleIdx="2" presStyleCnt="6"/>
      <dgm:spPr/>
    </dgm:pt>
    <dgm:pt modelId="{B021A121-ED55-4012-947C-7B75EC55B08C}" type="pres">
      <dgm:prSet presAssocID="{958A2E61-8490-49F3-9446-D0890B68F7AF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 Slight curve"/>
        </a:ext>
      </dgm:extLst>
    </dgm:pt>
    <dgm:pt modelId="{86CF3EC9-DD9A-450F-90C8-98949ECDCAC1}" type="pres">
      <dgm:prSet presAssocID="{958A2E61-8490-49F3-9446-D0890B68F7AF}" presName="spaceRect" presStyleCnt="0"/>
      <dgm:spPr/>
    </dgm:pt>
    <dgm:pt modelId="{AB757DE7-F688-40ED-AFF0-A0B9ADA43D62}" type="pres">
      <dgm:prSet presAssocID="{958A2E61-8490-49F3-9446-D0890B68F7AF}" presName="textRect" presStyleLbl="revTx" presStyleIdx="2" presStyleCnt="6">
        <dgm:presLayoutVars>
          <dgm:chMax val="1"/>
          <dgm:chPref val="1"/>
        </dgm:presLayoutVars>
      </dgm:prSet>
      <dgm:spPr/>
    </dgm:pt>
    <dgm:pt modelId="{977BE9A0-02AF-451A-9D92-DDB8D49F7E73}" type="pres">
      <dgm:prSet presAssocID="{FA473A35-D8AD-46DB-B300-797A3B8B7E32}" presName="sibTrans" presStyleCnt="0"/>
      <dgm:spPr/>
    </dgm:pt>
    <dgm:pt modelId="{9163BEB0-C4FA-4EFC-9ABE-4DB7758CDE3B}" type="pres">
      <dgm:prSet presAssocID="{1EB9A33C-6F80-46F3-8511-8769A64EA72C}" presName="compNode" presStyleCnt="0"/>
      <dgm:spPr/>
    </dgm:pt>
    <dgm:pt modelId="{C855F439-4E64-4D4E-9332-403202F75DD7}" type="pres">
      <dgm:prSet presAssocID="{1EB9A33C-6F80-46F3-8511-8769A64EA72C}" presName="iconBgRect" presStyleLbl="bgShp" presStyleIdx="3" presStyleCnt="6"/>
      <dgm:spPr/>
    </dgm:pt>
    <dgm:pt modelId="{FE05B49B-1B1D-411A-B32C-B28E47338141}" type="pres">
      <dgm:prSet presAssocID="{1EB9A33C-6F80-46F3-8511-8769A64EA72C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ycle"/>
        </a:ext>
      </dgm:extLst>
    </dgm:pt>
    <dgm:pt modelId="{FDFE095C-1D2D-43E7-AAB5-B2F604FC6282}" type="pres">
      <dgm:prSet presAssocID="{1EB9A33C-6F80-46F3-8511-8769A64EA72C}" presName="spaceRect" presStyleCnt="0"/>
      <dgm:spPr/>
    </dgm:pt>
    <dgm:pt modelId="{82D8BE66-7172-4CEE-BF05-36AD6C6788DB}" type="pres">
      <dgm:prSet presAssocID="{1EB9A33C-6F80-46F3-8511-8769A64EA72C}" presName="textRect" presStyleLbl="revTx" presStyleIdx="3" presStyleCnt="6">
        <dgm:presLayoutVars>
          <dgm:chMax val="1"/>
          <dgm:chPref val="1"/>
        </dgm:presLayoutVars>
      </dgm:prSet>
      <dgm:spPr/>
    </dgm:pt>
    <dgm:pt modelId="{5CE83B84-F763-45B8-A8B4-D5F1839CE0C4}" type="pres">
      <dgm:prSet presAssocID="{F3455681-C8C0-46CC-B870-8C790F2A4B8A}" presName="sibTrans" presStyleCnt="0"/>
      <dgm:spPr/>
    </dgm:pt>
    <dgm:pt modelId="{EFA2F43C-552E-4C71-AF8A-B91C64CA2F34}" type="pres">
      <dgm:prSet presAssocID="{C770DB86-B1FE-4A7B-9793-CE906E02AF24}" presName="compNode" presStyleCnt="0"/>
      <dgm:spPr/>
    </dgm:pt>
    <dgm:pt modelId="{A39D2811-DAAC-47B6-BC9E-D755109166E7}" type="pres">
      <dgm:prSet presAssocID="{C770DB86-B1FE-4A7B-9793-CE906E02AF24}" presName="iconBgRect" presStyleLbl="bgShp" presStyleIdx="4" presStyleCnt="6"/>
      <dgm:spPr/>
    </dgm:pt>
    <dgm:pt modelId="{29EFAE25-DD51-4D9C-B012-BFA2A2B9D003}" type="pres">
      <dgm:prSet presAssocID="{C770DB86-B1FE-4A7B-9793-CE906E02AF24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p and bucket"/>
        </a:ext>
      </dgm:extLst>
    </dgm:pt>
    <dgm:pt modelId="{61EC0CB5-5ED3-400E-B500-E9AFAABA3C19}" type="pres">
      <dgm:prSet presAssocID="{C770DB86-B1FE-4A7B-9793-CE906E02AF24}" presName="spaceRect" presStyleCnt="0"/>
      <dgm:spPr/>
    </dgm:pt>
    <dgm:pt modelId="{E5462A2C-CAF5-48B1-BC7B-1A657503AA8B}" type="pres">
      <dgm:prSet presAssocID="{C770DB86-B1FE-4A7B-9793-CE906E02AF24}" presName="textRect" presStyleLbl="revTx" presStyleIdx="4" presStyleCnt="6">
        <dgm:presLayoutVars>
          <dgm:chMax val="1"/>
          <dgm:chPref val="1"/>
        </dgm:presLayoutVars>
      </dgm:prSet>
      <dgm:spPr/>
    </dgm:pt>
    <dgm:pt modelId="{9206B200-D1CB-41B4-998F-D857142B3769}" type="pres">
      <dgm:prSet presAssocID="{357C9FAC-895C-4E98-9C68-47C6C201A78E}" presName="sibTrans" presStyleCnt="0"/>
      <dgm:spPr/>
    </dgm:pt>
    <dgm:pt modelId="{62415C82-CBAF-48F5-AAEE-7372A639AD21}" type="pres">
      <dgm:prSet presAssocID="{920F0E06-1AE2-4EAE-81BB-E60DFB52B030}" presName="compNode" presStyleCnt="0"/>
      <dgm:spPr/>
    </dgm:pt>
    <dgm:pt modelId="{9B1E7EA2-F09A-4B15-B783-AA5C8A737705}" type="pres">
      <dgm:prSet presAssocID="{920F0E06-1AE2-4EAE-81BB-E60DFB52B030}" presName="iconBgRect" presStyleLbl="bgShp" presStyleIdx="5" presStyleCnt="6"/>
      <dgm:spPr/>
    </dgm:pt>
    <dgm:pt modelId="{30EB495F-1F1E-4DD0-8AB2-CB9732985241}" type="pres">
      <dgm:prSet presAssocID="{920F0E06-1AE2-4EAE-81BB-E60DFB52B030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ttle"/>
        </a:ext>
      </dgm:extLst>
    </dgm:pt>
    <dgm:pt modelId="{B38D03A2-00EA-438F-84DA-A6CD8477B67F}" type="pres">
      <dgm:prSet presAssocID="{920F0E06-1AE2-4EAE-81BB-E60DFB52B030}" presName="spaceRect" presStyleCnt="0"/>
      <dgm:spPr/>
    </dgm:pt>
    <dgm:pt modelId="{E5B7561D-26B4-474C-96A1-B95F950022A9}" type="pres">
      <dgm:prSet presAssocID="{920F0E06-1AE2-4EAE-81BB-E60DFB52B030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FE26F506-9EAE-4E02-9055-7C2C4BA5A5EC}" type="presOf" srcId="{54A1DF1E-C1CE-46EA-B2A0-DB1729883525}" destId="{1D32A4A7-DC58-4E22-824C-65CD2029760E}" srcOrd="0" destOrd="0" presId="urn:microsoft.com/office/officeart/2018/5/layout/IconCircleLabelList"/>
    <dgm:cxn modelId="{E77F2814-1CA6-46AE-A1C5-57815378C924}" srcId="{54A1DF1E-C1CE-46EA-B2A0-DB1729883525}" destId="{031E2B31-C747-453F-9BA4-D15AD97D2E6F}" srcOrd="1" destOrd="0" parTransId="{05644799-FE8F-4978-AB68-F9762D5ED094}" sibTransId="{77A3E1EA-4778-4C90-9110-839503F6CDAE}"/>
    <dgm:cxn modelId="{5D25B51E-B9EE-4000-B8C5-C901C969AA09}" srcId="{54A1DF1E-C1CE-46EA-B2A0-DB1729883525}" destId="{C770DB86-B1FE-4A7B-9793-CE906E02AF24}" srcOrd="4" destOrd="0" parTransId="{523B25CB-88C8-4E76-A7A7-BA3CBD75F444}" sibTransId="{357C9FAC-895C-4E98-9C68-47C6C201A78E}"/>
    <dgm:cxn modelId="{FF239A24-5E0C-4352-9206-F3B2093ED33B}" type="presOf" srcId="{1EB9A33C-6F80-46F3-8511-8769A64EA72C}" destId="{82D8BE66-7172-4CEE-BF05-36AD6C6788DB}" srcOrd="0" destOrd="0" presId="urn:microsoft.com/office/officeart/2018/5/layout/IconCircleLabelList"/>
    <dgm:cxn modelId="{71258732-A0A0-4390-A910-2F17ED2F7F4F}" type="presOf" srcId="{920F0E06-1AE2-4EAE-81BB-E60DFB52B030}" destId="{E5B7561D-26B4-474C-96A1-B95F950022A9}" srcOrd="0" destOrd="0" presId="urn:microsoft.com/office/officeart/2018/5/layout/IconCircleLabelList"/>
    <dgm:cxn modelId="{E7E1C442-F1CE-4DC3-8008-B0ABF456AA44}" type="presOf" srcId="{031E2B31-C747-453F-9BA4-D15AD97D2E6F}" destId="{0BBEB462-4F1A-4B38-AAE2-F4C2374E724B}" srcOrd="0" destOrd="0" presId="urn:microsoft.com/office/officeart/2018/5/layout/IconCircleLabelList"/>
    <dgm:cxn modelId="{0042F068-4777-4FDD-AFB6-964B9EAC4F23}" type="presOf" srcId="{958A2E61-8490-49F3-9446-D0890B68F7AF}" destId="{AB757DE7-F688-40ED-AFF0-A0B9ADA43D62}" srcOrd="0" destOrd="0" presId="urn:microsoft.com/office/officeart/2018/5/layout/IconCircleLabelList"/>
    <dgm:cxn modelId="{59339390-D17A-4F21-BF96-7C539D213E4D}" srcId="{54A1DF1E-C1CE-46EA-B2A0-DB1729883525}" destId="{958A2E61-8490-49F3-9446-D0890B68F7AF}" srcOrd="2" destOrd="0" parTransId="{E01DA429-C76C-4F1D-8C0C-A9A504FF3CF5}" sibTransId="{FA473A35-D8AD-46DB-B300-797A3B8B7E32}"/>
    <dgm:cxn modelId="{A3CA77A7-ED74-4965-B747-38BC4543EAD7}" type="presOf" srcId="{C2724855-49A5-417E-93D8-D8ECEDA2B217}" destId="{DFED39D9-392C-483A-813D-97CC5C8F909E}" srcOrd="0" destOrd="0" presId="urn:microsoft.com/office/officeart/2018/5/layout/IconCircleLabelList"/>
    <dgm:cxn modelId="{AB90E8AD-ACF5-43AF-993E-60E2A4DBB27C}" srcId="{54A1DF1E-C1CE-46EA-B2A0-DB1729883525}" destId="{920F0E06-1AE2-4EAE-81BB-E60DFB52B030}" srcOrd="5" destOrd="0" parTransId="{83DC5E9B-94B6-42FE-8085-839CAF68FDA9}" sibTransId="{99A2ADBE-1F47-4E8F-BE04-F178EEDF4DEF}"/>
    <dgm:cxn modelId="{556FBFAE-5689-4BAB-B432-A6F3568B97EB}" srcId="{54A1DF1E-C1CE-46EA-B2A0-DB1729883525}" destId="{C2724855-49A5-417E-93D8-D8ECEDA2B217}" srcOrd="0" destOrd="0" parTransId="{EC28B8AE-75DD-46CB-8928-160C3C35031A}" sibTransId="{4716C6C6-99C1-42E7-B9B6-544C5E29888E}"/>
    <dgm:cxn modelId="{B7E7A3B2-8BD3-4BE1-AA2F-B867249A781C}" type="presOf" srcId="{C770DB86-B1FE-4A7B-9793-CE906E02AF24}" destId="{E5462A2C-CAF5-48B1-BC7B-1A657503AA8B}" srcOrd="0" destOrd="0" presId="urn:microsoft.com/office/officeart/2018/5/layout/IconCircleLabelList"/>
    <dgm:cxn modelId="{C5D93BDB-4312-49E2-8A25-96843CA79EF3}" srcId="{54A1DF1E-C1CE-46EA-B2A0-DB1729883525}" destId="{1EB9A33C-6F80-46F3-8511-8769A64EA72C}" srcOrd="3" destOrd="0" parTransId="{FBD91CEF-C227-4894-9D1B-AD0505CDAB63}" sibTransId="{F3455681-C8C0-46CC-B870-8C790F2A4B8A}"/>
    <dgm:cxn modelId="{7E82D0BA-E3C5-4B34-8687-883EDC2A5820}" type="presParOf" srcId="{1D32A4A7-DC58-4E22-824C-65CD2029760E}" destId="{9F01E15A-5907-4117-A21A-C278ABAD1C35}" srcOrd="0" destOrd="0" presId="urn:microsoft.com/office/officeart/2018/5/layout/IconCircleLabelList"/>
    <dgm:cxn modelId="{9C362620-4E4E-4BB9-9383-DF26A4FF37F6}" type="presParOf" srcId="{9F01E15A-5907-4117-A21A-C278ABAD1C35}" destId="{C3D1345D-3925-4848-AEB6-49D84B26E12F}" srcOrd="0" destOrd="0" presId="urn:microsoft.com/office/officeart/2018/5/layout/IconCircleLabelList"/>
    <dgm:cxn modelId="{67D4C95C-934E-4D19-A514-2AD373D82F99}" type="presParOf" srcId="{9F01E15A-5907-4117-A21A-C278ABAD1C35}" destId="{599B16BC-1654-4D77-A7AE-9706FD1F2687}" srcOrd="1" destOrd="0" presId="urn:microsoft.com/office/officeart/2018/5/layout/IconCircleLabelList"/>
    <dgm:cxn modelId="{E5A0FCD9-56A2-4843-BE93-6192988B422A}" type="presParOf" srcId="{9F01E15A-5907-4117-A21A-C278ABAD1C35}" destId="{67BDC42D-24A2-4E44-AE39-7810C5CDC985}" srcOrd="2" destOrd="0" presId="urn:microsoft.com/office/officeart/2018/5/layout/IconCircleLabelList"/>
    <dgm:cxn modelId="{4AC8CEC2-95A2-4641-9696-FEE51B204DD1}" type="presParOf" srcId="{9F01E15A-5907-4117-A21A-C278ABAD1C35}" destId="{DFED39D9-392C-483A-813D-97CC5C8F909E}" srcOrd="3" destOrd="0" presId="urn:microsoft.com/office/officeart/2018/5/layout/IconCircleLabelList"/>
    <dgm:cxn modelId="{299E166E-B9D1-499C-9055-07C84FB2C5F3}" type="presParOf" srcId="{1D32A4A7-DC58-4E22-824C-65CD2029760E}" destId="{490C6646-CABA-44C8-9C70-33270BBDAA73}" srcOrd="1" destOrd="0" presId="urn:microsoft.com/office/officeart/2018/5/layout/IconCircleLabelList"/>
    <dgm:cxn modelId="{4E678695-624D-481A-9614-79DAEBF02E67}" type="presParOf" srcId="{1D32A4A7-DC58-4E22-824C-65CD2029760E}" destId="{7050E86F-BF06-4329-AA35-DC257A036467}" srcOrd="2" destOrd="0" presId="urn:microsoft.com/office/officeart/2018/5/layout/IconCircleLabelList"/>
    <dgm:cxn modelId="{FDD5D801-568C-4B25-9F65-61E0027258B7}" type="presParOf" srcId="{7050E86F-BF06-4329-AA35-DC257A036467}" destId="{192ADB9C-0A55-4A8B-9BCC-DF7959C25572}" srcOrd="0" destOrd="0" presId="urn:microsoft.com/office/officeart/2018/5/layout/IconCircleLabelList"/>
    <dgm:cxn modelId="{6AB9C309-7240-490E-8C04-BA8B053212DB}" type="presParOf" srcId="{7050E86F-BF06-4329-AA35-DC257A036467}" destId="{C310AFF3-8361-4FC9-A08F-F1CB74B6DAAD}" srcOrd="1" destOrd="0" presId="urn:microsoft.com/office/officeart/2018/5/layout/IconCircleLabelList"/>
    <dgm:cxn modelId="{6E921D67-E4AB-4D75-BB55-0494F9AC6427}" type="presParOf" srcId="{7050E86F-BF06-4329-AA35-DC257A036467}" destId="{EEC7BEE6-EB2E-4E8C-8BB3-F3727D7D753A}" srcOrd="2" destOrd="0" presId="urn:microsoft.com/office/officeart/2018/5/layout/IconCircleLabelList"/>
    <dgm:cxn modelId="{28EB15FB-584B-45AC-A0C3-A869CC9436DB}" type="presParOf" srcId="{7050E86F-BF06-4329-AA35-DC257A036467}" destId="{0BBEB462-4F1A-4B38-AAE2-F4C2374E724B}" srcOrd="3" destOrd="0" presId="urn:microsoft.com/office/officeart/2018/5/layout/IconCircleLabelList"/>
    <dgm:cxn modelId="{CBFDF69F-2AC6-4589-8777-0876EA6AF740}" type="presParOf" srcId="{1D32A4A7-DC58-4E22-824C-65CD2029760E}" destId="{D5B5F506-7F21-4D40-943F-A21E62C85079}" srcOrd="3" destOrd="0" presId="urn:microsoft.com/office/officeart/2018/5/layout/IconCircleLabelList"/>
    <dgm:cxn modelId="{71413EF0-09A7-4764-B853-5F653CE1C87E}" type="presParOf" srcId="{1D32A4A7-DC58-4E22-824C-65CD2029760E}" destId="{5E9854B5-CE8C-45B3-8B42-F883C54425EA}" srcOrd="4" destOrd="0" presId="urn:microsoft.com/office/officeart/2018/5/layout/IconCircleLabelList"/>
    <dgm:cxn modelId="{4C9667DC-C76C-4654-9CCF-C1F767017F28}" type="presParOf" srcId="{5E9854B5-CE8C-45B3-8B42-F883C54425EA}" destId="{C8CCC433-B33D-4EAF-95DC-4212AC792AA2}" srcOrd="0" destOrd="0" presId="urn:microsoft.com/office/officeart/2018/5/layout/IconCircleLabelList"/>
    <dgm:cxn modelId="{05E401BC-918C-467C-9D7B-FD5BBADC7B2B}" type="presParOf" srcId="{5E9854B5-CE8C-45B3-8B42-F883C54425EA}" destId="{B021A121-ED55-4012-947C-7B75EC55B08C}" srcOrd="1" destOrd="0" presId="urn:microsoft.com/office/officeart/2018/5/layout/IconCircleLabelList"/>
    <dgm:cxn modelId="{F3F12350-202F-46F8-B87F-D53E19CB3EE6}" type="presParOf" srcId="{5E9854B5-CE8C-45B3-8B42-F883C54425EA}" destId="{86CF3EC9-DD9A-450F-90C8-98949ECDCAC1}" srcOrd="2" destOrd="0" presId="urn:microsoft.com/office/officeart/2018/5/layout/IconCircleLabelList"/>
    <dgm:cxn modelId="{DF1E23AD-4CC4-4174-B5C9-479584EF5977}" type="presParOf" srcId="{5E9854B5-CE8C-45B3-8B42-F883C54425EA}" destId="{AB757DE7-F688-40ED-AFF0-A0B9ADA43D62}" srcOrd="3" destOrd="0" presId="urn:microsoft.com/office/officeart/2018/5/layout/IconCircleLabelList"/>
    <dgm:cxn modelId="{7B1BBD56-EEB6-44E8-8E45-834338037CB6}" type="presParOf" srcId="{1D32A4A7-DC58-4E22-824C-65CD2029760E}" destId="{977BE9A0-02AF-451A-9D92-DDB8D49F7E73}" srcOrd="5" destOrd="0" presId="urn:microsoft.com/office/officeart/2018/5/layout/IconCircleLabelList"/>
    <dgm:cxn modelId="{081227B5-58CD-41D8-812C-9DEB54614C0E}" type="presParOf" srcId="{1D32A4A7-DC58-4E22-824C-65CD2029760E}" destId="{9163BEB0-C4FA-4EFC-9ABE-4DB7758CDE3B}" srcOrd="6" destOrd="0" presId="urn:microsoft.com/office/officeart/2018/5/layout/IconCircleLabelList"/>
    <dgm:cxn modelId="{AF1D9478-72B3-4F71-A8F0-7879CDABC219}" type="presParOf" srcId="{9163BEB0-C4FA-4EFC-9ABE-4DB7758CDE3B}" destId="{C855F439-4E64-4D4E-9332-403202F75DD7}" srcOrd="0" destOrd="0" presId="urn:microsoft.com/office/officeart/2018/5/layout/IconCircleLabelList"/>
    <dgm:cxn modelId="{3BD29298-2C4A-444D-AEE2-F4F0BA3B865A}" type="presParOf" srcId="{9163BEB0-C4FA-4EFC-9ABE-4DB7758CDE3B}" destId="{FE05B49B-1B1D-411A-B32C-B28E47338141}" srcOrd="1" destOrd="0" presId="urn:microsoft.com/office/officeart/2018/5/layout/IconCircleLabelList"/>
    <dgm:cxn modelId="{159EA83E-2E1F-40FE-B838-6768ED0ADF67}" type="presParOf" srcId="{9163BEB0-C4FA-4EFC-9ABE-4DB7758CDE3B}" destId="{FDFE095C-1D2D-43E7-AAB5-B2F604FC6282}" srcOrd="2" destOrd="0" presId="urn:microsoft.com/office/officeart/2018/5/layout/IconCircleLabelList"/>
    <dgm:cxn modelId="{92363AFB-EE6B-4B56-B107-AFF3D1D5D40C}" type="presParOf" srcId="{9163BEB0-C4FA-4EFC-9ABE-4DB7758CDE3B}" destId="{82D8BE66-7172-4CEE-BF05-36AD6C6788DB}" srcOrd="3" destOrd="0" presId="urn:microsoft.com/office/officeart/2018/5/layout/IconCircleLabelList"/>
    <dgm:cxn modelId="{7BF9C9F3-515A-47E2-BCE9-5697D3DC3C51}" type="presParOf" srcId="{1D32A4A7-DC58-4E22-824C-65CD2029760E}" destId="{5CE83B84-F763-45B8-A8B4-D5F1839CE0C4}" srcOrd="7" destOrd="0" presId="urn:microsoft.com/office/officeart/2018/5/layout/IconCircleLabelList"/>
    <dgm:cxn modelId="{3B8325F4-5ACD-47BD-8E2A-C7803C9A2FF0}" type="presParOf" srcId="{1D32A4A7-DC58-4E22-824C-65CD2029760E}" destId="{EFA2F43C-552E-4C71-AF8A-B91C64CA2F34}" srcOrd="8" destOrd="0" presId="urn:microsoft.com/office/officeart/2018/5/layout/IconCircleLabelList"/>
    <dgm:cxn modelId="{0E418C98-3EC7-49AE-91CB-1B8A5925778A}" type="presParOf" srcId="{EFA2F43C-552E-4C71-AF8A-B91C64CA2F34}" destId="{A39D2811-DAAC-47B6-BC9E-D755109166E7}" srcOrd="0" destOrd="0" presId="urn:microsoft.com/office/officeart/2018/5/layout/IconCircleLabelList"/>
    <dgm:cxn modelId="{9F8243ED-D624-4D71-AEB0-D71DD2DCE75E}" type="presParOf" srcId="{EFA2F43C-552E-4C71-AF8A-B91C64CA2F34}" destId="{29EFAE25-DD51-4D9C-B012-BFA2A2B9D003}" srcOrd="1" destOrd="0" presId="urn:microsoft.com/office/officeart/2018/5/layout/IconCircleLabelList"/>
    <dgm:cxn modelId="{3C75B70B-A349-41D2-ACE7-E406FFFC81A7}" type="presParOf" srcId="{EFA2F43C-552E-4C71-AF8A-B91C64CA2F34}" destId="{61EC0CB5-5ED3-400E-B500-E9AFAABA3C19}" srcOrd="2" destOrd="0" presId="urn:microsoft.com/office/officeart/2018/5/layout/IconCircleLabelList"/>
    <dgm:cxn modelId="{E4A6E7FC-CC99-4B06-8DC9-DD40AFC18D8E}" type="presParOf" srcId="{EFA2F43C-552E-4C71-AF8A-B91C64CA2F34}" destId="{E5462A2C-CAF5-48B1-BC7B-1A657503AA8B}" srcOrd="3" destOrd="0" presId="urn:microsoft.com/office/officeart/2018/5/layout/IconCircleLabelList"/>
    <dgm:cxn modelId="{0E499CB5-17E2-47D3-84D9-D35BF1D186E0}" type="presParOf" srcId="{1D32A4A7-DC58-4E22-824C-65CD2029760E}" destId="{9206B200-D1CB-41B4-998F-D857142B3769}" srcOrd="9" destOrd="0" presId="urn:microsoft.com/office/officeart/2018/5/layout/IconCircleLabelList"/>
    <dgm:cxn modelId="{0ABF2CF4-53D3-43E8-A6C8-6D1CDDDC8B18}" type="presParOf" srcId="{1D32A4A7-DC58-4E22-824C-65CD2029760E}" destId="{62415C82-CBAF-48F5-AAEE-7372A639AD21}" srcOrd="10" destOrd="0" presId="urn:microsoft.com/office/officeart/2018/5/layout/IconCircleLabelList"/>
    <dgm:cxn modelId="{5CA36258-A07C-4113-947B-4BBD3FFE304C}" type="presParOf" srcId="{62415C82-CBAF-48F5-AAEE-7372A639AD21}" destId="{9B1E7EA2-F09A-4B15-B783-AA5C8A737705}" srcOrd="0" destOrd="0" presId="urn:microsoft.com/office/officeart/2018/5/layout/IconCircleLabelList"/>
    <dgm:cxn modelId="{AC6FD88B-F3A5-4BB6-88F4-8460E885494E}" type="presParOf" srcId="{62415C82-CBAF-48F5-AAEE-7372A639AD21}" destId="{30EB495F-1F1E-4DD0-8AB2-CB9732985241}" srcOrd="1" destOrd="0" presId="urn:microsoft.com/office/officeart/2018/5/layout/IconCircleLabelList"/>
    <dgm:cxn modelId="{F7417F14-C538-4ECC-B81B-7ACDC5A0AC13}" type="presParOf" srcId="{62415C82-CBAF-48F5-AAEE-7372A639AD21}" destId="{B38D03A2-00EA-438F-84DA-A6CD8477B67F}" srcOrd="2" destOrd="0" presId="urn:microsoft.com/office/officeart/2018/5/layout/IconCircleLabelList"/>
    <dgm:cxn modelId="{49494731-E773-408A-B2CD-2B934FA21D37}" type="presParOf" srcId="{62415C82-CBAF-48F5-AAEE-7372A639AD21}" destId="{E5B7561D-26B4-474C-96A1-B95F950022A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6230C24-A486-48E7-86D1-CE7B94630F28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EEF3DC0-781C-4A04-936D-CD1B7E5A1E51}">
      <dgm:prSet/>
      <dgm:spPr/>
      <dgm:t>
        <a:bodyPr/>
        <a:lstStyle/>
        <a:p>
          <a:r>
            <a:rPr lang="en-US"/>
            <a:t>Kentucky - ABV percent 6.45%</a:t>
          </a:r>
        </a:p>
      </dgm:t>
    </dgm:pt>
    <dgm:pt modelId="{44613279-E526-4533-8FAC-00583B5AB894}" type="parTrans" cxnId="{E57340A8-52C2-4F06-878A-E175B76AADB2}">
      <dgm:prSet/>
      <dgm:spPr/>
      <dgm:t>
        <a:bodyPr/>
        <a:lstStyle/>
        <a:p>
          <a:endParaRPr lang="en-US"/>
        </a:p>
      </dgm:t>
    </dgm:pt>
    <dgm:pt modelId="{7994F983-7BD2-477D-B596-94FE667B235E}" type="sibTrans" cxnId="{E57340A8-52C2-4F06-878A-E175B76AADB2}">
      <dgm:prSet/>
      <dgm:spPr/>
      <dgm:t>
        <a:bodyPr/>
        <a:lstStyle/>
        <a:p>
          <a:endParaRPr lang="en-US"/>
        </a:p>
      </dgm:t>
    </dgm:pt>
    <dgm:pt modelId="{DFB63709-BB98-4216-B009-2B4CCE72E122}">
      <dgm:prSet/>
      <dgm:spPr/>
      <dgm:t>
        <a:bodyPr/>
        <a:lstStyle/>
        <a:p>
          <a:r>
            <a:rPr lang="en-US"/>
            <a:t>Colorado’s Lee Hill Series Vol. 5 - Belgian Style Quadruple Ale - ABV percent 12.8%</a:t>
          </a:r>
        </a:p>
      </dgm:t>
    </dgm:pt>
    <dgm:pt modelId="{A8118BD8-02C0-47AB-A6CB-935AF6863A7D}" type="parTrans" cxnId="{C839C8CB-B5FA-4032-802C-4B32880EAECE}">
      <dgm:prSet/>
      <dgm:spPr/>
      <dgm:t>
        <a:bodyPr/>
        <a:lstStyle/>
        <a:p>
          <a:endParaRPr lang="en-US"/>
        </a:p>
      </dgm:t>
    </dgm:pt>
    <dgm:pt modelId="{68658EAE-83B4-4E69-A11C-756F7B0CC7B3}" type="sibTrans" cxnId="{C839C8CB-B5FA-4032-802C-4B32880EAECE}">
      <dgm:prSet/>
      <dgm:spPr/>
      <dgm:t>
        <a:bodyPr/>
        <a:lstStyle/>
        <a:p>
          <a:endParaRPr lang="en-US"/>
        </a:p>
      </dgm:t>
    </dgm:pt>
    <dgm:pt modelId="{5C123642-1452-43B6-A8EC-8A434C133D78}">
      <dgm:prSet/>
      <dgm:spPr/>
      <dgm:t>
        <a:bodyPr/>
        <a:lstStyle/>
        <a:p>
          <a:r>
            <a:rPr lang="en-US"/>
            <a:t>Delaware - IBU rating 60 (but only 2 beers in the state)</a:t>
          </a:r>
        </a:p>
      </dgm:t>
    </dgm:pt>
    <dgm:pt modelId="{BA725DB0-A7B9-4E98-92E8-F3E4566AE0DC}" type="parTrans" cxnId="{50C4DADB-3F3F-4A77-83AF-733F83E68CC7}">
      <dgm:prSet/>
      <dgm:spPr/>
      <dgm:t>
        <a:bodyPr/>
        <a:lstStyle/>
        <a:p>
          <a:endParaRPr lang="en-US"/>
        </a:p>
      </dgm:t>
    </dgm:pt>
    <dgm:pt modelId="{435977A9-C2D6-45B1-B78A-649534E4A790}" type="sibTrans" cxnId="{50C4DADB-3F3F-4A77-83AF-733F83E68CC7}">
      <dgm:prSet/>
      <dgm:spPr/>
      <dgm:t>
        <a:bodyPr/>
        <a:lstStyle/>
        <a:p>
          <a:endParaRPr lang="en-US"/>
        </a:p>
      </dgm:t>
    </dgm:pt>
    <dgm:pt modelId="{9EF6DDFD-893C-4148-A876-6E9112845DEE}">
      <dgm:prSet/>
      <dgm:spPr/>
      <dgm:t>
        <a:bodyPr/>
        <a:lstStyle/>
        <a:p>
          <a:r>
            <a:rPr lang="en-US"/>
            <a:t>Oregon’s Bitter Bitch Imperial IPA - IBU rating 138</a:t>
          </a:r>
        </a:p>
      </dgm:t>
    </dgm:pt>
    <dgm:pt modelId="{5B821548-ED81-43CD-95D1-D11D35B280F4}" type="parTrans" cxnId="{6670C6E6-B95E-4944-866C-C866CE0F1331}">
      <dgm:prSet/>
      <dgm:spPr/>
      <dgm:t>
        <a:bodyPr/>
        <a:lstStyle/>
        <a:p>
          <a:endParaRPr lang="en-US"/>
        </a:p>
      </dgm:t>
    </dgm:pt>
    <dgm:pt modelId="{6FABC5FF-0C21-420B-BB2F-D19128018BA7}" type="sibTrans" cxnId="{6670C6E6-B95E-4944-866C-C866CE0F1331}">
      <dgm:prSet/>
      <dgm:spPr/>
      <dgm:t>
        <a:bodyPr/>
        <a:lstStyle/>
        <a:p>
          <a:endParaRPr lang="en-US"/>
        </a:p>
      </dgm:t>
    </dgm:pt>
    <dgm:pt modelId="{E4FE0832-F100-4A7F-A8A3-ECE9E57EF979}" type="pres">
      <dgm:prSet presAssocID="{86230C24-A486-48E7-86D1-CE7B94630F28}" presName="linear" presStyleCnt="0">
        <dgm:presLayoutVars>
          <dgm:animLvl val="lvl"/>
          <dgm:resizeHandles val="exact"/>
        </dgm:presLayoutVars>
      </dgm:prSet>
      <dgm:spPr/>
    </dgm:pt>
    <dgm:pt modelId="{E78AA984-5EA7-4C7F-A99D-A43CC32066A1}" type="pres">
      <dgm:prSet presAssocID="{6EEF3DC0-781C-4A04-936D-CD1B7E5A1E5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B2C9B5F-C18A-4EDA-8DDF-DF76DD292718}" type="pres">
      <dgm:prSet presAssocID="{7994F983-7BD2-477D-B596-94FE667B235E}" presName="spacer" presStyleCnt="0"/>
      <dgm:spPr/>
    </dgm:pt>
    <dgm:pt modelId="{D1A1707B-BD30-44FC-8711-BD8D5C6D7837}" type="pres">
      <dgm:prSet presAssocID="{DFB63709-BB98-4216-B009-2B4CCE72E12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D129938-4BF9-44EA-9A66-837C77DEDF6E}" type="pres">
      <dgm:prSet presAssocID="{68658EAE-83B4-4E69-A11C-756F7B0CC7B3}" presName="spacer" presStyleCnt="0"/>
      <dgm:spPr/>
    </dgm:pt>
    <dgm:pt modelId="{A65720E3-3076-4882-8D64-7FCA7BEA6C5F}" type="pres">
      <dgm:prSet presAssocID="{5C123642-1452-43B6-A8EC-8A434C133D7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62C2CD8-2659-4907-A7C1-4F8E72733D1B}" type="pres">
      <dgm:prSet presAssocID="{435977A9-C2D6-45B1-B78A-649534E4A790}" presName="spacer" presStyleCnt="0"/>
      <dgm:spPr/>
    </dgm:pt>
    <dgm:pt modelId="{EDA0A72C-A6DB-4C90-96EF-55FC94BBAC87}" type="pres">
      <dgm:prSet presAssocID="{9EF6DDFD-893C-4148-A876-6E9112845DEE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8EB0781B-5B05-4ED9-9351-E28A1CAE9756}" type="presOf" srcId="{9EF6DDFD-893C-4148-A876-6E9112845DEE}" destId="{EDA0A72C-A6DB-4C90-96EF-55FC94BBAC87}" srcOrd="0" destOrd="0" presId="urn:microsoft.com/office/officeart/2005/8/layout/vList2"/>
    <dgm:cxn modelId="{EE173B8C-01EB-4385-BAB3-56F68B8A2F46}" type="presOf" srcId="{86230C24-A486-48E7-86D1-CE7B94630F28}" destId="{E4FE0832-F100-4A7F-A8A3-ECE9E57EF979}" srcOrd="0" destOrd="0" presId="urn:microsoft.com/office/officeart/2005/8/layout/vList2"/>
    <dgm:cxn modelId="{E57340A8-52C2-4F06-878A-E175B76AADB2}" srcId="{86230C24-A486-48E7-86D1-CE7B94630F28}" destId="{6EEF3DC0-781C-4A04-936D-CD1B7E5A1E51}" srcOrd="0" destOrd="0" parTransId="{44613279-E526-4533-8FAC-00583B5AB894}" sibTransId="{7994F983-7BD2-477D-B596-94FE667B235E}"/>
    <dgm:cxn modelId="{84079EBF-94B2-4AA5-AB7A-2B65DAD1D9C0}" type="presOf" srcId="{5C123642-1452-43B6-A8EC-8A434C133D78}" destId="{A65720E3-3076-4882-8D64-7FCA7BEA6C5F}" srcOrd="0" destOrd="0" presId="urn:microsoft.com/office/officeart/2005/8/layout/vList2"/>
    <dgm:cxn modelId="{D789A7C8-EDAF-4F77-A425-D2AD81E728BD}" type="presOf" srcId="{6EEF3DC0-781C-4A04-936D-CD1B7E5A1E51}" destId="{E78AA984-5EA7-4C7F-A99D-A43CC32066A1}" srcOrd="0" destOrd="0" presId="urn:microsoft.com/office/officeart/2005/8/layout/vList2"/>
    <dgm:cxn modelId="{C839C8CB-B5FA-4032-802C-4B32880EAECE}" srcId="{86230C24-A486-48E7-86D1-CE7B94630F28}" destId="{DFB63709-BB98-4216-B009-2B4CCE72E122}" srcOrd="1" destOrd="0" parTransId="{A8118BD8-02C0-47AB-A6CB-935AF6863A7D}" sibTransId="{68658EAE-83B4-4E69-A11C-756F7B0CC7B3}"/>
    <dgm:cxn modelId="{50C4DADB-3F3F-4A77-83AF-733F83E68CC7}" srcId="{86230C24-A486-48E7-86D1-CE7B94630F28}" destId="{5C123642-1452-43B6-A8EC-8A434C133D78}" srcOrd="2" destOrd="0" parTransId="{BA725DB0-A7B9-4E98-92E8-F3E4566AE0DC}" sibTransId="{435977A9-C2D6-45B1-B78A-649534E4A790}"/>
    <dgm:cxn modelId="{A129E1E4-7D99-48BE-ACF6-47B07A112F42}" type="presOf" srcId="{DFB63709-BB98-4216-B009-2B4CCE72E122}" destId="{D1A1707B-BD30-44FC-8711-BD8D5C6D7837}" srcOrd="0" destOrd="0" presId="urn:microsoft.com/office/officeart/2005/8/layout/vList2"/>
    <dgm:cxn modelId="{6670C6E6-B95E-4944-866C-C866CE0F1331}" srcId="{86230C24-A486-48E7-86D1-CE7B94630F28}" destId="{9EF6DDFD-893C-4148-A876-6E9112845DEE}" srcOrd="3" destOrd="0" parTransId="{5B821548-ED81-43CD-95D1-D11D35B280F4}" sibTransId="{6FABC5FF-0C21-420B-BB2F-D19128018BA7}"/>
    <dgm:cxn modelId="{7459CBA5-95A4-4AFE-AA1A-34AFA0B7CD0F}" type="presParOf" srcId="{E4FE0832-F100-4A7F-A8A3-ECE9E57EF979}" destId="{E78AA984-5EA7-4C7F-A99D-A43CC32066A1}" srcOrd="0" destOrd="0" presId="urn:microsoft.com/office/officeart/2005/8/layout/vList2"/>
    <dgm:cxn modelId="{F81DE4E0-9109-4BEE-81ED-899287F00C69}" type="presParOf" srcId="{E4FE0832-F100-4A7F-A8A3-ECE9E57EF979}" destId="{0B2C9B5F-C18A-4EDA-8DDF-DF76DD292718}" srcOrd="1" destOrd="0" presId="urn:microsoft.com/office/officeart/2005/8/layout/vList2"/>
    <dgm:cxn modelId="{F784E56E-4B93-4C51-9748-8B1B6B76A71A}" type="presParOf" srcId="{E4FE0832-F100-4A7F-A8A3-ECE9E57EF979}" destId="{D1A1707B-BD30-44FC-8711-BD8D5C6D7837}" srcOrd="2" destOrd="0" presId="urn:microsoft.com/office/officeart/2005/8/layout/vList2"/>
    <dgm:cxn modelId="{70C932BD-81DE-40F2-9ED6-390E902B735D}" type="presParOf" srcId="{E4FE0832-F100-4A7F-A8A3-ECE9E57EF979}" destId="{7D129938-4BF9-44EA-9A66-837C77DEDF6E}" srcOrd="3" destOrd="0" presId="urn:microsoft.com/office/officeart/2005/8/layout/vList2"/>
    <dgm:cxn modelId="{40DC9D6F-7B52-4D4E-B397-D1AD0ED8D301}" type="presParOf" srcId="{E4FE0832-F100-4A7F-A8A3-ECE9E57EF979}" destId="{A65720E3-3076-4882-8D64-7FCA7BEA6C5F}" srcOrd="4" destOrd="0" presId="urn:microsoft.com/office/officeart/2005/8/layout/vList2"/>
    <dgm:cxn modelId="{BB0BE8E2-DB0A-4713-84B4-1D6066343A60}" type="presParOf" srcId="{E4FE0832-F100-4A7F-A8A3-ECE9E57EF979}" destId="{D62C2CD8-2659-4907-A7C1-4F8E72733D1B}" srcOrd="5" destOrd="0" presId="urn:microsoft.com/office/officeart/2005/8/layout/vList2"/>
    <dgm:cxn modelId="{B98C6D5D-23DF-4383-8A5F-E26A1C93E04E}" type="presParOf" srcId="{E4FE0832-F100-4A7F-A8A3-ECE9E57EF979}" destId="{EDA0A72C-A6DB-4C90-96EF-55FC94BBAC87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D1345D-3925-4848-AEB6-49D84B26E12F}">
      <dsp:nvSpPr>
        <dsp:cNvPr id="0" name=""/>
        <dsp:cNvSpPr/>
      </dsp:nvSpPr>
      <dsp:spPr>
        <a:xfrm>
          <a:off x="311926" y="691734"/>
          <a:ext cx="967183" cy="96718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9B16BC-1654-4D77-A7AE-9706FD1F2687}">
      <dsp:nvSpPr>
        <dsp:cNvPr id="0" name=""/>
        <dsp:cNvSpPr/>
      </dsp:nvSpPr>
      <dsp:spPr>
        <a:xfrm>
          <a:off x="518047" y="897855"/>
          <a:ext cx="554941" cy="55494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ED39D9-392C-483A-813D-97CC5C8F909E}">
      <dsp:nvSpPr>
        <dsp:cNvPr id="0" name=""/>
        <dsp:cNvSpPr/>
      </dsp:nvSpPr>
      <dsp:spPr>
        <a:xfrm>
          <a:off x="2745" y="1960171"/>
          <a:ext cx="1585546" cy="634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Remove duplicate breweries and beers</a:t>
          </a:r>
        </a:p>
      </dsp:txBody>
      <dsp:txXfrm>
        <a:off x="2745" y="1960171"/>
        <a:ext cx="1585546" cy="634218"/>
      </dsp:txXfrm>
    </dsp:sp>
    <dsp:sp modelId="{192ADB9C-0A55-4A8B-9BCC-DF7959C25572}">
      <dsp:nvSpPr>
        <dsp:cNvPr id="0" name=""/>
        <dsp:cNvSpPr/>
      </dsp:nvSpPr>
      <dsp:spPr>
        <a:xfrm>
          <a:off x="2174944" y="691734"/>
          <a:ext cx="967183" cy="96718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10AFF3-8361-4FC9-A08F-F1CB74B6DAAD}">
      <dsp:nvSpPr>
        <dsp:cNvPr id="0" name=""/>
        <dsp:cNvSpPr/>
      </dsp:nvSpPr>
      <dsp:spPr>
        <a:xfrm>
          <a:off x="2381065" y="897855"/>
          <a:ext cx="554941" cy="55494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BEB462-4F1A-4B38-AAE2-F4C2374E724B}">
      <dsp:nvSpPr>
        <dsp:cNvPr id="0" name=""/>
        <dsp:cNvSpPr/>
      </dsp:nvSpPr>
      <dsp:spPr>
        <a:xfrm>
          <a:off x="1865762" y="1960171"/>
          <a:ext cx="1585546" cy="634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Calculate average IBU and ABV by style</a:t>
          </a:r>
        </a:p>
      </dsp:txBody>
      <dsp:txXfrm>
        <a:off x="1865762" y="1960171"/>
        <a:ext cx="1585546" cy="634218"/>
      </dsp:txXfrm>
    </dsp:sp>
    <dsp:sp modelId="{C8CCC433-B33D-4EAF-95DC-4212AC792AA2}">
      <dsp:nvSpPr>
        <dsp:cNvPr id="0" name=""/>
        <dsp:cNvSpPr/>
      </dsp:nvSpPr>
      <dsp:spPr>
        <a:xfrm>
          <a:off x="4037961" y="691734"/>
          <a:ext cx="967183" cy="96718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21A121-ED55-4012-947C-7B75EC55B08C}">
      <dsp:nvSpPr>
        <dsp:cNvPr id="0" name=""/>
        <dsp:cNvSpPr/>
      </dsp:nvSpPr>
      <dsp:spPr>
        <a:xfrm>
          <a:off x="4244083" y="897855"/>
          <a:ext cx="554941" cy="55494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757DE7-F688-40ED-AFF0-A0B9ADA43D62}">
      <dsp:nvSpPr>
        <dsp:cNvPr id="0" name=""/>
        <dsp:cNvSpPr/>
      </dsp:nvSpPr>
      <dsp:spPr>
        <a:xfrm>
          <a:off x="3728780" y="1960171"/>
          <a:ext cx="1585546" cy="634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Use style averages to replace missing data</a:t>
          </a:r>
          <a:endParaRPr lang="en-US" sz="1300" kern="1200" dirty="0"/>
        </a:p>
      </dsp:txBody>
      <dsp:txXfrm>
        <a:off x="3728780" y="1960171"/>
        <a:ext cx="1585546" cy="634218"/>
      </dsp:txXfrm>
    </dsp:sp>
    <dsp:sp modelId="{C855F439-4E64-4D4E-9332-403202F75DD7}">
      <dsp:nvSpPr>
        <dsp:cNvPr id="0" name=""/>
        <dsp:cNvSpPr/>
      </dsp:nvSpPr>
      <dsp:spPr>
        <a:xfrm>
          <a:off x="5900979" y="691734"/>
          <a:ext cx="967183" cy="96718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05B49B-1B1D-411A-B32C-B28E47338141}">
      <dsp:nvSpPr>
        <dsp:cNvPr id="0" name=""/>
        <dsp:cNvSpPr/>
      </dsp:nvSpPr>
      <dsp:spPr>
        <a:xfrm>
          <a:off x="6107100" y="897855"/>
          <a:ext cx="554941" cy="55494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D8BE66-7172-4CEE-BF05-36AD6C6788DB}">
      <dsp:nvSpPr>
        <dsp:cNvPr id="0" name=""/>
        <dsp:cNvSpPr/>
      </dsp:nvSpPr>
      <dsp:spPr>
        <a:xfrm>
          <a:off x="5591797" y="1960171"/>
          <a:ext cx="1585546" cy="634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Ignore five beers missing style</a:t>
          </a:r>
        </a:p>
      </dsp:txBody>
      <dsp:txXfrm>
        <a:off x="5591797" y="1960171"/>
        <a:ext cx="1585546" cy="634218"/>
      </dsp:txXfrm>
    </dsp:sp>
    <dsp:sp modelId="{A39D2811-DAAC-47B6-BC9E-D755109166E7}">
      <dsp:nvSpPr>
        <dsp:cNvPr id="0" name=""/>
        <dsp:cNvSpPr/>
      </dsp:nvSpPr>
      <dsp:spPr>
        <a:xfrm>
          <a:off x="7763997" y="691734"/>
          <a:ext cx="967183" cy="96718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EFAE25-DD51-4D9C-B012-BFA2A2B9D003}">
      <dsp:nvSpPr>
        <dsp:cNvPr id="0" name=""/>
        <dsp:cNvSpPr/>
      </dsp:nvSpPr>
      <dsp:spPr>
        <a:xfrm>
          <a:off x="7970118" y="897855"/>
          <a:ext cx="554941" cy="55494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462A2C-CAF5-48B1-BC7B-1A657503AA8B}">
      <dsp:nvSpPr>
        <dsp:cNvPr id="0" name=""/>
        <dsp:cNvSpPr/>
      </dsp:nvSpPr>
      <dsp:spPr>
        <a:xfrm>
          <a:off x="7454815" y="1960171"/>
          <a:ext cx="1585546" cy="634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After cleaning only 51 beers missing IBU</a:t>
          </a:r>
        </a:p>
      </dsp:txBody>
      <dsp:txXfrm>
        <a:off x="7454815" y="1960171"/>
        <a:ext cx="1585546" cy="634218"/>
      </dsp:txXfrm>
    </dsp:sp>
    <dsp:sp modelId="{9B1E7EA2-F09A-4B15-B783-AA5C8A737705}">
      <dsp:nvSpPr>
        <dsp:cNvPr id="0" name=""/>
        <dsp:cNvSpPr/>
      </dsp:nvSpPr>
      <dsp:spPr>
        <a:xfrm>
          <a:off x="9627014" y="691734"/>
          <a:ext cx="967183" cy="96718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EB495F-1F1E-4DD0-8AB2-CB9732985241}">
      <dsp:nvSpPr>
        <dsp:cNvPr id="0" name=""/>
        <dsp:cNvSpPr/>
      </dsp:nvSpPr>
      <dsp:spPr>
        <a:xfrm>
          <a:off x="9833135" y="897855"/>
          <a:ext cx="554941" cy="55494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B7561D-26B4-474C-96A1-B95F950022A9}">
      <dsp:nvSpPr>
        <dsp:cNvPr id="0" name=""/>
        <dsp:cNvSpPr/>
      </dsp:nvSpPr>
      <dsp:spPr>
        <a:xfrm>
          <a:off x="9317833" y="1960171"/>
          <a:ext cx="1585546" cy="634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After cleaning no beers missing ABV</a:t>
          </a:r>
        </a:p>
      </dsp:txBody>
      <dsp:txXfrm>
        <a:off x="9317833" y="1960171"/>
        <a:ext cx="1585546" cy="6342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AA984-5EA7-4C7F-A99D-A43CC32066A1}">
      <dsp:nvSpPr>
        <dsp:cNvPr id="0" name=""/>
        <dsp:cNvSpPr/>
      </dsp:nvSpPr>
      <dsp:spPr>
        <a:xfrm>
          <a:off x="0" y="400170"/>
          <a:ext cx="6628804" cy="98865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Kentucky - ABV percent 6.45%</a:t>
          </a:r>
        </a:p>
      </dsp:txBody>
      <dsp:txXfrm>
        <a:off x="48262" y="448432"/>
        <a:ext cx="6532280" cy="892126"/>
      </dsp:txXfrm>
    </dsp:sp>
    <dsp:sp modelId="{D1A1707B-BD30-44FC-8711-BD8D5C6D7837}">
      <dsp:nvSpPr>
        <dsp:cNvPr id="0" name=""/>
        <dsp:cNvSpPr/>
      </dsp:nvSpPr>
      <dsp:spPr>
        <a:xfrm>
          <a:off x="0" y="1463700"/>
          <a:ext cx="6628804" cy="988650"/>
        </a:xfrm>
        <a:prstGeom prst="roundRect">
          <a:avLst/>
        </a:prstGeom>
        <a:gradFill rotWithShape="0">
          <a:gsLst>
            <a:gs pos="0">
              <a:schemeClr val="accent2">
                <a:hueOff val="26433"/>
                <a:satOff val="1684"/>
                <a:lumOff val="4313"/>
                <a:alphaOff val="0"/>
                <a:tint val="96000"/>
                <a:lumMod val="100000"/>
              </a:schemeClr>
            </a:gs>
            <a:gs pos="78000">
              <a:schemeClr val="accent2">
                <a:hueOff val="26433"/>
                <a:satOff val="1684"/>
                <a:lumOff val="4313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Colorado’s Lee Hill Series Vol. 5 - Belgian Style Quadruple Ale - ABV percent 12.8%</a:t>
          </a:r>
        </a:p>
      </dsp:txBody>
      <dsp:txXfrm>
        <a:off x="48262" y="1511962"/>
        <a:ext cx="6532280" cy="892126"/>
      </dsp:txXfrm>
    </dsp:sp>
    <dsp:sp modelId="{A65720E3-3076-4882-8D64-7FCA7BEA6C5F}">
      <dsp:nvSpPr>
        <dsp:cNvPr id="0" name=""/>
        <dsp:cNvSpPr/>
      </dsp:nvSpPr>
      <dsp:spPr>
        <a:xfrm>
          <a:off x="0" y="2527230"/>
          <a:ext cx="6628804" cy="988650"/>
        </a:xfrm>
        <a:prstGeom prst="roundRect">
          <a:avLst/>
        </a:prstGeom>
        <a:gradFill rotWithShape="0">
          <a:gsLst>
            <a:gs pos="0">
              <a:schemeClr val="accent2">
                <a:hueOff val="52867"/>
                <a:satOff val="3369"/>
                <a:lumOff val="8626"/>
                <a:alphaOff val="0"/>
                <a:tint val="96000"/>
                <a:lumMod val="100000"/>
              </a:schemeClr>
            </a:gs>
            <a:gs pos="78000">
              <a:schemeClr val="accent2">
                <a:hueOff val="52867"/>
                <a:satOff val="3369"/>
                <a:lumOff val="8626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Delaware - IBU rating 60 (but only 2 beers in the state)</a:t>
          </a:r>
        </a:p>
      </dsp:txBody>
      <dsp:txXfrm>
        <a:off x="48262" y="2575492"/>
        <a:ext cx="6532280" cy="892126"/>
      </dsp:txXfrm>
    </dsp:sp>
    <dsp:sp modelId="{EDA0A72C-A6DB-4C90-96EF-55FC94BBAC87}">
      <dsp:nvSpPr>
        <dsp:cNvPr id="0" name=""/>
        <dsp:cNvSpPr/>
      </dsp:nvSpPr>
      <dsp:spPr>
        <a:xfrm>
          <a:off x="0" y="3590760"/>
          <a:ext cx="6628804" cy="988650"/>
        </a:xfrm>
        <a:prstGeom prst="roundRect">
          <a:avLst/>
        </a:prstGeom>
        <a:gradFill rotWithShape="0">
          <a:gsLst>
            <a:gs pos="0">
              <a:schemeClr val="accent2">
                <a:hueOff val="79300"/>
                <a:satOff val="5053"/>
                <a:lumOff val="12939"/>
                <a:alphaOff val="0"/>
                <a:tint val="96000"/>
                <a:lumMod val="100000"/>
              </a:schemeClr>
            </a:gs>
            <a:gs pos="78000">
              <a:schemeClr val="accent2">
                <a:hueOff val="79300"/>
                <a:satOff val="5053"/>
                <a:lumOff val="12939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Oregon’s Bitter Bitch Imperial IPA - IBU rating 138</a:t>
          </a:r>
        </a:p>
      </dsp:txBody>
      <dsp:txXfrm>
        <a:off x="48262" y="3639022"/>
        <a:ext cx="6532280" cy="8921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96A02-3E82-49EA-BBE6-CE7B40E738B2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68C2-8B64-4F9E-A19A-13CF6476D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042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96A02-3E82-49EA-BBE6-CE7B40E738B2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68C2-8B64-4F9E-A19A-13CF6476D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249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96A02-3E82-49EA-BBE6-CE7B40E738B2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68C2-8B64-4F9E-A19A-13CF6476DBE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29083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96A02-3E82-49EA-BBE6-CE7B40E738B2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68C2-8B64-4F9E-A19A-13CF6476D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197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96A02-3E82-49EA-BBE6-CE7B40E738B2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68C2-8B64-4F9E-A19A-13CF6476DBE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907503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96A02-3E82-49EA-BBE6-CE7B40E738B2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68C2-8B64-4F9E-A19A-13CF6476D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1731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96A02-3E82-49EA-BBE6-CE7B40E738B2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68C2-8B64-4F9E-A19A-13CF6476D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508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96A02-3E82-49EA-BBE6-CE7B40E738B2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68C2-8B64-4F9E-A19A-13CF6476D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130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96A02-3E82-49EA-BBE6-CE7B40E738B2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68C2-8B64-4F9E-A19A-13CF6476D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952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96A02-3E82-49EA-BBE6-CE7B40E738B2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68C2-8B64-4F9E-A19A-13CF6476D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015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96A02-3E82-49EA-BBE6-CE7B40E738B2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68C2-8B64-4F9E-A19A-13CF6476D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421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96A02-3E82-49EA-BBE6-CE7B40E738B2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68C2-8B64-4F9E-A19A-13CF6476D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713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96A02-3E82-49EA-BBE6-CE7B40E738B2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68C2-8B64-4F9E-A19A-13CF6476D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996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96A02-3E82-49EA-BBE6-CE7B40E738B2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68C2-8B64-4F9E-A19A-13CF6476D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868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96A02-3E82-49EA-BBE6-CE7B40E738B2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68C2-8B64-4F9E-A19A-13CF6476D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481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96A02-3E82-49EA-BBE6-CE7B40E738B2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68C2-8B64-4F9E-A19A-13CF6476D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196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96A02-3E82-49EA-BBE6-CE7B40E738B2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F7468C2-8B64-4F9E-A19A-13CF6476D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83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42BC2-EB9A-4E32-A51E-4D71FDC243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199" y="4571999"/>
            <a:ext cx="7673801" cy="1087656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400"/>
              <a:t>Analysis of Microbrewery Data</a:t>
            </a:r>
            <a:br>
              <a:rPr lang="en-US" sz="3400"/>
            </a:br>
            <a:r>
              <a:rPr lang="en-US" sz="3400"/>
              <a:t>Emphasizing ABV IBU Style and State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993BF8-B2EB-4DFA-B5D5-EBFBF70DD8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4795" y="5659655"/>
            <a:ext cx="7599205" cy="611896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1400"/>
              <a:t>By: Jeff Nguyen and Adam Ruthford </a:t>
            </a:r>
          </a:p>
          <a:p>
            <a:pPr algn="l">
              <a:lnSpc>
                <a:spcPct val="90000"/>
              </a:lnSpc>
            </a:pPr>
            <a:r>
              <a:rPr lang="en-US" sz="1400"/>
              <a:t>October 20, 2019</a:t>
            </a:r>
          </a:p>
        </p:txBody>
      </p:sp>
      <p:pic>
        <p:nvPicPr>
          <p:cNvPr id="1030" name="Picture 6" descr="Image result for budweiser logo">
            <a:extLst>
              <a:ext uri="{FF2B5EF4-FFF2-40B4-BE49-F238E27FC236}">
                <a16:creationId xmlns:a16="http://schemas.microsoft.com/office/drawing/2014/main" id="{CB0B05BE-F5FE-42A8-A53B-5E988B7D57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00201" y="1420934"/>
            <a:ext cx="7625162" cy="2831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1488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9EA7EA7-74F5-4EE2-8E3D-1A1030825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5CE79B5-7EE4-424D-AD14-5DEFB61B8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9">
              <a:extLst>
                <a:ext uri="{FF2B5EF4-FFF2-40B4-BE49-F238E27FC236}">
                  <a16:creationId xmlns:a16="http://schemas.microsoft.com/office/drawing/2014/main" id="{696C926F-F999-44BA-8D86-9EAB51D65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248745E7-0AF0-48F9-8E58-2673FC5F4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9715E81A-D2E0-4431-9370-4E4A9ECA7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CEDB37A9-282D-4DDB-85AD-B2090A825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533D5933-7F91-4F5E-BC31-42FD0E2D8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37ADDF68-C9BE-46EA-83DE-2C07DD839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10D67396-BABD-48A8-A892-CCB5095FA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626DA82A-72C2-4DF6-9CF0-0D1F6B96B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8EE6DC63-4380-4BE0-A68A-8F01162BD1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53" name="Rectangle 21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23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3376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133042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4631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6597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5488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655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821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C3AD57-37D2-4B0E-BA9A-626F56BCB26C}"/>
              </a:ext>
            </a:extLst>
          </p:cNvPr>
          <p:cNvSpPr txBox="1"/>
          <p:nvPr/>
        </p:nvSpPr>
        <p:spPr>
          <a:xfrm>
            <a:off x="677334" y="609600"/>
            <a:ext cx="3843375" cy="51756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Notes about data analysis, cleansing data, and limitations of data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2154" y="-8467"/>
            <a:ext cx="7109846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11AE29-1E9A-44A0-808B-8B48AA857BF6}"/>
              </a:ext>
            </a:extLst>
          </p:cNvPr>
          <p:cNvSpPr txBox="1"/>
          <p:nvPr/>
        </p:nvSpPr>
        <p:spPr>
          <a:xfrm>
            <a:off x="6116084" y="609601"/>
            <a:ext cx="5511296" cy="51756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8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The data provided contains no volumetric measure of sales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8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Data can not be used to answer how much was sold only what is available to be sold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8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Beer style data is unnormalized (over 100 styles)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8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5 beers lack style data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8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Brewery and Beer data is duplicated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8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Missing data points exist for IBU rating and ABV percent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8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ABV percent data is missing for 62 beers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8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IBU rating data is missing for 990 beers</a:t>
            </a:r>
          </a:p>
        </p:txBody>
      </p:sp>
    </p:spTree>
    <p:extLst>
      <p:ext uri="{BB962C8B-B14F-4D97-AF65-F5344CB8AC3E}">
        <p14:creationId xmlns:p14="http://schemas.microsoft.com/office/powerpoint/2010/main" val="11686772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D920209C-E85B-4D6F-A56F-724F5ADA8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125522E-1DFD-4F78-912B-B922A2D39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DA72C10-FE9D-49B3-80CB-A7EE8BCB3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23">
              <a:extLst>
                <a:ext uri="{FF2B5EF4-FFF2-40B4-BE49-F238E27FC236}">
                  <a16:creationId xmlns:a16="http://schemas.microsoft.com/office/drawing/2014/main" id="{6E7DF470-1055-45E4-AB9D-11E42EC53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Rectangle 25">
              <a:extLst>
                <a:ext uri="{FF2B5EF4-FFF2-40B4-BE49-F238E27FC236}">
                  <a16:creationId xmlns:a16="http://schemas.microsoft.com/office/drawing/2014/main" id="{6AA35CFF-3837-4B7F-B875-718AC2E14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62F41804-A347-47E3-8BD8-BD00CF2F6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Rectangle 27">
              <a:extLst>
                <a:ext uri="{FF2B5EF4-FFF2-40B4-BE49-F238E27FC236}">
                  <a16:creationId xmlns:a16="http://schemas.microsoft.com/office/drawing/2014/main" id="{76894B81-EE9C-4546-BCFA-DD9ED2C0A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28">
              <a:extLst>
                <a:ext uri="{FF2B5EF4-FFF2-40B4-BE49-F238E27FC236}">
                  <a16:creationId xmlns:a16="http://schemas.microsoft.com/office/drawing/2014/main" id="{3AF181D1-71AC-43D8-A6E1-D4C488D5DC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Rectangle 29">
              <a:extLst>
                <a:ext uri="{FF2B5EF4-FFF2-40B4-BE49-F238E27FC236}">
                  <a16:creationId xmlns:a16="http://schemas.microsoft.com/office/drawing/2014/main" id="{4132D661-917C-4D2D-8E37-8590B55D9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>
              <a:extLst>
                <a:ext uri="{FF2B5EF4-FFF2-40B4-BE49-F238E27FC236}">
                  <a16:creationId xmlns:a16="http://schemas.microsoft.com/office/drawing/2014/main" id="{7969643D-8B71-434D-A235-68CB241F9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Isosceles Triangle 40">
              <a:extLst>
                <a:ext uri="{FF2B5EF4-FFF2-40B4-BE49-F238E27FC236}">
                  <a16:creationId xmlns:a16="http://schemas.microsoft.com/office/drawing/2014/main" id="{DF15C24A-4BCF-47C0-B2FA-76A0EF338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BD11ECC6-8551-4768-8DFD-CD41AF420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1"/>
            <a:ext cx="12192000" cy="2285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3657592-CA60-4F45-B1A0-88AA77242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25267" y="-8467"/>
            <a:ext cx="4766733" cy="6866467"/>
            <a:chOff x="7425267" y="-8467"/>
            <a:chExt cx="4766733" cy="6866467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6F47E2B4-7DA9-4312-A1F0-C48388B23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96547" y="4572001"/>
              <a:ext cx="393665" cy="2285999"/>
            </a:xfrm>
            <a:prstGeom prst="line">
              <a:avLst/>
            </a:prstGeom>
            <a:ln w="9525">
              <a:solidFill>
                <a:srgbClr val="BFBFB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35B274F7-039F-4BFC-AA98-B51B1D6CB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4572001"/>
              <a:ext cx="3383073" cy="2285999"/>
            </a:xfrm>
            <a:prstGeom prst="line">
              <a:avLst/>
            </a:prstGeom>
            <a:ln w="9525">
              <a:solidFill>
                <a:srgbClr val="BFBFBF">
                  <a:alpha val="69804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23">
              <a:extLst>
                <a:ext uri="{FF2B5EF4-FFF2-40B4-BE49-F238E27FC236}">
                  <a16:creationId xmlns:a16="http://schemas.microsoft.com/office/drawing/2014/main" id="{11A31103-C703-46C9-9D26-497A1ACD5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5" name="Rectangle 25">
              <a:extLst>
                <a:ext uri="{FF2B5EF4-FFF2-40B4-BE49-F238E27FC236}">
                  <a16:creationId xmlns:a16="http://schemas.microsoft.com/office/drawing/2014/main" id="{382F955F-FC22-44B8-BDCF-B7758032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7" name="Isosceles Triangle 49">
              <a:extLst>
                <a:ext uri="{FF2B5EF4-FFF2-40B4-BE49-F238E27FC236}">
                  <a16:creationId xmlns:a16="http://schemas.microsoft.com/office/drawing/2014/main" id="{1F567692-F087-479A-8931-BD2869C3E4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8" name="Rectangle 27">
              <a:extLst>
                <a:ext uri="{FF2B5EF4-FFF2-40B4-BE49-F238E27FC236}">
                  <a16:creationId xmlns:a16="http://schemas.microsoft.com/office/drawing/2014/main" id="{49B3E4CD-0738-4B9D-A14F-1E8694DDF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9" name="Rectangle 28">
              <a:extLst>
                <a:ext uri="{FF2B5EF4-FFF2-40B4-BE49-F238E27FC236}">
                  <a16:creationId xmlns:a16="http://schemas.microsoft.com/office/drawing/2014/main" id="{4753B851-AD90-4CCD-85D0-65AA6567D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3" name="Rectangle 29">
              <a:extLst>
                <a:ext uri="{FF2B5EF4-FFF2-40B4-BE49-F238E27FC236}">
                  <a16:creationId xmlns:a16="http://schemas.microsoft.com/office/drawing/2014/main" id="{EBF14868-A190-4E21-9522-8977C474C9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4" name="Isosceles Triangle 53">
              <a:extLst>
                <a:ext uri="{FF2B5EF4-FFF2-40B4-BE49-F238E27FC236}">
                  <a16:creationId xmlns:a16="http://schemas.microsoft.com/office/drawing/2014/main" id="{BCBB4922-76EE-442B-A649-09873DCE7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84A9720-2FA1-426A-8DF9-D2B539518DE2}"/>
              </a:ext>
            </a:extLst>
          </p:cNvPr>
          <p:cNvSpPr txBox="1"/>
          <p:nvPr/>
        </p:nvSpPr>
        <p:spPr>
          <a:xfrm>
            <a:off x="677334" y="4765972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Cleaning</a:t>
            </a:r>
          </a:p>
        </p:txBody>
      </p:sp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8E2EB503-A017-4457-A105-53638C97D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1B1DFBF9-F072-48E9-A834-B578E6637C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0849733"/>
              </p:ext>
            </p:extLst>
          </p:nvPr>
        </p:nvGraphicFramePr>
        <p:xfrm>
          <a:off x="642938" y="642938"/>
          <a:ext cx="10906125" cy="3286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087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FE3C599-E38E-4DC5-AC23-21C2BED81104}"/>
              </a:ext>
            </a:extLst>
          </p:cNvPr>
          <p:cNvSpPr txBox="1"/>
          <p:nvPr/>
        </p:nvSpPr>
        <p:spPr>
          <a:xfrm>
            <a:off x="985969" y="4553712"/>
            <a:ext cx="8288032" cy="10963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48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Breweries by State</a:t>
            </a:r>
          </a:p>
        </p:txBody>
      </p:sp>
      <p:graphicFrame>
        <p:nvGraphicFramePr>
          <p:cNvPr id="4" name="Table 8">
            <a:extLst>
              <a:ext uri="{FF2B5EF4-FFF2-40B4-BE49-F238E27FC236}">
                <a16:creationId xmlns:a16="http://schemas.microsoft.com/office/drawing/2014/main" id="{4A41DBE7-3397-41A5-825A-8CAB395BA50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9467915"/>
              </p:ext>
            </p:extLst>
          </p:nvPr>
        </p:nvGraphicFramePr>
        <p:xfrm>
          <a:off x="1080901" y="934222"/>
          <a:ext cx="8098167" cy="32994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2382">
                  <a:extLst>
                    <a:ext uri="{9D8B030D-6E8A-4147-A177-3AD203B41FA5}">
                      <a16:colId xmlns:a16="http://schemas.microsoft.com/office/drawing/2014/main" val="3337635021"/>
                    </a:ext>
                  </a:extLst>
                </a:gridCol>
                <a:gridCol w="1497007">
                  <a:extLst>
                    <a:ext uri="{9D8B030D-6E8A-4147-A177-3AD203B41FA5}">
                      <a16:colId xmlns:a16="http://schemas.microsoft.com/office/drawing/2014/main" val="386705546"/>
                    </a:ext>
                  </a:extLst>
                </a:gridCol>
                <a:gridCol w="1202382">
                  <a:extLst>
                    <a:ext uri="{9D8B030D-6E8A-4147-A177-3AD203B41FA5}">
                      <a16:colId xmlns:a16="http://schemas.microsoft.com/office/drawing/2014/main" val="3638166529"/>
                    </a:ext>
                  </a:extLst>
                </a:gridCol>
                <a:gridCol w="1497007">
                  <a:extLst>
                    <a:ext uri="{9D8B030D-6E8A-4147-A177-3AD203B41FA5}">
                      <a16:colId xmlns:a16="http://schemas.microsoft.com/office/drawing/2014/main" val="2448268978"/>
                    </a:ext>
                  </a:extLst>
                </a:gridCol>
                <a:gridCol w="1202382">
                  <a:extLst>
                    <a:ext uri="{9D8B030D-6E8A-4147-A177-3AD203B41FA5}">
                      <a16:colId xmlns:a16="http://schemas.microsoft.com/office/drawing/2014/main" val="78430061"/>
                    </a:ext>
                  </a:extLst>
                </a:gridCol>
                <a:gridCol w="1497007">
                  <a:extLst>
                    <a:ext uri="{9D8B030D-6E8A-4147-A177-3AD203B41FA5}">
                      <a16:colId xmlns:a16="http://schemas.microsoft.com/office/drawing/2014/main" val="3420520740"/>
                    </a:ext>
                  </a:extLst>
                </a:gridCol>
              </a:tblGrid>
              <a:tr h="237017"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State</a:t>
                      </a:r>
                    </a:p>
                  </a:txBody>
                  <a:tcPr marL="63487" marR="63487" marT="31743" marB="317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Brewery Count</a:t>
                      </a:r>
                    </a:p>
                  </a:txBody>
                  <a:tcPr marL="63487" marR="63487" marT="31743" marB="317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State</a:t>
                      </a:r>
                    </a:p>
                  </a:txBody>
                  <a:tcPr marL="63487" marR="63487" marT="31743" marB="317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Brewery Count</a:t>
                      </a:r>
                    </a:p>
                  </a:txBody>
                  <a:tcPr marL="63487" marR="63487" marT="31743" marB="317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State</a:t>
                      </a:r>
                    </a:p>
                  </a:txBody>
                  <a:tcPr marL="63487" marR="63487" marT="31743" marB="317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Brewery Count</a:t>
                      </a:r>
                    </a:p>
                  </a:txBody>
                  <a:tcPr marL="63487" marR="63487" marT="31743" marB="31743"/>
                </a:tc>
                <a:extLst>
                  <a:ext uri="{0D108BD9-81ED-4DB2-BD59-A6C34878D82A}">
                    <a16:rowId xmlns:a16="http://schemas.microsoft.com/office/drawing/2014/main" val="4149147158"/>
                  </a:ext>
                </a:extLst>
              </a:tr>
              <a:tr h="1801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AK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KY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NY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</a:p>
                  </a:txBody>
                  <a:tcPr marL="6613" marR="6613" marT="6613" marB="0" anchor="b"/>
                </a:tc>
                <a:extLst>
                  <a:ext uri="{0D108BD9-81ED-4DB2-BD59-A6C34878D82A}">
                    <a16:rowId xmlns:a16="http://schemas.microsoft.com/office/drawing/2014/main" val="1546546836"/>
                  </a:ext>
                </a:extLst>
              </a:tr>
              <a:tr h="1801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AL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LA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OH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marL="6613" marR="6613" marT="6613" marB="0" anchor="b"/>
                </a:tc>
                <a:extLst>
                  <a:ext uri="{0D108BD9-81ED-4DB2-BD59-A6C34878D82A}">
                    <a16:rowId xmlns:a16="http://schemas.microsoft.com/office/drawing/2014/main" val="930109005"/>
                  </a:ext>
                </a:extLst>
              </a:tr>
              <a:tr h="1801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AR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MA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OK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6613" marR="6613" marT="6613" marB="0" anchor="b"/>
                </a:tc>
                <a:extLst>
                  <a:ext uri="{0D108BD9-81ED-4DB2-BD59-A6C34878D82A}">
                    <a16:rowId xmlns:a16="http://schemas.microsoft.com/office/drawing/2014/main" val="4197423456"/>
                  </a:ext>
                </a:extLst>
              </a:tr>
              <a:tr h="1801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AZ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MD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OR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</a:t>
                      </a:r>
                    </a:p>
                  </a:txBody>
                  <a:tcPr marL="6613" marR="6613" marT="6613" marB="0" anchor="b"/>
                </a:tc>
                <a:extLst>
                  <a:ext uri="{0D108BD9-81ED-4DB2-BD59-A6C34878D82A}">
                    <a16:rowId xmlns:a16="http://schemas.microsoft.com/office/drawing/2014/main" val="2428579027"/>
                  </a:ext>
                </a:extLst>
              </a:tr>
              <a:tr h="1801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CA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ME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PA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</a:t>
                      </a:r>
                    </a:p>
                  </a:txBody>
                  <a:tcPr marL="6613" marR="6613" marT="6613" marB="0" anchor="b"/>
                </a:tc>
                <a:extLst>
                  <a:ext uri="{0D108BD9-81ED-4DB2-BD59-A6C34878D82A}">
                    <a16:rowId xmlns:a16="http://schemas.microsoft.com/office/drawing/2014/main" val="1228331728"/>
                  </a:ext>
                </a:extLst>
              </a:tr>
              <a:tr h="1801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CO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47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MI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RI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6613" marR="6613" marT="6613" marB="0" anchor="b"/>
                </a:tc>
                <a:extLst>
                  <a:ext uri="{0D108BD9-81ED-4DB2-BD59-A6C34878D82A}">
                    <a16:rowId xmlns:a16="http://schemas.microsoft.com/office/drawing/2014/main" val="1628130907"/>
                  </a:ext>
                </a:extLst>
              </a:tr>
              <a:tr h="1801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CT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MN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SC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6613" marR="6613" marT="6613" marB="0" anchor="b"/>
                </a:tc>
                <a:extLst>
                  <a:ext uri="{0D108BD9-81ED-4DB2-BD59-A6C34878D82A}">
                    <a16:rowId xmlns:a16="http://schemas.microsoft.com/office/drawing/2014/main" val="2508627602"/>
                  </a:ext>
                </a:extLst>
              </a:tr>
              <a:tr h="1801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DC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MO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SD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6613" marR="6613" marT="6613" marB="0" anchor="b"/>
                </a:tc>
                <a:extLst>
                  <a:ext uri="{0D108BD9-81ED-4DB2-BD59-A6C34878D82A}">
                    <a16:rowId xmlns:a16="http://schemas.microsoft.com/office/drawing/2014/main" val="2150788121"/>
                  </a:ext>
                </a:extLst>
              </a:tr>
              <a:tr h="1801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MS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TN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6613" marR="6613" marT="6613" marB="0" anchor="b"/>
                </a:tc>
                <a:extLst>
                  <a:ext uri="{0D108BD9-81ED-4DB2-BD59-A6C34878D82A}">
                    <a16:rowId xmlns:a16="http://schemas.microsoft.com/office/drawing/2014/main" val="2557125969"/>
                  </a:ext>
                </a:extLst>
              </a:tr>
              <a:tr h="1801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FL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MT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TX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</a:t>
                      </a:r>
                    </a:p>
                  </a:txBody>
                  <a:tcPr marL="6613" marR="6613" marT="6613" marB="0" anchor="b"/>
                </a:tc>
                <a:extLst>
                  <a:ext uri="{0D108BD9-81ED-4DB2-BD59-A6C34878D82A}">
                    <a16:rowId xmlns:a16="http://schemas.microsoft.com/office/drawing/2014/main" val="2041027904"/>
                  </a:ext>
                </a:extLst>
              </a:tr>
              <a:tr h="1801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GA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NC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UT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6613" marR="6613" marT="6613" marB="0" anchor="b"/>
                </a:tc>
                <a:extLst>
                  <a:ext uri="{0D108BD9-81ED-4DB2-BD59-A6C34878D82A}">
                    <a16:rowId xmlns:a16="http://schemas.microsoft.com/office/drawing/2014/main" val="4245698056"/>
                  </a:ext>
                </a:extLst>
              </a:tr>
              <a:tr h="1801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HI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ND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VA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</a:p>
                  </a:txBody>
                  <a:tcPr marL="6613" marR="6613" marT="6613" marB="0" anchor="b"/>
                </a:tc>
                <a:extLst>
                  <a:ext uri="{0D108BD9-81ED-4DB2-BD59-A6C34878D82A}">
                    <a16:rowId xmlns:a16="http://schemas.microsoft.com/office/drawing/2014/main" val="3808380402"/>
                  </a:ext>
                </a:extLst>
              </a:tr>
              <a:tr h="1801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IA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NE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VT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6613" marR="6613" marT="6613" marB="0" anchor="b"/>
                </a:tc>
                <a:extLst>
                  <a:ext uri="{0D108BD9-81ED-4DB2-BD59-A6C34878D82A}">
                    <a16:rowId xmlns:a16="http://schemas.microsoft.com/office/drawing/2014/main" val="350577245"/>
                  </a:ext>
                </a:extLst>
              </a:tr>
              <a:tr h="1801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ID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NH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WA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</a:t>
                      </a:r>
                    </a:p>
                  </a:txBody>
                  <a:tcPr marL="6613" marR="6613" marT="6613" marB="0" anchor="b"/>
                </a:tc>
                <a:extLst>
                  <a:ext uri="{0D108BD9-81ED-4DB2-BD59-A6C34878D82A}">
                    <a16:rowId xmlns:a16="http://schemas.microsoft.com/office/drawing/2014/main" val="4005811554"/>
                  </a:ext>
                </a:extLst>
              </a:tr>
              <a:tr h="1801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IL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NJ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WI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</a:p>
                  </a:txBody>
                  <a:tcPr marL="6613" marR="6613" marT="6613" marB="0" anchor="b"/>
                </a:tc>
                <a:extLst>
                  <a:ext uri="{0D108BD9-81ED-4DB2-BD59-A6C34878D82A}">
                    <a16:rowId xmlns:a16="http://schemas.microsoft.com/office/drawing/2014/main" val="3358239900"/>
                  </a:ext>
                </a:extLst>
              </a:tr>
              <a:tr h="1801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NM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WV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6613" marR="6613" marT="6613" marB="0" anchor="b"/>
                </a:tc>
                <a:extLst>
                  <a:ext uri="{0D108BD9-81ED-4DB2-BD59-A6C34878D82A}">
                    <a16:rowId xmlns:a16="http://schemas.microsoft.com/office/drawing/2014/main" val="2819455291"/>
                  </a:ext>
                </a:extLst>
              </a:tr>
              <a:tr h="1801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KS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NV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WY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6613" marR="6613" marT="6613" marB="0" anchor="b"/>
                </a:tc>
                <a:extLst>
                  <a:ext uri="{0D108BD9-81ED-4DB2-BD59-A6C34878D82A}">
                    <a16:rowId xmlns:a16="http://schemas.microsoft.com/office/drawing/2014/main" val="6192150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0800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D920209C-E85B-4D6F-A56F-724F5ADA8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9125522E-1DFD-4F78-912B-B922A2D39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FDA72C10-FE9D-49B3-80CB-A7EE8BCB3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23">
              <a:extLst>
                <a:ext uri="{FF2B5EF4-FFF2-40B4-BE49-F238E27FC236}">
                  <a16:creationId xmlns:a16="http://schemas.microsoft.com/office/drawing/2014/main" id="{6E7DF470-1055-45E4-AB9D-11E42EC53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Rectangle 25">
              <a:extLst>
                <a:ext uri="{FF2B5EF4-FFF2-40B4-BE49-F238E27FC236}">
                  <a16:creationId xmlns:a16="http://schemas.microsoft.com/office/drawing/2014/main" id="{6AA35CFF-3837-4B7F-B875-718AC2E14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Isosceles Triangle 48">
              <a:extLst>
                <a:ext uri="{FF2B5EF4-FFF2-40B4-BE49-F238E27FC236}">
                  <a16:creationId xmlns:a16="http://schemas.microsoft.com/office/drawing/2014/main" id="{62F41804-A347-47E3-8BD8-BD00CF2F6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Rectangle 27">
              <a:extLst>
                <a:ext uri="{FF2B5EF4-FFF2-40B4-BE49-F238E27FC236}">
                  <a16:creationId xmlns:a16="http://schemas.microsoft.com/office/drawing/2014/main" id="{76894B81-EE9C-4546-BCFA-DD9ED2C0A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Rectangle 28">
              <a:extLst>
                <a:ext uri="{FF2B5EF4-FFF2-40B4-BE49-F238E27FC236}">
                  <a16:creationId xmlns:a16="http://schemas.microsoft.com/office/drawing/2014/main" id="{3AF181D1-71AC-43D8-A6E1-D4C488D5DC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Rectangle 29">
              <a:extLst>
                <a:ext uri="{FF2B5EF4-FFF2-40B4-BE49-F238E27FC236}">
                  <a16:creationId xmlns:a16="http://schemas.microsoft.com/office/drawing/2014/main" id="{4132D661-917C-4D2D-8E37-8590B55D9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3" name="Isosceles Triangle 52">
              <a:extLst>
                <a:ext uri="{FF2B5EF4-FFF2-40B4-BE49-F238E27FC236}">
                  <a16:creationId xmlns:a16="http://schemas.microsoft.com/office/drawing/2014/main" id="{7969643D-8B71-434D-A235-68CB241F9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4" name="Isosceles Triangle 53">
              <a:extLst>
                <a:ext uri="{FF2B5EF4-FFF2-40B4-BE49-F238E27FC236}">
                  <a16:creationId xmlns:a16="http://schemas.microsoft.com/office/drawing/2014/main" id="{DF15C24A-4BCF-47C0-B2FA-76A0EF338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D64B46-80BA-43BE-B460-A1AB1C4ACF11}"/>
              </a:ext>
            </a:extLst>
          </p:cNvPr>
          <p:cNvSpPr txBox="1"/>
          <p:nvPr/>
        </p:nvSpPr>
        <p:spPr>
          <a:xfrm>
            <a:off x="1346283" y="115731"/>
            <a:ext cx="10197494" cy="6429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6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Median IBU rating and ABV percentage by State</a:t>
            </a:r>
          </a:p>
        </p:txBody>
      </p:sp>
      <p:sp>
        <p:nvSpPr>
          <p:cNvPr id="58" name="Isosceles Triangle 57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D3EFEE81-1EEC-4A60-BC46-C0FD305DB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51" y="758709"/>
            <a:ext cx="10982841" cy="6099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486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9">
            <a:extLst>
              <a:ext uri="{FF2B5EF4-FFF2-40B4-BE49-F238E27FC236}">
                <a16:creationId xmlns:a16="http://schemas.microsoft.com/office/drawing/2014/main" id="{D920209C-E85B-4D6F-A56F-724F5ADA8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125522E-1DFD-4F78-912B-B922A2D39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DA72C10-FE9D-49B3-80CB-A7EE8BCB3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6E7DF470-1055-45E4-AB9D-11E42EC53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6AA35CFF-3837-4B7F-B875-718AC2E14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62F41804-A347-47E3-8BD8-BD00CF2F6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76894B81-EE9C-4546-BCFA-DD9ED2C0A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AF181D1-71AC-43D8-A6E1-D4C488D5DC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4132D661-917C-4D2D-8E37-8590B55D9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7969643D-8B71-434D-A235-68CB241F9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DF15C24A-4BCF-47C0-B2FA-76A0EF338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6" name="Rectangle 21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D64B46-80BA-43BE-B460-A1AB1C4ACF11}"/>
              </a:ext>
            </a:extLst>
          </p:cNvPr>
          <p:cNvSpPr txBox="1"/>
          <p:nvPr/>
        </p:nvSpPr>
        <p:spPr>
          <a:xfrm>
            <a:off x="652481" y="1382486"/>
            <a:ext cx="3547581" cy="40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4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Highest Median IBU and ABV</a:t>
            </a:r>
          </a:p>
        </p:txBody>
      </p:sp>
      <p:grpSp>
        <p:nvGrpSpPr>
          <p:cNvPr id="37" name="Group 23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25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9" name="TextBox 2">
            <a:extLst>
              <a:ext uri="{FF2B5EF4-FFF2-40B4-BE49-F238E27FC236}">
                <a16:creationId xmlns:a16="http://schemas.microsoft.com/office/drawing/2014/main" id="{50911F45-C663-4990-BD83-9532BE071A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3818286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0615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9EA7EA7-74F5-4EE2-8E3D-1A1030825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5CE79B5-7EE4-424D-AD14-5DEFB61B8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96C926F-F999-44BA-8D86-9EAB51D65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248745E7-0AF0-48F9-8E58-2673FC5F4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9715E81A-D2E0-4431-9370-4E4A9ECA7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CEDB37A9-282D-4DDB-85AD-B2090A825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533D5933-7F91-4F5E-BC31-42FD0E2D8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37ADDF68-C9BE-46EA-83DE-2C07DD839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10D67396-BABD-48A8-A892-CCB5095FA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626DA82A-72C2-4DF6-9CF0-0D1F6B96B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8EE6DC63-4380-4BE0-A68A-8F01162BD1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52ED567-06B3-4107-9773-BBB6BD786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AE020E-932A-498E-B910-0D5F28269CD3}"/>
              </a:ext>
            </a:extLst>
          </p:cNvPr>
          <p:cNvSpPr txBox="1"/>
          <p:nvPr/>
        </p:nvSpPr>
        <p:spPr>
          <a:xfrm>
            <a:off x="677334" y="1253067"/>
            <a:ext cx="6155266" cy="43518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The 2 states with the highest median IBU rating had only 2 beers each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The 3rd highest states median rating is 15 points lower (Minnesota IBU rating 45)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Almost all states have a median ABV of between 5 and 6 percent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Only 2 states median ABV is lower than 5 percent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5 states median ABV is above 6 percent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551D8B-3775-4477-88B7-7B7C350D3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0"/>
            <a:ext cx="4657344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A901C3D-CFAE-460D-BD0E-7D22164D7D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590212" y="0"/>
            <a:ext cx="1059921" cy="6858000"/>
          </a:xfrm>
          <a:prstGeom prst="line">
            <a:avLst/>
          </a:prstGeom>
          <a:ln w="9525">
            <a:solidFill>
              <a:srgbClr val="BFBFBF">
                <a:alpha val="7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37C0EA9-1437-4437-9D20-2BBDA1AA9F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721600" y="3721395"/>
            <a:ext cx="4345560" cy="3136604"/>
          </a:xfrm>
          <a:prstGeom prst="line">
            <a:avLst/>
          </a:prstGeom>
          <a:ln w="9525">
            <a:solidFill>
              <a:srgbClr val="BFBFBF">
                <a:alpha val="69804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3">
            <a:extLst>
              <a:ext uri="{FF2B5EF4-FFF2-40B4-BE49-F238E27FC236}">
                <a16:creationId xmlns:a16="http://schemas.microsoft.com/office/drawing/2014/main" id="{BB934D2B-85E2-4375-94EE-B66C16BF79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5">
            <a:extLst>
              <a:ext uri="{FF2B5EF4-FFF2-40B4-BE49-F238E27FC236}">
                <a16:creationId xmlns:a16="http://schemas.microsoft.com/office/drawing/2014/main" id="{9B445E02-D785-4565-B842-9567BBC09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2C153736-D102-4F57-9DE7-615AFC02B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27">
            <a:extLst>
              <a:ext uri="{FF2B5EF4-FFF2-40B4-BE49-F238E27FC236}">
                <a16:creationId xmlns:a16="http://schemas.microsoft.com/office/drawing/2014/main" id="{BA407A52-66F4-4CDE-A726-FF79F3EC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28">
            <a:extLst>
              <a:ext uri="{FF2B5EF4-FFF2-40B4-BE49-F238E27FC236}">
                <a16:creationId xmlns:a16="http://schemas.microsoft.com/office/drawing/2014/main" id="{D28FFB34-4FC3-46F5-B900-D3B774FD0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Rectangle 29">
            <a:extLst>
              <a:ext uri="{FF2B5EF4-FFF2-40B4-BE49-F238E27FC236}">
                <a16:creationId xmlns:a16="http://schemas.microsoft.com/office/drawing/2014/main" id="{205F7B13-ACB5-46BE-8070-0431266B1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D52A0D23-45DD-4DF4-ADE6-A81F409BB9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F3461F-3777-4362-8516-A95C798FD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9658" y="1253067"/>
            <a:ext cx="3371742" cy="435186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Things to know about IBU and ABV</a:t>
            </a:r>
          </a:p>
        </p:txBody>
      </p:sp>
    </p:spTree>
    <p:extLst>
      <p:ext uri="{BB962C8B-B14F-4D97-AF65-F5344CB8AC3E}">
        <p14:creationId xmlns:p14="http://schemas.microsoft.com/office/powerpoint/2010/main" val="2827151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31CA875-C459-49EF-89F2-80A1CC50F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731" y="-347242"/>
            <a:ext cx="7673801" cy="108765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IBU rating and ABV percentage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F3F296-5B14-4247-ABEF-818DC0EF3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276" y="1373827"/>
            <a:ext cx="8751390" cy="433504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21373A-B89C-4227-8A71-14C67E09B1B3}"/>
              </a:ext>
            </a:extLst>
          </p:cNvPr>
          <p:cNvSpPr txBox="1"/>
          <p:nvPr/>
        </p:nvSpPr>
        <p:spPr>
          <a:xfrm>
            <a:off x="897541" y="880819"/>
            <a:ext cx="4922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In general as IBU rating increase so does ABV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329EFA-592B-46A5-BF8B-459CBD4C434D}"/>
              </a:ext>
            </a:extLst>
          </p:cNvPr>
          <p:cNvSpPr txBox="1"/>
          <p:nvPr/>
        </p:nvSpPr>
        <p:spPr>
          <a:xfrm>
            <a:off x="1146599" y="5792515"/>
            <a:ext cx="2843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Weak beers ABV &lt; 5% have a flat relationship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7410283-7470-424E-9DFD-BDC94FDBA85A}"/>
              </a:ext>
            </a:extLst>
          </p:cNvPr>
          <p:cNvCxnSpPr>
            <a:cxnSpLocks/>
          </p:cNvCxnSpPr>
          <p:nvPr/>
        </p:nvCxnSpPr>
        <p:spPr>
          <a:xfrm flipV="1">
            <a:off x="2349663" y="4600575"/>
            <a:ext cx="31587" cy="1177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B9274CB-0AA6-4EB3-9E68-D9E84C122564}"/>
              </a:ext>
            </a:extLst>
          </p:cNvPr>
          <p:cNvSpPr txBox="1"/>
          <p:nvPr/>
        </p:nvSpPr>
        <p:spPr>
          <a:xfrm>
            <a:off x="3504454" y="1553251"/>
            <a:ext cx="3715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IBU increases with ABV between 5% and 7% also 8% and 10%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CC3D226-5614-4397-9E90-54AC6B925420}"/>
              </a:ext>
            </a:extLst>
          </p:cNvPr>
          <p:cNvCxnSpPr>
            <a:cxnSpLocks/>
          </p:cNvCxnSpPr>
          <p:nvPr/>
        </p:nvCxnSpPr>
        <p:spPr>
          <a:xfrm>
            <a:off x="4972050" y="2147882"/>
            <a:ext cx="0" cy="2014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E62CB64-CB7D-4910-A1C4-F63CFD31D2DE}"/>
              </a:ext>
            </a:extLst>
          </p:cNvPr>
          <p:cNvCxnSpPr>
            <a:cxnSpLocks/>
          </p:cNvCxnSpPr>
          <p:nvPr/>
        </p:nvCxnSpPr>
        <p:spPr>
          <a:xfrm>
            <a:off x="6516158" y="1883564"/>
            <a:ext cx="1214697" cy="1638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463958A-B70D-44AE-9C70-86973925419C}"/>
              </a:ext>
            </a:extLst>
          </p:cNvPr>
          <p:cNvSpPr txBox="1"/>
          <p:nvPr/>
        </p:nvSpPr>
        <p:spPr>
          <a:xfrm>
            <a:off x="5404971" y="5778219"/>
            <a:ext cx="3143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Beers between 7% and 8% have a flat relationship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8D6DAB1-7AFA-46D3-835E-AAAAF575EE32}"/>
              </a:ext>
            </a:extLst>
          </p:cNvPr>
          <p:cNvCxnSpPr/>
          <p:nvPr/>
        </p:nvCxnSpPr>
        <p:spPr>
          <a:xfrm flipV="1">
            <a:off x="6516158" y="3695709"/>
            <a:ext cx="0" cy="2096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528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C6A2C0C-2786-4DB4-BFA5-85EB7D871CFD}"/>
              </a:ext>
            </a:extLst>
          </p:cNvPr>
          <p:cNvSpPr txBox="1"/>
          <p:nvPr/>
        </p:nvSpPr>
        <p:spPr>
          <a:xfrm>
            <a:off x="245097" y="160256"/>
            <a:ext cx="88140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Action point for further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41346D-E4B7-4632-BE28-427D19E63DD4}"/>
              </a:ext>
            </a:extLst>
          </p:cNvPr>
          <p:cNvSpPr txBox="1"/>
          <p:nvPr/>
        </p:nvSpPr>
        <p:spPr>
          <a:xfrm>
            <a:off x="386499" y="806586"/>
            <a:ext cx="88140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n-US" dirty="0"/>
              <a:t>Normalize style to data so comparisons can be drawn between beers of the same style</a:t>
            </a:r>
          </a:p>
          <a:p>
            <a:pPr marL="742950" lvl="1" indent="-285750"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n-US" dirty="0"/>
              <a:t>This can be completed with SME’s that Budweiser has on staff</a:t>
            </a:r>
          </a:p>
          <a:p>
            <a:pPr marL="285750" indent="-285750"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n-US" dirty="0"/>
              <a:t>Obtain volumetric data</a:t>
            </a:r>
          </a:p>
          <a:p>
            <a:pPr marL="742950" lvl="1" indent="-285750"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n-US" dirty="0"/>
              <a:t>How much beer and of what types is a key measure in gauging the various markets</a:t>
            </a:r>
          </a:p>
          <a:p>
            <a:pPr marL="285750" indent="-285750">
              <a:buClr>
                <a:schemeClr val="accent3"/>
              </a:buCl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63137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udweiser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F0000"/>
      </a:accent1>
      <a:accent2>
        <a:srgbClr val="BA1508"/>
      </a:accent2>
      <a:accent3>
        <a:srgbClr val="FB2009"/>
      </a:accent3>
      <a:accent4>
        <a:srgbClr val="BE4E42"/>
      </a:accent4>
      <a:accent5>
        <a:srgbClr val="C42F1A"/>
      </a:accent5>
      <a:accent6>
        <a:srgbClr val="BF5D27"/>
      </a:accent6>
      <a:hlink>
        <a:srgbClr val="FC4F0A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533</Words>
  <Application>Microsoft Office PowerPoint</Application>
  <PresentationFormat>Widescreen</PresentationFormat>
  <Paragraphs>150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Trebuchet MS</vt:lpstr>
      <vt:lpstr>Wingdings</vt:lpstr>
      <vt:lpstr>Wingdings 3</vt:lpstr>
      <vt:lpstr>Facet</vt:lpstr>
      <vt:lpstr>Analysis of Microbrewery Data Emphasizing ABV IBU Style and State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Things to know about IBU and ABV</vt:lpstr>
      <vt:lpstr>IBU rating and ABV percentage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Microbrewery Data Emphasizing ABV IBU Style and State</dc:title>
  <dc:creator>Adam Ruthford</dc:creator>
  <cp:lastModifiedBy>Adam Ruthford</cp:lastModifiedBy>
  <cp:revision>4</cp:revision>
  <dcterms:created xsi:type="dcterms:W3CDTF">2019-10-24T00:49:41Z</dcterms:created>
  <dcterms:modified xsi:type="dcterms:W3CDTF">2019-10-24T01:34:11Z</dcterms:modified>
</cp:coreProperties>
</file>