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73" r:id="rId14"/>
    <p:sldId id="274" r:id="rId15"/>
    <p:sldId id="25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78225" autoAdjust="0"/>
  </p:normalViewPr>
  <p:slideViewPr>
    <p:cSldViewPr snapToGrid="0">
      <p:cViewPr varScale="1">
        <p:scale>
          <a:sx n="47" d="100"/>
          <a:sy n="47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DEE6-16DB-4B15-B0E0-D874EDAA41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EAFEEFD-A148-4406-9958-14AD07A04653}">
      <dgm:prSet custT="1"/>
      <dgm:spPr/>
      <dgm:t>
        <a:bodyPr/>
        <a:lstStyle/>
        <a:p>
          <a:pPr>
            <a:defRPr b="1"/>
          </a:pPr>
          <a:r>
            <a:rPr lang="en-US" sz="1800" dirty="0"/>
            <a:t>Understand how data was cleaned</a:t>
          </a:r>
        </a:p>
      </dgm:t>
    </dgm:pt>
    <dgm:pt modelId="{6B044443-7C85-40BD-A3CD-4D05E5839C57}" type="parTrans" cxnId="{AD32E3F3-4B83-4CA2-BD65-572B8926F795}">
      <dgm:prSet/>
      <dgm:spPr/>
      <dgm:t>
        <a:bodyPr/>
        <a:lstStyle/>
        <a:p>
          <a:endParaRPr lang="en-US"/>
        </a:p>
      </dgm:t>
    </dgm:pt>
    <dgm:pt modelId="{0BCAF103-C810-4CE4-9F15-604498CC2E73}" type="sibTrans" cxnId="{AD32E3F3-4B83-4CA2-BD65-572B8926F795}">
      <dgm:prSet/>
      <dgm:spPr/>
      <dgm:t>
        <a:bodyPr/>
        <a:lstStyle/>
        <a:p>
          <a:endParaRPr lang="en-US"/>
        </a:p>
      </dgm:t>
    </dgm:pt>
    <dgm:pt modelId="{9DF315FF-117A-4C54-BAFE-28F1E4CBAF65}">
      <dgm:prSet/>
      <dgm:spPr/>
      <dgm:t>
        <a:bodyPr/>
        <a:lstStyle/>
        <a:p>
          <a:pPr>
            <a:defRPr b="1"/>
          </a:pPr>
          <a:r>
            <a:rPr lang="en-US" dirty="0"/>
            <a:t>Show statistics on:</a:t>
          </a:r>
        </a:p>
      </dgm:t>
    </dgm:pt>
    <dgm:pt modelId="{6C104CF9-0FFB-4FBA-BE11-11E4294FA337}" type="parTrans" cxnId="{DDCD1CC9-0A14-4584-8587-86CEDB3EAA59}">
      <dgm:prSet/>
      <dgm:spPr/>
      <dgm:t>
        <a:bodyPr/>
        <a:lstStyle/>
        <a:p>
          <a:endParaRPr lang="en-US"/>
        </a:p>
      </dgm:t>
    </dgm:pt>
    <dgm:pt modelId="{154D5D16-AB47-4DEB-A340-308757D86D88}" type="sibTrans" cxnId="{DDCD1CC9-0A14-4584-8587-86CEDB3EAA59}">
      <dgm:prSet/>
      <dgm:spPr/>
      <dgm:t>
        <a:bodyPr/>
        <a:lstStyle/>
        <a:p>
          <a:endParaRPr lang="en-US"/>
        </a:p>
      </dgm:t>
    </dgm:pt>
    <dgm:pt modelId="{D4E7AE06-3120-458F-8B42-10E82F0B6976}">
      <dgm:prSet/>
      <dgm:spPr/>
      <dgm:t>
        <a:bodyPr/>
        <a:lstStyle/>
        <a:p>
          <a:r>
            <a:rPr lang="en-US" dirty="0"/>
            <a:t>ABV percent</a:t>
          </a:r>
        </a:p>
      </dgm:t>
    </dgm:pt>
    <dgm:pt modelId="{710C6EFF-39AA-4D51-9561-01365888D717}" type="parTrans" cxnId="{3DE1A0DA-96B1-477B-A3BE-1E37113736B3}">
      <dgm:prSet/>
      <dgm:spPr/>
      <dgm:t>
        <a:bodyPr/>
        <a:lstStyle/>
        <a:p>
          <a:endParaRPr lang="en-US"/>
        </a:p>
      </dgm:t>
    </dgm:pt>
    <dgm:pt modelId="{37FDE9A4-B749-40B2-A76F-65E089F96BE6}" type="sibTrans" cxnId="{3DE1A0DA-96B1-477B-A3BE-1E37113736B3}">
      <dgm:prSet/>
      <dgm:spPr/>
      <dgm:t>
        <a:bodyPr/>
        <a:lstStyle/>
        <a:p>
          <a:endParaRPr lang="en-US"/>
        </a:p>
      </dgm:t>
    </dgm:pt>
    <dgm:pt modelId="{62C8B258-C449-41FF-BFDA-19D675E9932E}">
      <dgm:prSet/>
      <dgm:spPr/>
      <dgm:t>
        <a:bodyPr/>
        <a:lstStyle/>
        <a:p>
          <a:r>
            <a:rPr lang="en-US" dirty="0"/>
            <a:t>IBU rating</a:t>
          </a:r>
        </a:p>
      </dgm:t>
    </dgm:pt>
    <dgm:pt modelId="{DA2ED7AC-FF05-48FC-8E02-68AA9E96424E}" type="parTrans" cxnId="{3E47C0A5-D6FA-48A1-85C1-CB7FB484EB90}">
      <dgm:prSet/>
      <dgm:spPr/>
      <dgm:t>
        <a:bodyPr/>
        <a:lstStyle/>
        <a:p>
          <a:endParaRPr lang="en-US"/>
        </a:p>
      </dgm:t>
    </dgm:pt>
    <dgm:pt modelId="{118DC754-47D5-4982-ABCC-A1ED6295B4D0}" type="sibTrans" cxnId="{3E47C0A5-D6FA-48A1-85C1-CB7FB484EB90}">
      <dgm:prSet/>
      <dgm:spPr/>
      <dgm:t>
        <a:bodyPr/>
        <a:lstStyle/>
        <a:p>
          <a:endParaRPr lang="en-US"/>
        </a:p>
      </dgm:t>
    </dgm:pt>
    <dgm:pt modelId="{EF1AEB63-F129-4811-BEFE-587E0B27630A}">
      <dgm:prSet/>
      <dgm:spPr/>
      <dgm:t>
        <a:bodyPr/>
        <a:lstStyle/>
        <a:p>
          <a:r>
            <a:rPr lang="en-US" dirty="0"/>
            <a:t>Breweries by State</a:t>
          </a:r>
        </a:p>
      </dgm:t>
    </dgm:pt>
    <dgm:pt modelId="{EA1F9F73-FD4C-4219-B51D-6938306C83FC}" type="parTrans" cxnId="{542943DF-3616-4107-96F7-7F2DD9FC90C3}">
      <dgm:prSet/>
      <dgm:spPr/>
      <dgm:t>
        <a:bodyPr/>
        <a:lstStyle/>
        <a:p>
          <a:endParaRPr lang="en-US"/>
        </a:p>
      </dgm:t>
    </dgm:pt>
    <dgm:pt modelId="{401CE64F-8DFD-4281-A7C7-65989BC59F89}" type="sibTrans" cxnId="{542943DF-3616-4107-96F7-7F2DD9FC90C3}">
      <dgm:prSet/>
      <dgm:spPr/>
      <dgm:t>
        <a:bodyPr/>
        <a:lstStyle/>
        <a:p>
          <a:endParaRPr lang="en-US"/>
        </a:p>
      </dgm:t>
    </dgm:pt>
    <dgm:pt modelId="{1285149A-0154-434E-BA0D-635006649078}">
      <dgm:prSet custT="1"/>
      <dgm:spPr/>
      <dgm:t>
        <a:bodyPr/>
        <a:lstStyle/>
        <a:p>
          <a:pPr>
            <a:defRPr b="1"/>
          </a:pPr>
          <a:r>
            <a:rPr lang="en-US" sz="1800" dirty="0"/>
            <a:t>Identify Trends between ABV and IBU</a:t>
          </a:r>
        </a:p>
      </dgm:t>
    </dgm:pt>
    <dgm:pt modelId="{DB92A31C-8854-4549-A195-66A89FF9F108}" type="parTrans" cxnId="{A883DD44-677F-4371-AFDD-0BE5439E9DAC}">
      <dgm:prSet/>
      <dgm:spPr/>
      <dgm:t>
        <a:bodyPr/>
        <a:lstStyle/>
        <a:p>
          <a:endParaRPr lang="en-US"/>
        </a:p>
      </dgm:t>
    </dgm:pt>
    <dgm:pt modelId="{B2ABF4CA-DFB3-417F-BA40-48DC868C5856}" type="sibTrans" cxnId="{A883DD44-677F-4371-AFDD-0BE5439E9DAC}">
      <dgm:prSet/>
      <dgm:spPr/>
      <dgm:t>
        <a:bodyPr/>
        <a:lstStyle/>
        <a:p>
          <a:endParaRPr lang="en-US"/>
        </a:p>
      </dgm:t>
    </dgm:pt>
    <dgm:pt modelId="{118A5DA7-3E7C-47B9-ACCC-57DC05726860}">
      <dgm:prSet custT="1"/>
      <dgm:spPr/>
      <dgm:t>
        <a:bodyPr/>
        <a:lstStyle/>
        <a:p>
          <a:pPr>
            <a:defRPr b="1"/>
          </a:pPr>
          <a:r>
            <a:rPr lang="en-US" sz="1800" dirty="0"/>
            <a:t>Additional Analysis</a:t>
          </a:r>
        </a:p>
      </dgm:t>
    </dgm:pt>
    <dgm:pt modelId="{9E53A529-3D34-44A1-90F8-1C451E51D041}" type="parTrans" cxnId="{47A9266A-1C05-46AB-AD43-1D1D64AC8721}">
      <dgm:prSet/>
      <dgm:spPr/>
      <dgm:t>
        <a:bodyPr/>
        <a:lstStyle/>
        <a:p>
          <a:endParaRPr lang="en-US"/>
        </a:p>
      </dgm:t>
    </dgm:pt>
    <dgm:pt modelId="{D34AFD9A-6E19-4B43-B68C-A53E86604ACE}" type="sibTrans" cxnId="{47A9266A-1C05-46AB-AD43-1D1D64AC8721}">
      <dgm:prSet/>
      <dgm:spPr/>
      <dgm:t>
        <a:bodyPr/>
        <a:lstStyle/>
        <a:p>
          <a:endParaRPr lang="en-US"/>
        </a:p>
      </dgm:t>
    </dgm:pt>
    <dgm:pt modelId="{5BCDEE6A-8609-4213-AC5E-CECD72AC4023}" type="pres">
      <dgm:prSet presAssocID="{A3E6DEE6-16DB-4B15-B0E0-D874EDAA417D}" presName="root" presStyleCnt="0">
        <dgm:presLayoutVars>
          <dgm:dir/>
          <dgm:resizeHandles val="exact"/>
        </dgm:presLayoutVars>
      </dgm:prSet>
      <dgm:spPr/>
    </dgm:pt>
    <dgm:pt modelId="{61111ECA-AEA3-4E46-9BC5-85F724224829}" type="pres">
      <dgm:prSet presAssocID="{BEAFEEFD-A148-4406-9958-14AD07A04653}" presName="compNode" presStyleCnt="0"/>
      <dgm:spPr/>
    </dgm:pt>
    <dgm:pt modelId="{D3A96C08-165A-4064-B792-FCCF5B9B650E}" type="pres">
      <dgm:prSet presAssocID="{BEAFEEFD-A148-4406-9958-14AD07A04653}" presName="iconRect" presStyleLbl="node1" presStyleIdx="0" presStyleCnt="4" custLinFactX="94196" custLinFactY="-100000" custLinFactNeighborX="100000" custLinFactNeighborY="-1120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F663D14-4F53-48AF-A4D1-6F8C23F2F77A}" type="pres">
      <dgm:prSet presAssocID="{BEAFEEFD-A148-4406-9958-14AD07A04653}" presName="iconSpace" presStyleCnt="0"/>
      <dgm:spPr/>
    </dgm:pt>
    <dgm:pt modelId="{2F63CF5C-C401-424F-B836-8808BC23D970}" type="pres">
      <dgm:prSet presAssocID="{BEAFEEFD-A148-4406-9958-14AD07A04653}" presName="parTx" presStyleLbl="revTx" presStyleIdx="0" presStyleCnt="8" custLinFactY="-73209" custLinFactNeighborX="48438" custLinFactNeighborY="-100000">
        <dgm:presLayoutVars>
          <dgm:chMax val="0"/>
          <dgm:chPref val="0"/>
        </dgm:presLayoutVars>
      </dgm:prSet>
      <dgm:spPr/>
    </dgm:pt>
    <dgm:pt modelId="{7C1FDBB5-55C7-4BBF-BEC9-FDB80F15364C}" type="pres">
      <dgm:prSet presAssocID="{BEAFEEFD-A148-4406-9958-14AD07A04653}" presName="txSpace" presStyleCnt="0"/>
      <dgm:spPr/>
    </dgm:pt>
    <dgm:pt modelId="{C7DC3575-99AD-42C8-A3A3-90504A785788}" type="pres">
      <dgm:prSet presAssocID="{BEAFEEFD-A148-4406-9958-14AD07A04653}" presName="desTx" presStyleLbl="revTx" presStyleIdx="1" presStyleCnt="8">
        <dgm:presLayoutVars/>
      </dgm:prSet>
      <dgm:spPr/>
    </dgm:pt>
    <dgm:pt modelId="{8DFF1593-F5C3-4D85-B53D-978B13D57A2E}" type="pres">
      <dgm:prSet presAssocID="{0BCAF103-C810-4CE4-9F15-604498CC2E73}" presName="sibTrans" presStyleCnt="0"/>
      <dgm:spPr/>
    </dgm:pt>
    <dgm:pt modelId="{5FC7308F-4DEE-4F5B-8FDD-6B81068BC94A}" type="pres">
      <dgm:prSet presAssocID="{9DF315FF-117A-4C54-BAFE-28F1E4CBAF65}" presName="compNode" presStyleCnt="0"/>
      <dgm:spPr/>
    </dgm:pt>
    <dgm:pt modelId="{3C6DEA22-EE4B-440A-87B9-17309A8C8385}" type="pres">
      <dgm:prSet presAssocID="{9DF315FF-117A-4C54-BAFE-28F1E4CBAF65}" presName="iconRect" presStyleLbl="node1" presStyleIdx="1" presStyleCnt="4" custLinFactX="19463" custLinFactY="27323" custLinFactNeighborX="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E9833E-57E1-4C9C-8013-55244DEABB25}" type="pres">
      <dgm:prSet presAssocID="{9DF315FF-117A-4C54-BAFE-28F1E4CBAF65}" presName="iconSpace" presStyleCnt="0"/>
      <dgm:spPr/>
    </dgm:pt>
    <dgm:pt modelId="{0C977D1A-F5E8-4753-86D1-D28885D6E7F3}" type="pres">
      <dgm:prSet presAssocID="{9DF315FF-117A-4C54-BAFE-28F1E4CBAF65}" presName="parTx" presStyleLbl="revTx" presStyleIdx="2" presStyleCnt="8" custScaleX="132102" custLinFactY="6561" custLinFactNeighborX="41263" custLinFactNeighborY="100000">
        <dgm:presLayoutVars>
          <dgm:chMax val="0"/>
          <dgm:chPref val="0"/>
        </dgm:presLayoutVars>
      </dgm:prSet>
      <dgm:spPr/>
    </dgm:pt>
    <dgm:pt modelId="{67FE4172-74C7-4ECE-B0A7-255A20560186}" type="pres">
      <dgm:prSet presAssocID="{9DF315FF-117A-4C54-BAFE-28F1E4CBAF65}" presName="txSpace" presStyleCnt="0"/>
      <dgm:spPr/>
    </dgm:pt>
    <dgm:pt modelId="{BCFE374A-51E9-4C3E-8B3C-BB5F555C1D44}" type="pres">
      <dgm:prSet presAssocID="{9DF315FF-117A-4C54-BAFE-28F1E4CBAF65}" presName="desTx" presStyleLbl="revTx" presStyleIdx="3" presStyleCnt="8" custScaleX="122060" custLinFactNeighborX="34360" custLinFactNeighborY="97888">
        <dgm:presLayoutVars/>
      </dgm:prSet>
      <dgm:spPr/>
    </dgm:pt>
    <dgm:pt modelId="{562522BF-49BD-4503-8A8D-1729EE27C55B}" type="pres">
      <dgm:prSet presAssocID="{154D5D16-AB47-4DEB-A340-308757D86D88}" presName="sibTrans" presStyleCnt="0"/>
      <dgm:spPr/>
    </dgm:pt>
    <dgm:pt modelId="{AC8DF956-C5B2-4406-B320-9EBEFCA72701}" type="pres">
      <dgm:prSet presAssocID="{1285149A-0154-434E-BA0D-635006649078}" presName="compNode" presStyleCnt="0"/>
      <dgm:spPr/>
    </dgm:pt>
    <dgm:pt modelId="{03EA5FEA-744D-4322-B59F-934496C40435}" type="pres">
      <dgm:prSet presAssocID="{1285149A-0154-434E-BA0D-635006649078}" presName="iconRect" presStyleLbl="node1" presStyleIdx="2" presStyleCnt="4" custLinFactX="72179" custLinFactY="-96530" custLinFactNeighborX="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97CAE0B-4048-4075-A1F8-4A3C35A953C4}" type="pres">
      <dgm:prSet presAssocID="{1285149A-0154-434E-BA0D-635006649078}" presName="iconSpace" presStyleCnt="0"/>
      <dgm:spPr/>
    </dgm:pt>
    <dgm:pt modelId="{342BBAEB-1BFF-4D68-94BD-7077CC8FEC15}" type="pres">
      <dgm:prSet presAssocID="{1285149A-0154-434E-BA0D-635006649078}" presName="parTx" presStyleLbl="revTx" presStyleIdx="4" presStyleCnt="8" custScaleX="128085" custLinFactY="-71136" custLinFactNeighborX="39332" custLinFactNeighborY="-100000">
        <dgm:presLayoutVars>
          <dgm:chMax val="0"/>
          <dgm:chPref val="0"/>
        </dgm:presLayoutVars>
      </dgm:prSet>
      <dgm:spPr/>
    </dgm:pt>
    <dgm:pt modelId="{FF55B426-31E9-42C6-9F24-B3DBFC847C79}" type="pres">
      <dgm:prSet presAssocID="{1285149A-0154-434E-BA0D-635006649078}" presName="txSpace" presStyleCnt="0"/>
      <dgm:spPr/>
    </dgm:pt>
    <dgm:pt modelId="{2FC59D7B-4164-4CA4-BFCE-21B39EFF84AB}" type="pres">
      <dgm:prSet presAssocID="{1285149A-0154-434E-BA0D-635006649078}" presName="desTx" presStyleLbl="revTx" presStyleIdx="5" presStyleCnt="8">
        <dgm:presLayoutVars/>
      </dgm:prSet>
      <dgm:spPr/>
    </dgm:pt>
    <dgm:pt modelId="{7031894C-A2DA-402D-BA91-5C65841B2931}" type="pres">
      <dgm:prSet presAssocID="{B2ABF4CA-DFB3-417F-BA40-48DC868C5856}" presName="sibTrans" presStyleCnt="0"/>
      <dgm:spPr/>
    </dgm:pt>
    <dgm:pt modelId="{1F78380D-BF03-43E1-BDA2-E239F9EF69FD}" type="pres">
      <dgm:prSet presAssocID="{118A5DA7-3E7C-47B9-ACCC-57DC05726860}" presName="compNode" presStyleCnt="0"/>
      <dgm:spPr/>
    </dgm:pt>
    <dgm:pt modelId="{7AF452CD-4C6B-4956-877C-39A02FF1F8D2}" type="pres">
      <dgm:prSet presAssocID="{118A5DA7-3E7C-47B9-ACCC-57DC05726860}" presName="iconRect" presStyleLbl="node1" presStyleIdx="3" presStyleCnt="4" custLinFactY="34967" custLinFactNeighborX="-6144" custLinFactNeighborY="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9405DC1-94E8-47CC-A7E4-A497AB737E7E}" type="pres">
      <dgm:prSet presAssocID="{118A5DA7-3E7C-47B9-ACCC-57DC05726860}" presName="iconSpace" presStyleCnt="0"/>
      <dgm:spPr/>
    </dgm:pt>
    <dgm:pt modelId="{BBE7A80B-862F-4957-80B8-250823EA9025}" type="pres">
      <dgm:prSet presAssocID="{118A5DA7-3E7C-47B9-ACCC-57DC05726860}" presName="parTx" presStyleLbl="revTx" presStyleIdx="6" presStyleCnt="8" custScaleX="147899" custScaleY="75416" custLinFactY="18140" custLinFactNeighborX="-22394" custLinFactNeighborY="100000">
        <dgm:presLayoutVars>
          <dgm:chMax val="0"/>
          <dgm:chPref val="0"/>
        </dgm:presLayoutVars>
      </dgm:prSet>
      <dgm:spPr/>
    </dgm:pt>
    <dgm:pt modelId="{51BB6584-B760-4C79-810D-89858D3162D6}" type="pres">
      <dgm:prSet presAssocID="{118A5DA7-3E7C-47B9-ACCC-57DC05726860}" presName="txSpace" presStyleCnt="0"/>
      <dgm:spPr/>
    </dgm:pt>
    <dgm:pt modelId="{C5FA8353-48BF-4FD4-B562-923C1A8F2B6D}" type="pres">
      <dgm:prSet presAssocID="{118A5DA7-3E7C-47B9-ACCC-57DC05726860}" presName="desTx" presStyleLbl="revTx" presStyleIdx="7" presStyleCnt="8">
        <dgm:presLayoutVars/>
      </dgm:prSet>
      <dgm:spPr/>
    </dgm:pt>
  </dgm:ptLst>
  <dgm:cxnLst>
    <dgm:cxn modelId="{99528C20-ABEF-4F75-88DD-37E43EAA3800}" type="presOf" srcId="{D4E7AE06-3120-458F-8B42-10E82F0B6976}" destId="{BCFE374A-51E9-4C3E-8B3C-BB5F555C1D44}" srcOrd="0" destOrd="0" presId="urn:microsoft.com/office/officeart/2018/2/layout/IconLabelDescriptionList"/>
    <dgm:cxn modelId="{D347EA43-DB4B-4C13-AC58-F465B5EF3896}" type="presOf" srcId="{9DF315FF-117A-4C54-BAFE-28F1E4CBAF65}" destId="{0C977D1A-F5E8-4753-86D1-D28885D6E7F3}" srcOrd="0" destOrd="0" presId="urn:microsoft.com/office/officeart/2018/2/layout/IconLabelDescriptionList"/>
    <dgm:cxn modelId="{A883DD44-677F-4371-AFDD-0BE5439E9DAC}" srcId="{A3E6DEE6-16DB-4B15-B0E0-D874EDAA417D}" destId="{1285149A-0154-434E-BA0D-635006649078}" srcOrd="2" destOrd="0" parTransId="{DB92A31C-8854-4549-A195-66A89FF9F108}" sibTransId="{B2ABF4CA-DFB3-417F-BA40-48DC868C5856}"/>
    <dgm:cxn modelId="{47A9266A-1C05-46AB-AD43-1D1D64AC8721}" srcId="{A3E6DEE6-16DB-4B15-B0E0-D874EDAA417D}" destId="{118A5DA7-3E7C-47B9-ACCC-57DC05726860}" srcOrd="3" destOrd="0" parTransId="{9E53A529-3D34-44A1-90F8-1C451E51D041}" sibTransId="{D34AFD9A-6E19-4B43-B68C-A53E86604ACE}"/>
    <dgm:cxn modelId="{8ABF7A6D-386B-4526-A8F6-801B97B9215B}" type="presOf" srcId="{EF1AEB63-F129-4811-BEFE-587E0B27630A}" destId="{BCFE374A-51E9-4C3E-8B3C-BB5F555C1D44}" srcOrd="0" destOrd="2" presId="urn:microsoft.com/office/officeart/2018/2/layout/IconLabelDescriptionList"/>
    <dgm:cxn modelId="{E84D2B70-12EB-4FC7-8D85-3ACF5E87E350}" type="presOf" srcId="{1285149A-0154-434E-BA0D-635006649078}" destId="{342BBAEB-1BFF-4D68-94BD-7077CC8FEC15}" srcOrd="0" destOrd="0" presId="urn:microsoft.com/office/officeart/2018/2/layout/IconLabelDescriptionList"/>
    <dgm:cxn modelId="{0759E097-1143-440C-9561-163D0383A33B}" type="presOf" srcId="{118A5DA7-3E7C-47B9-ACCC-57DC05726860}" destId="{BBE7A80B-862F-4957-80B8-250823EA9025}" srcOrd="0" destOrd="0" presId="urn:microsoft.com/office/officeart/2018/2/layout/IconLabelDescriptionList"/>
    <dgm:cxn modelId="{3E47C0A5-D6FA-48A1-85C1-CB7FB484EB90}" srcId="{9DF315FF-117A-4C54-BAFE-28F1E4CBAF65}" destId="{62C8B258-C449-41FF-BFDA-19D675E9932E}" srcOrd="1" destOrd="0" parTransId="{DA2ED7AC-FF05-48FC-8E02-68AA9E96424E}" sibTransId="{118DC754-47D5-4982-ABCC-A1ED6295B4D0}"/>
    <dgm:cxn modelId="{3BD887B1-F670-497B-8105-3E9D0AF64E9A}" type="presOf" srcId="{BEAFEEFD-A148-4406-9958-14AD07A04653}" destId="{2F63CF5C-C401-424F-B836-8808BC23D970}" srcOrd="0" destOrd="0" presId="urn:microsoft.com/office/officeart/2018/2/layout/IconLabelDescriptionList"/>
    <dgm:cxn modelId="{DDCD1CC9-0A14-4584-8587-86CEDB3EAA59}" srcId="{A3E6DEE6-16DB-4B15-B0E0-D874EDAA417D}" destId="{9DF315FF-117A-4C54-BAFE-28F1E4CBAF65}" srcOrd="1" destOrd="0" parTransId="{6C104CF9-0FFB-4FBA-BE11-11E4294FA337}" sibTransId="{154D5D16-AB47-4DEB-A340-308757D86D88}"/>
    <dgm:cxn modelId="{87878EC9-C48B-4266-97DB-FDB125301133}" type="presOf" srcId="{A3E6DEE6-16DB-4B15-B0E0-D874EDAA417D}" destId="{5BCDEE6A-8609-4213-AC5E-CECD72AC4023}" srcOrd="0" destOrd="0" presId="urn:microsoft.com/office/officeart/2018/2/layout/IconLabelDescriptionList"/>
    <dgm:cxn modelId="{3DE1A0DA-96B1-477B-A3BE-1E37113736B3}" srcId="{9DF315FF-117A-4C54-BAFE-28F1E4CBAF65}" destId="{D4E7AE06-3120-458F-8B42-10E82F0B6976}" srcOrd="0" destOrd="0" parTransId="{710C6EFF-39AA-4D51-9561-01365888D717}" sibTransId="{37FDE9A4-B749-40B2-A76F-65E089F96BE6}"/>
    <dgm:cxn modelId="{542943DF-3616-4107-96F7-7F2DD9FC90C3}" srcId="{9DF315FF-117A-4C54-BAFE-28F1E4CBAF65}" destId="{EF1AEB63-F129-4811-BEFE-587E0B27630A}" srcOrd="2" destOrd="0" parTransId="{EA1F9F73-FD4C-4219-B51D-6938306C83FC}" sibTransId="{401CE64F-8DFD-4281-A7C7-65989BC59F89}"/>
    <dgm:cxn modelId="{AD32E3F3-4B83-4CA2-BD65-572B8926F795}" srcId="{A3E6DEE6-16DB-4B15-B0E0-D874EDAA417D}" destId="{BEAFEEFD-A148-4406-9958-14AD07A04653}" srcOrd="0" destOrd="0" parTransId="{6B044443-7C85-40BD-A3CD-4D05E5839C57}" sibTransId="{0BCAF103-C810-4CE4-9F15-604498CC2E73}"/>
    <dgm:cxn modelId="{EB25D2F4-228E-48BD-A8CF-AE42C284CFBE}" type="presOf" srcId="{62C8B258-C449-41FF-BFDA-19D675E9932E}" destId="{BCFE374A-51E9-4C3E-8B3C-BB5F555C1D44}" srcOrd="0" destOrd="1" presId="urn:microsoft.com/office/officeart/2018/2/layout/IconLabelDescriptionList"/>
    <dgm:cxn modelId="{7A0E3C44-148C-4BA4-BDC7-BCE7CF3A9F47}" type="presParOf" srcId="{5BCDEE6A-8609-4213-AC5E-CECD72AC4023}" destId="{61111ECA-AEA3-4E46-9BC5-85F724224829}" srcOrd="0" destOrd="0" presId="urn:microsoft.com/office/officeart/2018/2/layout/IconLabelDescriptionList"/>
    <dgm:cxn modelId="{5F00D43F-8E38-4FAB-9EAB-24EC7EF2ADD8}" type="presParOf" srcId="{61111ECA-AEA3-4E46-9BC5-85F724224829}" destId="{D3A96C08-165A-4064-B792-FCCF5B9B650E}" srcOrd="0" destOrd="0" presId="urn:microsoft.com/office/officeart/2018/2/layout/IconLabelDescriptionList"/>
    <dgm:cxn modelId="{C2694A70-C328-4EE1-9DF3-30EDB4078CA7}" type="presParOf" srcId="{61111ECA-AEA3-4E46-9BC5-85F724224829}" destId="{4F663D14-4F53-48AF-A4D1-6F8C23F2F77A}" srcOrd="1" destOrd="0" presId="urn:microsoft.com/office/officeart/2018/2/layout/IconLabelDescriptionList"/>
    <dgm:cxn modelId="{6A8B69F8-4314-4739-B23B-FADA5E1EC793}" type="presParOf" srcId="{61111ECA-AEA3-4E46-9BC5-85F724224829}" destId="{2F63CF5C-C401-424F-B836-8808BC23D970}" srcOrd="2" destOrd="0" presId="urn:microsoft.com/office/officeart/2018/2/layout/IconLabelDescriptionList"/>
    <dgm:cxn modelId="{7DF4D47F-C463-4FD1-A2D7-B870909F3C40}" type="presParOf" srcId="{61111ECA-AEA3-4E46-9BC5-85F724224829}" destId="{7C1FDBB5-55C7-4BBF-BEC9-FDB80F15364C}" srcOrd="3" destOrd="0" presId="urn:microsoft.com/office/officeart/2018/2/layout/IconLabelDescriptionList"/>
    <dgm:cxn modelId="{8C5C7F31-401A-49C9-8DB9-1DE7BF0F3699}" type="presParOf" srcId="{61111ECA-AEA3-4E46-9BC5-85F724224829}" destId="{C7DC3575-99AD-42C8-A3A3-90504A785788}" srcOrd="4" destOrd="0" presId="urn:microsoft.com/office/officeart/2018/2/layout/IconLabelDescriptionList"/>
    <dgm:cxn modelId="{EA7E990B-6724-4DAC-A1E3-9C1D2878D42E}" type="presParOf" srcId="{5BCDEE6A-8609-4213-AC5E-CECD72AC4023}" destId="{8DFF1593-F5C3-4D85-B53D-978B13D57A2E}" srcOrd="1" destOrd="0" presId="urn:microsoft.com/office/officeart/2018/2/layout/IconLabelDescriptionList"/>
    <dgm:cxn modelId="{D1F609C4-2F06-4ABD-9AA8-34D3E5034BCA}" type="presParOf" srcId="{5BCDEE6A-8609-4213-AC5E-CECD72AC4023}" destId="{5FC7308F-4DEE-4F5B-8FDD-6B81068BC94A}" srcOrd="2" destOrd="0" presId="urn:microsoft.com/office/officeart/2018/2/layout/IconLabelDescriptionList"/>
    <dgm:cxn modelId="{1D29D490-780F-4626-B2E4-0FC26247EA32}" type="presParOf" srcId="{5FC7308F-4DEE-4F5B-8FDD-6B81068BC94A}" destId="{3C6DEA22-EE4B-440A-87B9-17309A8C8385}" srcOrd="0" destOrd="0" presId="urn:microsoft.com/office/officeart/2018/2/layout/IconLabelDescriptionList"/>
    <dgm:cxn modelId="{319BC1BA-B048-4EEA-AFA4-37167EE11CC7}" type="presParOf" srcId="{5FC7308F-4DEE-4F5B-8FDD-6B81068BC94A}" destId="{0CE9833E-57E1-4C9C-8013-55244DEABB25}" srcOrd="1" destOrd="0" presId="urn:microsoft.com/office/officeart/2018/2/layout/IconLabelDescriptionList"/>
    <dgm:cxn modelId="{2777BE7E-371B-4D73-BA96-DE0CF74D6570}" type="presParOf" srcId="{5FC7308F-4DEE-4F5B-8FDD-6B81068BC94A}" destId="{0C977D1A-F5E8-4753-86D1-D28885D6E7F3}" srcOrd="2" destOrd="0" presId="urn:microsoft.com/office/officeart/2018/2/layout/IconLabelDescriptionList"/>
    <dgm:cxn modelId="{4DC0174E-D810-451D-94CE-9A77B3D33CB7}" type="presParOf" srcId="{5FC7308F-4DEE-4F5B-8FDD-6B81068BC94A}" destId="{67FE4172-74C7-4ECE-B0A7-255A20560186}" srcOrd="3" destOrd="0" presId="urn:microsoft.com/office/officeart/2018/2/layout/IconLabelDescriptionList"/>
    <dgm:cxn modelId="{662ED37C-63AD-4558-9E37-15F8338C2FBB}" type="presParOf" srcId="{5FC7308F-4DEE-4F5B-8FDD-6B81068BC94A}" destId="{BCFE374A-51E9-4C3E-8B3C-BB5F555C1D44}" srcOrd="4" destOrd="0" presId="urn:microsoft.com/office/officeart/2018/2/layout/IconLabelDescriptionList"/>
    <dgm:cxn modelId="{69E466DC-0785-4F24-8A57-EF4091E42232}" type="presParOf" srcId="{5BCDEE6A-8609-4213-AC5E-CECD72AC4023}" destId="{562522BF-49BD-4503-8A8D-1729EE27C55B}" srcOrd="3" destOrd="0" presId="urn:microsoft.com/office/officeart/2018/2/layout/IconLabelDescriptionList"/>
    <dgm:cxn modelId="{212B5B56-D124-465A-9487-D85A809A5BE3}" type="presParOf" srcId="{5BCDEE6A-8609-4213-AC5E-CECD72AC4023}" destId="{AC8DF956-C5B2-4406-B320-9EBEFCA72701}" srcOrd="4" destOrd="0" presId="urn:microsoft.com/office/officeart/2018/2/layout/IconLabelDescriptionList"/>
    <dgm:cxn modelId="{E100EE67-4936-4288-BA5A-0B9F9AA6B2D8}" type="presParOf" srcId="{AC8DF956-C5B2-4406-B320-9EBEFCA72701}" destId="{03EA5FEA-744D-4322-B59F-934496C40435}" srcOrd="0" destOrd="0" presId="urn:microsoft.com/office/officeart/2018/2/layout/IconLabelDescriptionList"/>
    <dgm:cxn modelId="{9E0657AF-C036-4421-A4C2-FD60317F12F5}" type="presParOf" srcId="{AC8DF956-C5B2-4406-B320-9EBEFCA72701}" destId="{297CAE0B-4048-4075-A1F8-4A3C35A953C4}" srcOrd="1" destOrd="0" presId="urn:microsoft.com/office/officeart/2018/2/layout/IconLabelDescriptionList"/>
    <dgm:cxn modelId="{22247BC2-C23E-4776-A67F-36FB1737F2E7}" type="presParOf" srcId="{AC8DF956-C5B2-4406-B320-9EBEFCA72701}" destId="{342BBAEB-1BFF-4D68-94BD-7077CC8FEC15}" srcOrd="2" destOrd="0" presId="urn:microsoft.com/office/officeart/2018/2/layout/IconLabelDescriptionList"/>
    <dgm:cxn modelId="{F5E787D7-2DF1-4720-921D-885DE7F82D79}" type="presParOf" srcId="{AC8DF956-C5B2-4406-B320-9EBEFCA72701}" destId="{FF55B426-31E9-42C6-9F24-B3DBFC847C79}" srcOrd="3" destOrd="0" presId="urn:microsoft.com/office/officeart/2018/2/layout/IconLabelDescriptionList"/>
    <dgm:cxn modelId="{13BA2CA0-A826-4C19-BBFE-7E441C4E19E0}" type="presParOf" srcId="{AC8DF956-C5B2-4406-B320-9EBEFCA72701}" destId="{2FC59D7B-4164-4CA4-BFCE-21B39EFF84AB}" srcOrd="4" destOrd="0" presId="urn:microsoft.com/office/officeart/2018/2/layout/IconLabelDescriptionList"/>
    <dgm:cxn modelId="{B22E745E-1CEE-49B2-AD5F-028756B540DC}" type="presParOf" srcId="{5BCDEE6A-8609-4213-AC5E-CECD72AC4023}" destId="{7031894C-A2DA-402D-BA91-5C65841B2931}" srcOrd="5" destOrd="0" presId="urn:microsoft.com/office/officeart/2018/2/layout/IconLabelDescriptionList"/>
    <dgm:cxn modelId="{20A9BCA7-3FB7-4B42-8C4A-4667D0210433}" type="presParOf" srcId="{5BCDEE6A-8609-4213-AC5E-CECD72AC4023}" destId="{1F78380D-BF03-43E1-BDA2-E239F9EF69FD}" srcOrd="6" destOrd="0" presId="urn:microsoft.com/office/officeart/2018/2/layout/IconLabelDescriptionList"/>
    <dgm:cxn modelId="{ADB14C60-9EF4-4C06-BFCC-ED8C7FE6D036}" type="presParOf" srcId="{1F78380D-BF03-43E1-BDA2-E239F9EF69FD}" destId="{7AF452CD-4C6B-4956-877C-39A02FF1F8D2}" srcOrd="0" destOrd="0" presId="urn:microsoft.com/office/officeart/2018/2/layout/IconLabelDescriptionList"/>
    <dgm:cxn modelId="{804C629B-C326-48EF-BCB7-17B0C22305AD}" type="presParOf" srcId="{1F78380D-BF03-43E1-BDA2-E239F9EF69FD}" destId="{49405DC1-94E8-47CC-A7E4-A497AB737E7E}" srcOrd="1" destOrd="0" presId="urn:microsoft.com/office/officeart/2018/2/layout/IconLabelDescriptionList"/>
    <dgm:cxn modelId="{6A58F56E-0496-42C5-8D2A-F0D6B9A0438B}" type="presParOf" srcId="{1F78380D-BF03-43E1-BDA2-E239F9EF69FD}" destId="{BBE7A80B-862F-4957-80B8-250823EA9025}" srcOrd="2" destOrd="0" presId="urn:microsoft.com/office/officeart/2018/2/layout/IconLabelDescriptionList"/>
    <dgm:cxn modelId="{EB0DC001-3C15-4BFB-ACE0-7DA4151942D1}" type="presParOf" srcId="{1F78380D-BF03-43E1-BDA2-E239F9EF69FD}" destId="{51BB6584-B760-4C79-810D-89858D3162D6}" srcOrd="3" destOrd="0" presId="urn:microsoft.com/office/officeart/2018/2/layout/IconLabelDescriptionList"/>
    <dgm:cxn modelId="{0C51962F-437F-4380-A32E-72F5A1C0355F}" type="presParOf" srcId="{1F78380D-BF03-43E1-BDA2-E239F9EF69FD}" destId="{C5FA8353-48BF-4FD4-B562-923C1A8F2B6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6855FC-A755-433C-BA02-B3738C6D649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F6CF68-7B67-4544-9CC4-E61FCF8DE840}">
      <dgm:prSet/>
      <dgm:spPr/>
      <dgm:t>
        <a:bodyPr/>
        <a:lstStyle/>
        <a:p>
          <a:pPr>
            <a:defRPr b="1"/>
          </a:pPr>
          <a:r>
            <a:rPr lang="en-US"/>
            <a:t>Normalize style to data so comparisons can be drawn between beers of the same style</a:t>
          </a:r>
        </a:p>
      </dgm:t>
    </dgm:pt>
    <dgm:pt modelId="{52201549-156D-42CC-B9E8-21F3DBCDA7D5}" type="parTrans" cxnId="{40AF3D26-EAED-4226-8AB3-ECFEC99E461F}">
      <dgm:prSet/>
      <dgm:spPr/>
      <dgm:t>
        <a:bodyPr/>
        <a:lstStyle/>
        <a:p>
          <a:endParaRPr lang="en-US"/>
        </a:p>
      </dgm:t>
    </dgm:pt>
    <dgm:pt modelId="{7511F972-06F1-42A6-8156-EE7E0110EBD4}" type="sibTrans" cxnId="{40AF3D26-EAED-4226-8AB3-ECFEC99E461F}">
      <dgm:prSet/>
      <dgm:spPr/>
      <dgm:t>
        <a:bodyPr/>
        <a:lstStyle/>
        <a:p>
          <a:endParaRPr lang="en-US"/>
        </a:p>
      </dgm:t>
    </dgm:pt>
    <dgm:pt modelId="{C80D7F99-6A3F-43F0-B6C4-8081B3405137}">
      <dgm:prSet/>
      <dgm:spPr/>
      <dgm:t>
        <a:bodyPr/>
        <a:lstStyle/>
        <a:p>
          <a:r>
            <a:rPr lang="en-US" dirty="0"/>
            <a:t>This can be completed with SME’s that Budweiser has on staff Ales in particular need to be further subdivided</a:t>
          </a:r>
        </a:p>
      </dgm:t>
    </dgm:pt>
    <dgm:pt modelId="{89CDFF95-FF3B-4D39-B419-CC9CA2F7654B}" type="parTrans" cxnId="{3419212D-21D5-43AD-B45C-429CCCD1448F}">
      <dgm:prSet/>
      <dgm:spPr/>
      <dgm:t>
        <a:bodyPr/>
        <a:lstStyle/>
        <a:p>
          <a:endParaRPr lang="en-US"/>
        </a:p>
      </dgm:t>
    </dgm:pt>
    <dgm:pt modelId="{DF73B279-DB4D-4B5F-938E-BE1A26D1C4CF}" type="sibTrans" cxnId="{3419212D-21D5-43AD-B45C-429CCCD1448F}">
      <dgm:prSet/>
      <dgm:spPr/>
      <dgm:t>
        <a:bodyPr/>
        <a:lstStyle/>
        <a:p>
          <a:endParaRPr lang="en-US"/>
        </a:p>
      </dgm:t>
    </dgm:pt>
    <dgm:pt modelId="{D6FE1837-599A-474C-A0C7-4EB861CDFBA6}">
      <dgm:prSet/>
      <dgm:spPr/>
      <dgm:t>
        <a:bodyPr/>
        <a:lstStyle/>
        <a:p>
          <a:pPr>
            <a:defRPr b="1"/>
          </a:pPr>
          <a:r>
            <a:rPr lang="en-US"/>
            <a:t>Obtain volumetric data</a:t>
          </a:r>
        </a:p>
      </dgm:t>
    </dgm:pt>
    <dgm:pt modelId="{CDDF7F3D-6415-41A7-AAA0-CFD456A40965}" type="parTrans" cxnId="{D9DD9A7A-393B-4907-8377-13226CD12375}">
      <dgm:prSet/>
      <dgm:spPr/>
      <dgm:t>
        <a:bodyPr/>
        <a:lstStyle/>
        <a:p>
          <a:endParaRPr lang="en-US"/>
        </a:p>
      </dgm:t>
    </dgm:pt>
    <dgm:pt modelId="{0CA1E9B8-BA8C-4EDF-8E79-3780DACDBBC4}" type="sibTrans" cxnId="{D9DD9A7A-393B-4907-8377-13226CD12375}">
      <dgm:prSet/>
      <dgm:spPr/>
      <dgm:t>
        <a:bodyPr/>
        <a:lstStyle/>
        <a:p>
          <a:endParaRPr lang="en-US"/>
        </a:p>
      </dgm:t>
    </dgm:pt>
    <dgm:pt modelId="{96DD04DD-DE14-4F8C-8EAE-5CB7419BA152}">
      <dgm:prSet/>
      <dgm:spPr/>
      <dgm:t>
        <a:bodyPr/>
        <a:lstStyle/>
        <a:p>
          <a:r>
            <a:rPr lang="en-US"/>
            <a:t>How much beer and of what types is a key measure in gauging the various markets</a:t>
          </a:r>
        </a:p>
      </dgm:t>
    </dgm:pt>
    <dgm:pt modelId="{B3D12364-625C-4680-827A-9EA12CBF3DC3}" type="parTrans" cxnId="{6D494B6C-939F-4B48-8E84-C058A02DCBC0}">
      <dgm:prSet/>
      <dgm:spPr/>
      <dgm:t>
        <a:bodyPr/>
        <a:lstStyle/>
        <a:p>
          <a:endParaRPr lang="en-US"/>
        </a:p>
      </dgm:t>
    </dgm:pt>
    <dgm:pt modelId="{DBCA7E70-2851-4C9A-BBAF-D05D9CEA5B95}" type="sibTrans" cxnId="{6D494B6C-939F-4B48-8E84-C058A02DCBC0}">
      <dgm:prSet/>
      <dgm:spPr/>
      <dgm:t>
        <a:bodyPr/>
        <a:lstStyle/>
        <a:p>
          <a:endParaRPr lang="en-US"/>
        </a:p>
      </dgm:t>
    </dgm:pt>
    <dgm:pt modelId="{44E0FEF3-FE38-481E-8A1D-BAB5E3F40569}" type="pres">
      <dgm:prSet presAssocID="{C06855FC-A755-433C-BA02-B3738C6D649D}" presName="root" presStyleCnt="0">
        <dgm:presLayoutVars>
          <dgm:dir/>
          <dgm:resizeHandles val="exact"/>
        </dgm:presLayoutVars>
      </dgm:prSet>
      <dgm:spPr/>
    </dgm:pt>
    <dgm:pt modelId="{B1F7167B-DF2C-480F-8E5C-00CDCCA15D4E}" type="pres">
      <dgm:prSet presAssocID="{2FF6CF68-7B67-4544-9CC4-E61FCF8DE840}" presName="compNode" presStyleCnt="0"/>
      <dgm:spPr/>
    </dgm:pt>
    <dgm:pt modelId="{126A5781-7004-4A12-BF78-79A69D8DCFBF}" type="pres">
      <dgm:prSet presAssocID="{2FF6CF68-7B67-4544-9CC4-E61FCF8DE8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B8775F1-6E02-42DF-95E4-54E32279228C}" type="pres">
      <dgm:prSet presAssocID="{2FF6CF68-7B67-4544-9CC4-E61FCF8DE840}" presName="iconSpace" presStyleCnt="0"/>
      <dgm:spPr/>
    </dgm:pt>
    <dgm:pt modelId="{536B4DDA-8387-4939-86B6-B44D5221CC0A}" type="pres">
      <dgm:prSet presAssocID="{2FF6CF68-7B67-4544-9CC4-E61FCF8DE840}" presName="parTx" presStyleLbl="revTx" presStyleIdx="0" presStyleCnt="4">
        <dgm:presLayoutVars>
          <dgm:chMax val="0"/>
          <dgm:chPref val="0"/>
        </dgm:presLayoutVars>
      </dgm:prSet>
      <dgm:spPr/>
    </dgm:pt>
    <dgm:pt modelId="{EF09E2EF-CF2A-4329-9507-08289F61A80E}" type="pres">
      <dgm:prSet presAssocID="{2FF6CF68-7B67-4544-9CC4-E61FCF8DE840}" presName="txSpace" presStyleCnt="0"/>
      <dgm:spPr/>
    </dgm:pt>
    <dgm:pt modelId="{3EC675F1-A8C2-4DA4-99F7-54D7DF8E2944}" type="pres">
      <dgm:prSet presAssocID="{2FF6CF68-7B67-4544-9CC4-E61FCF8DE840}" presName="desTx" presStyleLbl="revTx" presStyleIdx="1" presStyleCnt="4">
        <dgm:presLayoutVars/>
      </dgm:prSet>
      <dgm:spPr/>
    </dgm:pt>
    <dgm:pt modelId="{6B5FADDC-42C2-4B15-B7DB-27D9178CBD2F}" type="pres">
      <dgm:prSet presAssocID="{7511F972-06F1-42A6-8156-EE7E0110EBD4}" presName="sibTrans" presStyleCnt="0"/>
      <dgm:spPr/>
    </dgm:pt>
    <dgm:pt modelId="{06BBBF39-F077-45B8-AAED-D0BF4C0FEF97}" type="pres">
      <dgm:prSet presAssocID="{D6FE1837-599A-474C-A0C7-4EB861CDFBA6}" presName="compNode" presStyleCnt="0"/>
      <dgm:spPr/>
    </dgm:pt>
    <dgm:pt modelId="{207119CF-9C6E-4E2C-A681-87CE634D7A14}" type="pres">
      <dgm:prSet presAssocID="{D6FE1837-599A-474C-A0C7-4EB861CDFB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4A9CE514-8FFA-4D89-B2BA-967B004B24B0}" type="pres">
      <dgm:prSet presAssocID="{D6FE1837-599A-474C-A0C7-4EB861CDFBA6}" presName="iconSpace" presStyleCnt="0"/>
      <dgm:spPr/>
    </dgm:pt>
    <dgm:pt modelId="{01A17785-55E9-4736-BBE2-2B7477E9136E}" type="pres">
      <dgm:prSet presAssocID="{D6FE1837-599A-474C-A0C7-4EB861CDFBA6}" presName="parTx" presStyleLbl="revTx" presStyleIdx="2" presStyleCnt="4">
        <dgm:presLayoutVars>
          <dgm:chMax val="0"/>
          <dgm:chPref val="0"/>
        </dgm:presLayoutVars>
      </dgm:prSet>
      <dgm:spPr/>
    </dgm:pt>
    <dgm:pt modelId="{065B44DB-01B4-404C-BEDB-ADC014C4D190}" type="pres">
      <dgm:prSet presAssocID="{D6FE1837-599A-474C-A0C7-4EB861CDFBA6}" presName="txSpace" presStyleCnt="0"/>
      <dgm:spPr/>
    </dgm:pt>
    <dgm:pt modelId="{EEE51683-139B-48BE-8CB6-5ACD96FA6763}" type="pres">
      <dgm:prSet presAssocID="{D6FE1837-599A-474C-A0C7-4EB861CDFBA6}" presName="desTx" presStyleLbl="revTx" presStyleIdx="3" presStyleCnt="4">
        <dgm:presLayoutVars/>
      </dgm:prSet>
      <dgm:spPr/>
    </dgm:pt>
  </dgm:ptLst>
  <dgm:cxnLst>
    <dgm:cxn modelId="{1ED45E0C-C189-4436-AA22-DC25C627E29D}" type="presOf" srcId="{C80D7F99-6A3F-43F0-B6C4-8081B3405137}" destId="{3EC675F1-A8C2-4DA4-99F7-54D7DF8E2944}" srcOrd="0" destOrd="0" presId="urn:microsoft.com/office/officeart/2018/2/layout/IconLabelDescriptionList"/>
    <dgm:cxn modelId="{40AF3D26-EAED-4226-8AB3-ECFEC99E461F}" srcId="{C06855FC-A755-433C-BA02-B3738C6D649D}" destId="{2FF6CF68-7B67-4544-9CC4-E61FCF8DE840}" srcOrd="0" destOrd="0" parTransId="{52201549-156D-42CC-B9E8-21F3DBCDA7D5}" sibTransId="{7511F972-06F1-42A6-8156-EE7E0110EBD4}"/>
    <dgm:cxn modelId="{3419212D-21D5-43AD-B45C-429CCCD1448F}" srcId="{2FF6CF68-7B67-4544-9CC4-E61FCF8DE840}" destId="{C80D7F99-6A3F-43F0-B6C4-8081B3405137}" srcOrd="0" destOrd="0" parTransId="{89CDFF95-FF3B-4D39-B419-CC9CA2F7654B}" sibTransId="{DF73B279-DB4D-4B5F-938E-BE1A26D1C4CF}"/>
    <dgm:cxn modelId="{6D494B6C-939F-4B48-8E84-C058A02DCBC0}" srcId="{D6FE1837-599A-474C-A0C7-4EB861CDFBA6}" destId="{96DD04DD-DE14-4F8C-8EAE-5CB7419BA152}" srcOrd="0" destOrd="0" parTransId="{B3D12364-625C-4680-827A-9EA12CBF3DC3}" sibTransId="{DBCA7E70-2851-4C9A-BBAF-D05D9CEA5B95}"/>
    <dgm:cxn modelId="{D9DD9A7A-393B-4907-8377-13226CD12375}" srcId="{C06855FC-A755-433C-BA02-B3738C6D649D}" destId="{D6FE1837-599A-474C-A0C7-4EB861CDFBA6}" srcOrd="1" destOrd="0" parTransId="{CDDF7F3D-6415-41A7-AAA0-CFD456A40965}" sibTransId="{0CA1E9B8-BA8C-4EDF-8E79-3780DACDBBC4}"/>
    <dgm:cxn modelId="{9FDE5698-AC45-436D-9CED-0BDF761B1974}" type="presOf" srcId="{2FF6CF68-7B67-4544-9CC4-E61FCF8DE840}" destId="{536B4DDA-8387-4939-86B6-B44D5221CC0A}" srcOrd="0" destOrd="0" presId="urn:microsoft.com/office/officeart/2018/2/layout/IconLabelDescriptionList"/>
    <dgm:cxn modelId="{550A53B0-6C1C-4EEF-BB22-E72DDDECEE1D}" type="presOf" srcId="{96DD04DD-DE14-4F8C-8EAE-5CB7419BA152}" destId="{EEE51683-139B-48BE-8CB6-5ACD96FA6763}" srcOrd="0" destOrd="0" presId="urn:microsoft.com/office/officeart/2018/2/layout/IconLabelDescriptionList"/>
    <dgm:cxn modelId="{219499BF-8B3A-4181-9684-F10868AEDEC4}" type="presOf" srcId="{C06855FC-A755-433C-BA02-B3738C6D649D}" destId="{44E0FEF3-FE38-481E-8A1D-BAB5E3F40569}" srcOrd="0" destOrd="0" presId="urn:microsoft.com/office/officeart/2018/2/layout/IconLabelDescriptionList"/>
    <dgm:cxn modelId="{2AED89CD-443A-4072-BC10-543731BF81B5}" type="presOf" srcId="{D6FE1837-599A-474C-A0C7-4EB861CDFBA6}" destId="{01A17785-55E9-4736-BBE2-2B7477E9136E}" srcOrd="0" destOrd="0" presId="urn:microsoft.com/office/officeart/2018/2/layout/IconLabelDescriptionList"/>
    <dgm:cxn modelId="{163D59DB-53FB-4E83-883C-7EAD28735B72}" type="presParOf" srcId="{44E0FEF3-FE38-481E-8A1D-BAB5E3F40569}" destId="{B1F7167B-DF2C-480F-8E5C-00CDCCA15D4E}" srcOrd="0" destOrd="0" presId="urn:microsoft.com/office/officeart/2018/2/layout/IconLabelDescriptionList"/>
    <dgm:cxn modelId="{E84BE983-3D10-4728-B50F-EDB0B96BA3DC}" type="presParOf" srcId="{B1F7167B-DF2C-480F-8E5C-00CDCCA15D4E}" destId="{126A5781-7004-4A12-BF78-79A69D8DCFBF}" srcOrd="0" destOrd="0" presId="urn:microsoft.com/office/officeart/2018/2/layout/IconLabelDescriptionList"/>
    <dgm:cxn modelId="{0D3D3350-D4FE-4ECF-BBB9-CDB1BCC49762}" type="presParOf" srcId="{B1F7167B-DF2C-480F-8E5C-00CDCCA15D4E}" destId="{5B8775F1-6E02-42DF-95E4-54E32279228C}" srcOrd="1" destOrd="0" presId="urn:microsoft.com/office/officeart/2018/2/layout/IconLabelDescriptionList"/>
    <dgm:cxn modelId="{2983CBE1-A6CA-479C-AFD5-5DC7956C6AB4}" type="presParOf" srcId="{B1F7167B-DF2C-480F-8E5C-00CDCCA15D4E}" destId="{536B4DDA-8387-4939-86B6-B44D5221CC0A}" srcOrd="2" destOrd="0" presId="urn:microsoft.com/office/officeart/2018/2/layout/IconLabelDescriptionList"/>
    <dgm:cxn modelId="{87949022-FE25-499E-8AEF-86483D361865}" type="presParOf" srcId="{B1F7167B-DF2C-480F-8E5C-00CDCCA15D4E}" destId="{EF09E2EF-CF2A-4329-9507-08289F61A80E}" srcOrd="3" destOrd="0" presId="urn:microsoft.com/office/officeart/2018/2/layout/IconLabelDescriptionList"/>
    <dgm:cxn modelId="{1218D9D4-0EA9-4DAA-94D5-9DECCCF2BCAF}" type="presParOf" srcId="{B1F7167B-DF2C-480F-8E5C-00CDCCA15D4E}" destId="{3EC675F1-A8C2-4DA4-99F7-54D7DF8E2944}" srcOrd="4" destOrd="0" presId="urn:microsoft.com/office/officeart/2018/2/layout/IconLabelDescriptionList"/>
    <dgm:cxn modelId="{9569D424-32B8-425A-99C0-EF9796F533C4}" type="presParOf" srcId="{44E0FEF3-FE38-481E-8A1D-BAB5E3F40569}" destId="{6B5FADDC-42C2-4B15-B7DB-27D9178CBD2F}" srcOrd="1" destOrd="0" presId="urn:microsoft.com/office/officeart/2018/2/layout/IconLabelDescriptionList"/>
    <dgm:cxn modelId="{7DCBDB07-9739-4EDC-970A-A0B26D3A3F13}" type="presParOf" srcId="{44E0FEF3-FE38-481E-8A1D-BAB5E3F40569}" destId="{06BBBF39-F077-45B8-AAED-D0BF4C0FEF97}" srcOrd="2" destOrd="0" presId="urn:microsoft.com/office/officeart/2018/2/layout/IconLabelDescriptionList"/>
    <dgm:cxn modelId="{9879D203-8A30-4325-A76E-35E79EB443F1}" type="presParOf" srcId="{06BBBF39-F077-45B8-AAED-D0BF4C0FEF97}" destId="{207119CF-9C6E-4E2C-A681-87CE634D7A14}" srcOrd="0" destOrd="0" presId="urn:microsoft.com/office/officeart/2018/2/layout/IconLabelDescriptionList"/>
    <dgm:cxn modelId="{418205E1-7E6D-4C97-8DD1-1B8DB669D36A}" type="presParOf" srcId="{06BBBF39-F077-45B8-AAED-D0BF4C0FEF97}" destId="{4A9CE514-8FFA-4D89-B2BA-967B004B24B0}" srcOrd="1" destOrd="0" presId="urn:microsoft.com/office/officeart/2018/2/layout/IconLabelDescriptionList"/>
    <dgm:cxn modelId="{DAE049BF-DD1E-4639-A0FE-BD60D388B7ED}" type="presParOf" srcId="{06BBBF39-F077-45B8-AAED-D0BF4C0FEF97}" destId="{01A17785-55E9-4736-BBE2-2B7477E9136E}" srcOrd="2" destOrd="0" presId="urn:microsoft.com/office/officeart/2018/2/layout/IconLabelDescriptionList"/>
    <dgm:cxn modelId="{8F1F6F84-9A35-4007-B7D9-E0CB4769EE80}" type="presParOf" srcId="{06BBBF39-F077-45B8-AAED-D0BF4C0FEF97}" destId="{065B44DB-01B4-404C-BEDB-ADC014C4D190}" srcOrd="3" destOrd="0" presId="urn:microsoft.com/office/officeart/2018/2/layout/IconLabelDescriptionList"/>
    <dgm:cxn modelId="{95BE0625-42EF-4408-9DA7-A5546C39286C}" type="presParOf" srcId="{06BBBF39-F077-45B8-AAED-D0BF4C0FEF97}" destId="{EEE51683-139B-48BE-8CB6-5ACD96FA67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C08-165A-4064-B792-FCCF5B9B650E}">
      <dsp:nvSpPr>
        <dsp:cNvPr id="0" name=""/>
        <dsp:cNvSpPr/>
      </dsp:nvSpPr>
      <dsp:spPr>
        <a:xfrm>
          <a:off x="1049782" y="0"/>
          <a:ext cx="535468" cy="535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CF5C-C401-424F-B836-8808BC23D970}">
      <dsp:nvSpPr>
        <dsp:cNvPr id="0" name=""/>
        <dsp:cNvSpPr/>
      </dsp:nvSpPr>
      <dsp:spPr>
        <a:xfrm>
          <a:off x="750981" y="680743"/>
          <a:ext cx="1529910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Understand how data was cleaned</a:t>
          </a:r>
        </a:p>
      </dsp:txBody>
      <dsp:txXfrm>
        <a:off x="750981" y="680743"/>
        <a:ext cx="1529910" cy="575735"/>
      </dsp:txXfrm>
    </dsp:sp>
    <dsp:sp modelId="{C7DC3575-99AD-42C8-A3A3-90504A785788}">
      <dsp:nvSpPr>
        <dsp:cNvPr id="0" name=""/>
        <dsp:cNvSpPr/>
      </dsp:nvSpPr>
      <dsp:spPr>
        <a:xfrm>
          <a:off x="992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DEA22-EE4B-440A-87B9-17309A8C8385}">
      <dsp:nvSpPr>
        <dsp:cNvPr id="0" name=""/>
        <dsp:cNvSpPr/>
      </dsp:nvSpPr>
      <dsp:spPr>
        <a:xfrm>
          <a:off x="2692821" y="1688796"/>
          <a:ext cx="535468" cy="535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77D1A-F5E8-4753-86D1-D28885D6E7F3}">
      <dsp:nvSpPr>
        <dsp:cNvPr id="0" name=""/>
        <dsp:cNvSpPr/>
      </dsp:nvSpPr>
      <dsp:spPr>
        <a:xfrm>
          <a:off x="2438855" y="2231105"/>
          <a:ext cx="2021042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Show statistics on:</a:t>
          </a:r>
        </a:p>
      </dsp:txBody>
      <dsp:txXfrm>
        <a:off x="2438855" y="2231105"/>
        <a:ext cx="2021042" cy="575735"/>
      </dsp:txXfrm>
    </dsp:sp>
    <dsp:sp modelId="{BCFE374A-51E9-4C3E-8B3C-BB5F555C1D44}">
      <dsp:nvSpPr>
        <dsp:cNvPr id="0" name=""/>
        <dsp:cNvSpPr/>
      </dsp:nvSpPr>
      <dsp:spPr>
        <a:xfrm>
          <a:off x="2410062" y="2858218"/>
          <a:ext cx="1867409" cy="76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ABV percent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IBU rating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Breweries by State</a:t>
          </a:r>
        </a:p>
      </dsp:txBody>
      <dsp:txXfrm>
        <a:off x="2410062" y="2858218"/>
        <a:ext cx="1867409" cy="766899"/>
      </dsp:txXfrm>
    </dsp:sp>
    <dsp:sp modelId="{03EA5FEA-744D-4322-B59F-934496C40435}">
      <dsp:nvSpPr>
        <dsp:cNvPr id="0" name=""/>
        <dsp:cNvSpPr/>
      </dsp:nvSpPr>
      <dsp:spPr>
        <a:xfrm>
          <a:off x="5233147" y="15038"/>
          <a:ext cx="535468" cy="535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BAEB-1BFF-4D68-94BD-7077CC8FEC15}">
      <dsp:nvSpPr>
        <dsp:cNvPr id="0" name=""/>
        <dsp:cNvSpPr/>
      </dsp:nvSpPr>
      <dsp:spPr>
        <a:xfrm>
          <a:off x="4698089" y="692678"/>
          <a:ext cx="1959586" cy="57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Identify Trends between ABV and IBU</a:t>
          </a:r>
        </a:p>
      </dsp:txBody>
      <dsp:txXfrm>
        <a:off x="4698089" y="692678"/>
        <a:ext cx="1959586" cy="575735"/>
      </dsp:txXfrm>
    </dsp:sp>
    <dsp:sp modelId="{2FC59D7B-4164-4CA4-BFCE-21B39EFF84AB}">
      <dsp:nvSpPr>
        <dsp:cNvPr id="0" name=""/>
        <dsp:cNvSpPr/>
      </dsp:nvSpPr>
      <dsp:spPr>
        <a:xfrm>
          <a:off x="4311183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452CD-4C6B-4956-877C-39A02FF1F8D2}">
      <dsp:nvSpPr>
        <dsp:cNvPr id="0" name=""/>
        <dsp:cNvSpPr/>
      </dsp:nvSpPr>
      <dsp:spPr>
        <a:xfrm>
          <a:off x="6657172" y="1790101"/>
          <a:ext cx="535468" cy="535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7A80B-862F-4957-80B8-250823EA9025}">
      <dsp:nvSpPr>
        <dsp:cNvPr id="0" name=""/>
        <dsp:cNvSpPr/>
      </dsp:nvSpPr>
      <dsp:spPr>
        <a:xfrm>
          <a:off x="5981057" y="2428913"/>
          <a:ext cx="2262722" cy="43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Additional Analysis</a:t>
          </a:r>
        </a:p>
      </dsp:txBody>
      <dsp:txXfrm>
        <a:off x="5981057" y="2428913"/>
        <a:ext cx="2262722" cy="434196"/>
      </dsp:txXfrm>
    </dsp:sp>
    <dsp:sp modelId="{C5FA8353-48BF-4FD4-B562-923C1A8F2B6D}">
      <dsp:nvSpPr>
        <dsp:cNvPr id="0" name=""/>
        <dsp:cNvSpPr/>
      </dsp:nvSpPr>
      <dsp:spPr>
        <a:xfrm>
          <a:off x="6690071" y="2288638"/>
          <a:ext cx="1529910" cy="52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A5781-7004-4A12-BF78-79A69D8DCFBF}">
      <dsp:nvSpPr>
        <dsp:cNvPr id="0" name=""/>
        <dsp:cNvSpPr/>
      </dsp:nvSpPr>
      <dsp:spPr>
        <a:xfrm>
          <a:off x="755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B4DDA-8387-4939-86B6-B44D5221CC0A}">
      <dsp:nvSpPr>
        <dsp:cNvPr id="0" name=""/>
        <dsp:cNvSpPr/>
      </dsp:nvSpPr>
      <dsp:spPr>
        <a:xfrm>
          <a:off x="755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Normalize style to data so comparisons can be drawn between beers of the same style</a:t>
          </a:r>
        </a:p>
      </dsp:txBody>
      <dsp:txXfrm>
        <a:off x="755062" y="1722965"/>
        <a:ext cx="4320000" cy="648000"/>
      </dsp:txXfrm>
    </dsp:sp>
    <dsp:sp modelId="{3EC675F1-A8C2-4DA4-99F7-54D7DF8E2944}">
      <dsp:nvSpPr>
        <dsp:cNvPr id="0" name=""/>
        <dsp:cNvSpPr/>
      </dsp:nvSpPr>
      <dsp:spPr>
        <a:xfrm>
          <a:off x="755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be completed with SME’s that Budweiser has on staff Ales in particular need to be further subdivided</a:t>
          </a:r>
        </a:p>
      </dsp:txBody>
      <dsp:txXfrm>
        <a:off x="755062" y="2433638"/>
        <a:ext cx="4320000" cy="776269"/>
      </dsp:txXfrm>
    </dsp:sp>
    <dsp:sp modelId="{207119CF-9C6E-4E2C-A681-87CE634D7A14}">
      <dsp:nvSpPr>
        <dsp:cNvPr id="0" name=""/>
        <dsp:cNvSpPr/>
      </dsp:nvSpPr>
      <dsp:spPr>
        <a:xfrm>
          <a:off x="5831062" y="762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17785-55E9-4736-BBE2-2B7477E9136E}">
      <dsp:nvSpPr>
        <dsp:cNvPr id="0" name=""/>
        <dsp:cNvSpPr/>
      </dsp:nvSpPr>
      <dsp:spPr>
        <a:xfrm>
          <a:off x="5831062" y="17229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Obtain volumetric data</a:t>
          </a:r>
        </a:p>
      </dsp:txBody>
      <dsp:txXfrm>
        <a:off x="5831062" y="1722965"/>
        <a:ext cx="4320000" cy="648000"/>
      </dsp:txXfrm>
    </dsp:sp>
    <dsp:sp modelId="{EEE51683-139B-48BE-8CB6-5ACD96FA6763}">
      <dsp:nvSpPr>
        <dsp:cNvPr id="0" name=""/>
        <dsp:cNvSpPr/>
      </dsp:nvSpPr>
      <dsp:spPr>
        <a:xfrm>
          <a:off x="5831062" y="2433638"/>
          <a:ext cx="4320000" cy="776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much beer and of what types is a key measure in gauging the various markets</a:t>
          </a:r>
        </a:p>
      </dsp:txBody>
      <dsp:txXfrm>
        <a:off x="5831062" y="2433638"/>
        <a:ext cx="4320000" cy="776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D622-7F52-49AF-95B4-3F913F23E007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F7B2F-2A6F-4585-B7AA-E028B6ED6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everyone!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name is Jeff Nguyen and am joined today by Adam Ruthford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both from </a:t>
            </a:r>
            <a:r>
              <a:rPr lang="en-US" b="1" dirty="0"/>
              <a:t>Anheuser-Busch’s InBev Bud Analytics Lab </a:t>
            </a:r>
            <a:r>
              <a:rPr lang="en-US" b="0" dirty="0"/>
              <a:t>b</a:t>
            </a:r>
            <a:r>
              <a:rPr lang="en-US" dirty="0"/>
              <a:t>ased out of Champaign, Illinois and will present our findings and – read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Analytics Lab we used supervised machine learning – through the use of a KNN model to classify Ales and IPAs based on their IBU and ABV characteristics</a:t>
            </a:r>
          </a:p>
          <a:p>
            <a:endParaRPr lang="en-US" dirty="0"/>
          </a:p>
          <a:p>
            <a:r>
              <a:rPr lang="en-US" dirty="0"/>
              <a:t>Go over statistics</a:t>
            </a:r>
          </a:p>
          <a:p>
            <a:endParaRPr lang="en-US" dirty="0"/>
          </a:p>
          <a:p>
            <a:r>
              <a:rPr lang="en-US" dirty="0"/>
              <a:t>These model performance statistics show us that it’s very good at classifying IPAs and Ales  </a:t>
            </a:r>
          </a:p>
          <a:p>
            <a:r>
              <a:rPr lang="en-US" dirty="0"/>
              <a:t>- This could be useful in assisting Marketing in compiling consumption habits when combined with segmentation or sales data by city, state, or region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3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Speaking of Region, we performed additional analysis involving analysis of variance (ANOVA)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which regions are different in terms of IBU?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assist with that market Research we have additional analysis showing the relationship of bitter beers (in the top left) visually compared to other styles of beers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concludes our presentation </a:t>
            </a:r>
          </a:p>
          <a:p>
            <a:r>
              <a:rPr lang="en-US" dirty="0"/>
              <a:t>Thank you again from myself and Adam from the Analytics Lab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6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start off we want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data is not optimal, but our data cleaning process allows us to deal with missing data so that we can preform our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at the </a:t>
            </a:r>
            <a:r>
              <a:rPr lang="en-US" b="1" dirty="0"/>
              <a:t>Analytics Lab </a:t>
            </a:r>
            <a:r>
              <a:rPr lang="en-US" b="0" dirty="0"/>
              <a:t>for this project</a:t>
            </a:r>
            <a:r>
              <a:rPr lang="en-US" b="1" dirty="0"/>
              <a:t> </a:t>
            </a:r>
            <a:r>
              <a:rPr lang="en-US" dirty="0"/>
              <a:t>involves…</a:t>
            </a:r>
          </a:p>
          <a:p>
            <a:pPr marL="228600" indent="-228600">
              <a:buAutoNum type="arabicPeriod"/>
            </a:pPr>
            <a:r>
              <a:rPr lang="en-US" dirty="0"/>
              <a:t>Remove duplicates</a:t>
            </a:r>
          </a:p>
          <a:p>
            <a:pPr marL="228600" indent="-228600">
              <a:buAutoNum type="arabicPeriod"/>
            </a:pPr>
            <a:r>
              <a:rPr lang="en-US" dirty="0"/>
              <a:t>Calculating averages for IBU and ABV by style</a:t>
            </a:r>
          </a:p>
          <a:p>
            <a:pPr marL="228600" indent="-228600">
              <a:buAutoNum type="arabicPeriod"/>
            </a:pPr>
            <a:r>
              <a:rPr lang="en-US" dirty="0"/>
              <a:t>Then Substituting missing values with those averages</a:t>
            </a:r>
          </a:p>
          <a:p>
            <a:pPr marL="228600" indent="-228600">
              <a:buAutoNum type="arabicPeriod"/>
            </a:pPr>
            <a:r>
              <a:rPr lang="en-US" dirty="0"/>
              <a:t>And Removing the five beers missing style – their absence will not affect analysis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last two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the distribution of breweries by state …</a:t>
            </a:r>
          </a:p>
          <a:p>
            <a:endParaRPr lang="en-US" dirty="0"/>
          </a:p>
          <a:p>
            <a:r>
              <a:rPr lang="en-US" dirty="0"/>
              <a:t>Where:</a:t>
            </a:r>
          </a:p>
          <a:p>
            <a:r>
              <a:rPr lang="en-US" dirty="0"/>
              <a:t>Colorado has the highest brewery count at 47</a:t>
            </a:r>
          </a:p>
          <a:p>
            <a:r>
              <a:rPr lang="en-US" dirty="0"/>
              <a:t>And Several states only have 1 brewery</a:t>
            </a:r>
          </a:p>
          <a:p>
            <a:endParaRPr lang="en-US" b="1" dirty="0"/>
          </a:p>
          <a:p>
            <a:r>
              <a:rPr lang="en-US" b="1" dirty="0"/>
              <a:t> “Now lets take a look at the average ABV and IBU for the beers these breweries make by state”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visually Kentucky has the highest ABV (in the blue) and Delaware have the highest IBU (in the 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9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on the graph previously Kentucky has the highest ABV and Delaware has the highest IBU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on an individual beer basis … (read beers out)</a:t>
            </a:r>
          </a:p>
          <a:p>
            <a:endParaRPr lang="en-US" dirty="0"/>
          </a:p>
          <a:p>
            <a:r>
              <a:rPr lang="en-US" dirty="0"/>
              <a:t>Change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8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bullet 2 and bullet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analysis we can see a positive relationship between IBU and ABV, where as ABV increases IBU also increases</a:t>
            </a:r>
          </a:p>
          <a:p>
            <a:endParaRPr lang="en-US" dirty="0"/>
          </a:p>
          <a:p>
            <a:r>
              <a:rPr lang="en-US" dirty="0"/>
              <a:t>We can see that there are 4 distinct changes on the fitted line as shown in the plot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four regions have beer styles with similar ABV and IBU characteristics where we can see as ABV increases IBU also increases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Change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CZE_6JdL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vBjnikUt5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dirty="0"/>
              <a:t>Analysis of Microbrewery Data</a:t>
            </a:r>
            <a:br>
              <a:rPr lang="en-US" sz="3400" dirty="0"/>
            </a:br>
            <a:r>
              <a:rPr lang="en-US" sz="2000" dirty="0"/>
              <a:t>Emphasizing ABV, IBU Style,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By: Jeff Nguyen and Adam Ruthford 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October 20, 2019</a:t>
            </a:r>
          </a:p>
        </p:txBody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1420934"/>
            <a:ext cx="7625162" cy="283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0333-28C9-477E-9161-7EFBAA00C2D6}"/>
              </a:ext>
            </a:extLst>
          </p:cNvPr>
          <p:cNvSpPr txBox="1"/>
          <p:nvPr/>
        </p:nvSpPr>
        <p:spPr>
          <a:xfrm>
            <a:off x="380569" y="285750"/>
            <a:ext cx="4203045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Predictive efficiency of </a:t>
            </a:r>
            <a:r>
              <a:rPr lang="en-US" sz="2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kNN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 based on IBU rating and ABV percent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2154E-8899-4F45-9BAF-70AE0486D403}"/>
              </a:ext>
            </a:extLst>
          </p:cNvPr>
          <p:cNvSpPr txBox="1"/>
          <p:nvPr/>
        </p:nvSpPr>
        <p:spPr>
          <a:xfrm>
            <a:off x="364683" y="1669824"/>
            <a:ext cx="4102542" cy="49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model returns different results each time it is run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Accuracy 86%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Sensitivity 91%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What percent of the time ale was 	predicted for ales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Specificity 84%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What percent of the time IPA was predicted for IPAs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Precision 91%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Ales that were found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Recall 92%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Percent of correctly identified Ales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F1-Score 91.5%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Average of Recall and Specificity. Above 	65% is considered good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E49FE-7C4F-4C3B-846E-2B27E0C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4316"/>
              </p:ext>
            </p:extLst>
          </p:nvPr>
        </p:nvGraphicFramePr>
        <p:xfrm>
          <a:off x="6222805" y="1499251"/>
          <a:ext cx="4889892" cy="384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486">
                  <a:extLst>
                    <a:ext uri="{9D8B030D-6E8A-4147-A177-3AD203B41FA5}">
                      <a16:colId xmlns:a16="http://schemas.microsoft.com/office/drawing/2014/main" val="914062458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1122031706"/>
                    </a:ext>
                  </a:extLst>
                </a:gridCol>
                <a:gridCol w="1228203">
                  <a:extLst>
                    <a:ext uri="{9D8B030D-6E8A-4147-A177-3AD203B41FA5}">
                      <a16:colId xmlns:a16="http://schemas.microsoft.com/office/drawing/2014/main" val="750046021"/>
                    </a:ext>
                  </a:extLst>
                </a:gridCol>
              </a:tblGrid>
              <a:tr h="121320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9648" marR="169648" marT="84823" marB="84823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Reference Values</a:t>
                      </a:r>
                    </a:p>
                  </a:txBody>
                  <a:tcPr marL="169648" marR="169648" marT="84823" marB="8482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19373"/>
                  </a:ext>
                </a:extLst>
              </a:tr>
              <a:tr h="1213206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Predicted Values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12223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Ale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280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25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2820006964"/>
                  </a:ext>
                </a:extLst>
              </a:tr>
              <a:tr h="710286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bg1"/>
                          </a:solidFill>
                        </a:rPr>
                        <a:t>IPA</a:t>
                      </a:r>
                    </a:p>
                  </a:txBody>
                  <a:tcPr marL="169648" marR="169648" marT="84823" marB="848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28</a:t>
                      </a:r>
                    </a:p>
                  </a:txBody>
                  <a:tcPr marL="169648" marR="169648" marT="84823" marB="8482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130</a:t>
                      </a:r>
                    </a:p>
                  </a:txBody>
                  <a:tcPr marL="169648" marR="169648" marT="84823" marB="84823"/>
                </a:tc>
                <a:extLst>
                  <a:ext uri="{0D108BD9-81ED-4DB2-BD59-A6C34878D82A}">
                    <a16:rowId xmlns:a16="http://schemas.microsoft.com/office/drawing/2014/main" val="170401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“p” Values less than 0.05 are significant to a 95% level</a:t>
            </a:r>
          </a:p>
          <a:p>
            <a:r>
              <a:rPr lang="en-US" dirty="0"/>
              <a:t>The data suggests that there are significant differences in mean IBU values between different regions (p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121"/>
          </a:xfrm>
        </p:spPr>
        <p:txBody>
          <a:bodyPr/>
          <a:lstStyle/>
          <a:p>
            <a:r>
              <a:rPr lang="en-US" dirty="0"/>
              <a:t>ANOVA by Region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0.013)</a:t>
            </a:r>
          </a:p>
          <a:p>
            <a:pPr lvl="1"/>
            <a:r>
              <a:rPr lang="en-US" dirty="0"/>
              <a:t>This trend continues, but is not as strong when comparing the West to the Northeast, Southeast, and Southwest (0.10 &lt; p &lt; 0.17)</a:t>
            </a:r>
          </a:p>
          <a:p>
            <a:pPr lvl="1"/>
            <a:r>
              <a:rPr lang="en-US" dirty="0"/>
              <a:t>The West may prefer beers with higher IBU values</a:t>
            </a:r>
          </a:p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44886-1E48-42CD-8233-504F65CF6245}"/>
              </a:ext>
            </a:extLst>
          </p:cNvPr>
          <p:cNvSpPr txBox="1"/>
          <p:nvPr/>
        </p:nvSpPr>
        <p:spPr>
          <a:xfrm>
            <a:off x="882866" y="73688"/>
            <a:ext cx="1070609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Examination of IBU rating and ABV percent by style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EBE8-1B4C-415B-8ABC-AE59E1AC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7" y="686938"/>
            <a:ext cx="10875350" cy="6088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90553-5F3D-4AF7-91F0-A94064222A3D}"/>
              </a:ext>
            </a:extLst>
          </p:cNvPr>
          <p:cNvSpPr txBox="1"/>
          <p:nvPr/>
        </p:nvSpPr>
        <p:spPr>
          <a:xfrm>
            <a:off x="8410575" y="5248275"/>
            <a:ext cx="317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chart shows the market norms for beers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0967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BFE93-3F2A-4022-8608-2EB88E89B857}"/>
              </a:ext>
            </a:extLst>
          </p:cNvPr>
          <p:cNvSpPr txBox="1"/>
          <p:nvPr/>
        </p:nvSpPr>
        <p:spPr>
          <a:xfrm>
            <a:off x="1043950" y="1179151"/>
            <a:ext cx="3300646" cy="446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takeaways from this study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D17E27-2A9E-43D9-BC3B-2CDB37AD0045}"/>
              </a:ext>
            </a:extLst>
          </p:cNvPr>
          <p:cNvSpPr txBox="1"/>
          <p:nvPr/>
        </p:nvSpPr>
        <p:spPr>
          <a:xfrm>
            <a:off x="4980114" y="1179151"/>
            <a:ext cx="6341016" cy="477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IBU rating and ABV percent are related in general as one increases so does the other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western region of the United States prefers beer that has a higher IBU rating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Alcohol content as measured by ABV percent does not show a statistically significant difference across regions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Simply looking at average ABV percent or IBU rating by state can be misleading due to small number of beers in some states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kNN</a:t>
            </a: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model can be used to separate Ales from IPAs with a high degree of accuracy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 data can be used to group current IBU rating and ABV percent of available beers but needs further refinement</a:t>
            </a: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668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points for further analysis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9DFFF45-D967-4950-97FC-4509B4E470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1757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870A-8158-4693-82BB-3E227DD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Presentation Links and Working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602E-7762-456F-A1D5-70A4A7F3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Ruthford Presentation: </a:t>
            </a:r>
            <a:r>
              <a:rPr lang="en-US" dirty="0">
                <a:hlinkClick r:id="rId3"/>
              </a:rPr>
              <a:t>https://youtu.be/xCZE_6JdLIo</a:t>
            </a:r>
            <a:endParaRPr lang="en-US" dirty="0"/>
          </a:p>
          <a:p>
            <a:r>
              <a:rPr lang="en-US" dirty="0"/>
              <a:t>Jeff Nguyen Presentation: </a:t>
            </a:r>
            <a:r>
              <a:rPr lang="en-US" dirty="0">
                <a:hlinkClick r:id="rId4"/>
              </a:rPr>
              <a:t>https://youtu.be/AvBjnikUt5c</a:t>
            </a:r>
            <a:endParaRPr lang="en-US" dirty="0"/>
          </a:p>
          <a:p>
            <a:r>
              <a:rPr lang="en-US" dirty="0"/>
              <a:t>Working Files: https://github.com/7446Nguyen/6306_Project1</a:t>
            </a:r>
          </a:p>
        </p:txBody>
      </p:sp>
    </p:spTree>
    <p:extLst>
      <p:ext uri="{BB962C8B-B14F-4D97-AF65-F5344CB8AC3E}">
        <p14:creationId xmlns:p14="http://schemas.microsoft.com/office/powerpoint/2010/main" val="4528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600" dirty="0"/>
              <a:t>Executive Summary: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E6B554-D704-4C07-BE1F-8C3FEE60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495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1CC016DB-C693-4CD5-8FD2-102822493C31}"/>
              </a:ext>
            </a:extLst>
          </p:cNvPr>
          <p:cNvSpPr/>
          <p:nvPr/>
        </p:nvSpPr>
        <p:spPr>
          <a:xfrm rot="1909648">
            <a:off x="2243723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F717BE-287D-4676-AA35-FEE6D3E57D37}"/>
              </a:ext>
            </a:extLst>
          </p:cNvPr>
          <p:cNvSpPr/>
          <p:nvPr/>
        </p:nvSpPr>
        <p:spPr>
          <a:xfrm rot="19728661">
            <a:off x="4417534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54B4A4-9635-4ADF-8CE9-54EF7C888390}"/>
              </a:ext>
            </a:extLst>
          </p:cNvPr>
          <p:cNvSpPr/>
          <p:nvPr/>
        </p:nvSpPr>
        <p:spPr>
          <a:xfrm rot="1909648">
            <a:off x="6315362" y="3665074"/>
            <a:ext cx="7143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on the data and analysis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04454" y="1553251"/>
            <a:ext cx="37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ABV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1364</Words>
  <Application>Microsoft Office PowerPoint</Application>
  <PresentationFormat>Widescreen</PresentationFormat>
  <Paragraphs>266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Analysis of Microbrewery Data Emphasizing ABV, IBU Style, and State</vt:lpstr>
      <vt:lpstr>Executive 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PowerPoint Presentation</vt:lpstr>
      <vt:lpstr>ANOVA by Region</vt:lpstr>
      <vt:lpstr>ANOVA by Region Continued</vt:lpstr>
      <vt:lpstr>PowerPoint Presentation</vt:lpstr>
      <vt:lpstr>PowerPoint Presentation</vt:lpstr>
      <vt:lpstr>PowerPoint Presentation</vt:lpstr>
      <vt:lpstr>Appendix: Presentation Links and Working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Jeff Nguyen</cp:lastModifiedBy>
  <cp:revision>26</cp:revision>
  <dcterms:created xsi:type="dcterms:W3CDTF">2019-10-25T18:08:00Z</dcterms:created>
  <dcterms:modified xsi:type="dcterms:W3CDTF">2019-10-27T04:06:38Z</dcterms:modified>
</cp:coreProperties>
</file>