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60" r:id="rId5"/>
    <p:sldId id="259" r:id="rId6"/>
    <p:sldId id="266" r:id="rId7"/>
    <p:sldId id="263" r:id="rId8"/>
    <p:sldId id="264" r:id="rId9"/>
    <p:sldId id="265" r:id="rId10"/>
    <p:sldId id="267" r:id="rId11"/>
    <p:sldId id="268" r:id="rId12"/>
    <p:sldId id="272" r:id="rId13"/>
    <p:sldId id="25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80585" autoAdjust="0"/>
  </p:normalViewPr>
  <p:slideViewPr>
    <p:cSldViewPr snapToGrid="0">
      <p:cViewPr varScale="1">
        <p:scale>
          <a:sx n="103" d="100"/>
          <a:sy n="103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14.png"/><Relationship Id="rId6" Type="http://schemas.openxmlformats.org/officeDocument/2006/relationships/image" Target="../media/image7.sv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1DF1E-C1CE-46EA-B2A0-DB17298835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724855-49A5-417E-93D8-D8ECEDA2B2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Remove duplicate breweries and beers</a:t>
          </a:r>
        </a:p>
      </dgm:t>
    </dgm:pt>
    <dgm:pt modelId="{EC28B8AE-75DD-46CB-8928-160C3C35031A}" type="parTrans" cxnId="{556FBFAE-5689-4BAB-B432-A6F3568B97EB}">
      <dgm:prSet/>
      <dgm:spPr/>
      <dgm:t>
        <a:bodyPr/>
        <a:lstStyle/>
        <a:p>
          <a:endParaRPr lang="en-US"/>
        </a:p>
      </dgm:t>
    </dgm:pt>
    <dgm:pt modelId="{4716C6C6-99C1-42E7-B9B6-544C5E29888E}" type="sibTrans" cxnId="{556FBFAE-5689-4BAB-B432-A6F3568B97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1E2B31-C747-453F-9BA4-D15AD97D2E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Calculate average IBU and ABV by style</a:t>
          </a:r>
        </a:p>
      </dgm:t>
    </dgm:pt>
    <dgm:pt modelId="{05644799-FE8F-4978-AB68-F9762D5ED094}" type="parTrans" cxnId="{E77F2814-1CA6-46AE-A1C5-57815378C924}">
      <dgm:prSet/>
      <dgm:spPr/>
      <dgm:t>
        <a:bodyPr/>
        <a:lstStyle/>
        <a:p>
          <a:endParaRPr lang="en-US"/>
        </a:p>
      </dgm:t>
    </dgm:pt>
    <dgm:pt modelId="{77A3E1EA-4778-4C90-9110-839503F6CDAE}" type="sibTrans" cxnId="{E77F2814-1CA6-46AE-A1C5-57815378C9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8A2E61-8490-49F3-9446-D0890B68F7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style averages to replace missing data</a:t>
          </a:r>
          <a:endParaRPr lang="en-US" dirty="0"/>
        </a:p>
      </dgm:t>
    </dgm:pt>
    <dgm:pt modelId="{E01DA429-C76C-4F1D-8C0C-A9A504FF3CF5}" type="parTrans" cxnId="{59339390-D17A-4F21-BF96-7C539D213E4D}">
      <dgm:prSet/>
      <dgm:spPr/>
      <dgm:t>
        <a:bodyPr/>
        <a:lstStyle/>
        <a:p>
          <a:endParaRPr lang="en-US"/>
        </a:p>
      </dgm:t>
    </dgm:pt>
    <dgm:pt modelId="{FA473A35-D8AD-46DB-B300-797A3B8B7E32}" type="sibTrans" cxnId="{59339390-D17A-4F21-BF96-7C539D213E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B9A33C-6F80-46F3-8511-8769A64EA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Ignore five beers missing style</a:t>
          </a:r>
        </a:p>
      </dgm:t>
    </dgm:pt>
    <dgm:pt modelId="{FBD91CEF-C227-4894-9D1B-AD0505CDAB63}" type="parTrans" cxnId="{C5D93BDB-4312-49E2-8A25-96843CA79EF3}">
      <dgm:prSet/>
      <dgm:spPr/>
      <dgm:t>
        <a:bodyPr/>
        <a:lstStyle/>
        <a:p>
          <a:endParaRPr lang="en-US"/>
        </a:p>
      </dgm:t>
    </dgm:pt>
    <dgm:pt modelId="{F3455681-C8C0-46CC-B870-8C790F2A4B8A}" type="sibTrans" cxnId="{C5D93BDB-4312-49E2-8A25-96843CA79E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70DB86-B1FE-4A7B-9793-CE906E02AF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cleaning only 51 beers missing IBU</a:t>
          </a:r>
        </a:p>
      </dgm:t>
    </dgm:pt>
    <dgm:pt modelId="{523B25CB-88C8-4E76-A7A7-BA3CBD75F444}" type="parTrans" cxnId="{5D25B51E-B9EE-4000-B8C5-C901C969AA09}">
      <dgm:prSet/>
      <dgm:spPr/>
      <dgm:t>
        <a:bodyPr/>
        <a:lstStyle/>
        <a:p>
          <a:endParaRPr lang="en-US"/>
        </a:p>
      </dgm:t>
    </dgm:pt>
    <dgm:pt modelId="{357C9FAC-895C-4E98-9C68-47C6C201A78E}" type="sibTrans" cxnId="{5D25B51E-B9EE-4000-B8C5-C901C969AA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0F0E06-1AE2-4EAE-81BB-E60DFB52B030}">
      <dgm:prSet/>
      <dgm:spPr/>
      <dgm:t>
        <a:bodyPr/>
        <a:lstStyle/>
        <a:p>
          <a:pPr>
            <a:defRPr cap="all"/>
          </a:pPr>
          <a:r>
            <a:rPr lang="en-US"/>
            <a:t>After cleaning no beers missing ABV</a:t>
          </a:r>
        </a:p>
      </dgm:t>
    </dgm:pt>
    <dgm:pt modelId="{83DC5E9B-94B6-42FE-8085-839CAF68FDA9}" type="parTrans" cxnId="{AB90E8AD-ACF5-43AF-993E-60E2A4DBB27C}">
      <dgm:prSet/>
      <dgm:spPr/>
      <dgm:t>
        <a:bodyPr/>
        <a:lstStyle/>
        <a:p>
          <a:endParaRPr lang="en-US"/>
        </a:p>
      </dgm:t>
    </dgm:pt>
    <dgm:pt modelId="{99A2ADBE-1F47-4E8F-BE04-F178EEDF4DEF}" type="sibTrans" cxnId="{AB90E8AD-ACF5-43AF-993E-60E2A4DBB27C}">
      <dgm:prSet/>
      <dgm:spPr/>
      <dgm:t>
        <a:bodyPr/>
        <a:lstStyle/>
        <a:p>
          <a:endParaRPr lang="en-US"/>
        </a:p>
      </dgm:t>
    </dgm:pt>
    <dgm:pt modelId="{1D32A4A7-DC58-4E22-824C-65CD2029760E}" type="pres">
      <dgm:prSet presAssocID="{54A1DF1E-C1CE-46EA-B2A0-DB1729883525}" presName="root" presStyleCnt="0">
        <dgm:presLayoutVars>
          <dgm:dir/>
          <dgm:resizeHandles val="exact"/>
        </dgm:presLayoutVars>
      </dgm:prSet>
      <dgm:spPr/>
    </dgm:pt>
    <dgm:pt modelId="{9F01E15A-5907-4117-A21A-C278ABAD1C35}" type="pres">
      <dgm:prSet presAssocID="{C2724855-49A5-417E-93D8-D8ECEDA2B217}" presName="compNode" presStyleCnt="0"/>
      <dgm:spPr/>
    </dgm:pt>
    <dgm:pt modelId="{C3D1345D-3925-4848-AEB6-49D84B26E12F}" type="pres">
      <dgm:prSet presAssocID="{C2724855-49A5-417E-93D8-D8ECEDA2B217}" presName="iconBgRect" presStyleLbl="bgShp" presStyleIdx="0" presStyleCnt="6"/>
      <dgm:spPr/>
    </dgm:pt>
    <dgm:pt modelId="{599B16BC-1654-4D77-A7AE-9706FD1F2687}" type="pres">
      <dgm:prSet presAssocID="{C2724855-49A5-417E-93D8-D8ECEDA2B2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67BDC42D-24A2-4E44-AE39-7810C5CDC985}" type="pres">
      <dgm:prSet presAssocID="{C2724855-49A5-417E-93D8-D8ECEDA2B217}" presName="spaceRect" presStyleCnt="0"/>
      <dgm:spPr/>
    </dgm:pt>
    <dgm:pt modelId="{DFED39D9-392C-483A-813D-97CC5C8F909E}" type="pres">
      <dgm:prSet presAssocID="{C2724855-49A5-417E-93D8-D8ECEDA2B217}" presName="textRect" presStyleLbl="revTx" presStyleIdx="0" presStyleCnt="6">
        <dgm:presLayoutVars>
          <dgm:chMax val="1"/>
          <dgm:chPref val="1"/>
        </dgm:presLayoutVars>
      </dgm:prSet>
      <dgm:spPr/>
    </dgm:pt>
    <dgm:pt modelId="{490C6646-CABA-44C8-9C70-33270BBDAA73}" type="pres">
      <dgm:prSet presAssocID="{4716C6C6-99C1-42E7-B9B6-544C5E29888E}" presName="sibTrans" presStyleCnt="0"/>
      <dgm:spPr/>
    </dgm:pt>
    <dgm:pt modelId="{7050E86F-BF06-4329-AA35-DC257A036467}" type="pres">
      <dgm:prSet presAssocID="{031E2B31-C747-453F-9BA4-D15AD97D2E6F}" presName="compNode" presStyleCnt="0"/>
      <dgm:spPr/>
    </dgm:pt>
    <dgm:pt modelId="{192ADB9C-0A55-4A8B-9BCC-DF7959C25572}" type="pres">
      <dgm:prSet presAssocID="{031E2B31-C747-453F-9BA4-D15AD97D2E6F}" presName="iconBgRect" presStyleLbl="bgShp" presStyleIdx="1" presStyleCnt="6"/>
      <dgm:spPr/>
    </dgm:pt>
    <dgm:pt modelId="{C310AFF3-8361-4FC9-A08F-F1CB74B6DAAD}" type="pres">
      <dgm:prSet presAssocID="{031E2B31-C747-453F-9BA4-D15AD97D2E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EC7BEE6-EB2E-4E8C-8BB3-F3727D7D753A}" type="pres">
      <dgm:prSet presAssocID="{031E2B31-C747-453F-9BA4-D15AD97D2E6F}" presName="spaceRect" presStyleCnt="0"/>
      <dgm:spPr/>
    </dgm:pt>
    <dgm:pt modelId="{0BBEB462-4F1A-4B38-AAE2-F4C2374E724B}" type="pres">
      <dgm:prSet presAssocID="{031E2B31-C747-453F-9BA4-D15AD97D2E6F}" presName="textRect" presStyleLbl="revTx" presStyleIdx="1" presStyleCnt="6">
        <dgm:presLayoutVars>
          <dgm:chMax val="1"/>
          <dgm:chPref val="1"/>
        </dgm:presLayoutVars>
      </dgm:prSet>
      <dgm:spPr/>
    </dgm:pt>
    <dgm:pt modelId="{D5B5F506-7F21-4D40-943F-A21E62C85079}" type="pres">
      <dgm:prSet presAssocID="{77A3E1EA-4778-4C90-9110-839503F6CDAE}" presName="sibTrans" presStyleCnt="0"/>
      <dgm:spPr/>
    </dgm:pt>
    <dgm:pt modelId="{5E9854B5-CE8C-45B3-8B42-F883C54425EA}" type="pres">
      <dgm:prSet presAssocID="{958A2E61-8490-49F3-9446-D0890B68F7AF}" presName="compNode" presStyleCnt="0"/>
      <dgm:spPr/>
    </dgm:pt>
    <dgm:pt modelId="{C8CCC433-B33D-4EAF-95DC-4212AC792AA2}" type="pres">
      <dgm:prSet presAssocID="{958A2E61-8490-49F3-9446-D0890B68F7AF}" presName="iconBgRect" presStyleLbl="bgShp" presStyleIdx="2" presStyleCnt="6"/>
      <dgm:spPr/>
    </dgm:pt>
    <dgm:pt modelId="{B021A121-ED55-4012-947C-7B75EC55B08C}" type="pres">
      <dgm:prSet presAssocID="{958A2E61-8490-49F3-9446-D0890B68F7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Slight curve"/>
        </a:ext>
      </dgm:extLst>
    </dgm:pt>
    <dgm:pt modelId="{86CF3EC9-DD9A-450F-90C8-98949ECDCAC1}" type="pres">
      <dgm:prSet presAssocID="{958A2E61-8490-49F3-9446-D0890B68F7AF}" presName="spaceRect" presStyleCnt="0"/>
      <dgm:spPr/>
    </dgm:pt>
    <dgm:pt modelId="{AB757DE7-F688-40ED-AFF0-A0B9ADA43D62}" type="pres">
      <dgm:prSet presAssocID="{958A2E61-8490-49F3-9446-D0890B68F7AF}" presName="textRect" presStyleLbl="revTx" presStyleIdx="2" presStyleCnt="6">
        <dgm:presLayoutVars>
          <dgm:chMax val="1"/>
          <dgm:chPref val="1"/>
        </dgm:presLayoutVars>
      </dgm:prSet>
      <dgm:spPr/>
    </dgm:pt>
    <dgm:pt modelId="{977BE9A0-02AF-451A-9D92-DDB8D49F7E73}" type="pres">
      <dgm:prSet presAssocID="{FA473A35-D8AD-46DB-B300-797A3B8B7E32}" presName="sibTrans" presStyleCnt="0"/>
      <dgm:spPr/>
    </dgm:pt>
    <dgm:pt modelId="{9163BEB0-C4FA-4EFC-9ABE-4DB7758CDE3B}" type="pres">
      <dgm:prSet presAssocID="{1EB9A33C-6F80-46F3-8511-8769A64EA72C}" presName="compNode" presStyleCnt="0"/>
      <dgm:spPr/>
    </dgm:pt>
    <dgm:pt modelId="{C855F439-4E64-4D4E-9332-403202F75DD7}" type="pres">
      <dgm:prSet presAssocID="{1EB9A33C-6F80-46F3-8511-8769A64EA72C}" presName="iconBgRect" presStyleLbl="bgShp" presStyleIdx="3" presStyleCnt="6"/>
      <dgm:spPr/>
    </dgm:pt>
    <dgm:pt modelId="{FE05B49B-1B1D-411A-B32C-B28E47338141}" type="pres">
      <dgm:prSet presAssocID="{1EB9A33C-6F80-46F3-8511-8769A64EA72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FDFE095C-1D2D-43E7-AAB5-B2F604FC6282}" type="pres">
      <dgm:prSet presAssocID="{1EB9A33C-6F80-46F3-8511-8769A64EA72C}" presName="spaceRect" presStyleCnt="0"/>
      <dgm:spPr/>
    </dgm:pt>
    <dgm:pt modelId="{82D8BE66-7172-4CEE-BF05-36AD6C6788DB}" type="pres">
      <dgm:prSet presAssocID="{1EB9A33C-6F80-46F3-8511-8769A64EA72C}" presName="textRect" presStyleLbl="revTx" presStyleIdx="3" presStyleCnt="6">
        <dgm:presLayoutVars>
          <dgm:chMax val="1"/>
          <dgm:chPref val="1"/>
        </dgm:presLayoutVars>
      </dgm:prSet>
      <dgm:spPr/>
    </dgm:pt>
    <dgm:pt modelId="{5CE83B84-F763-45B8-A8B4-D5F1839CE0C4}" type="pres">
      <dgm:prSet presAssocID="{F3455681-C8C0-46CC-B870-8C790F2A4B8A}" presName="sibTrans" presStyleCnt="0"/>
      <dgm:spPr/>
    </dgm:pt>
    <dgm:pt modelId="{EFA2F43C-552E-4C71-AF8A-B91C64CA2F34}" type="pres">
      <dgm:prSet presAssocID="{C770DB86-B1FE-4A7B-9793-CE906E02AF24}" presName="compNode" presStyleCnt="0"/>
      <dgm:spPr/>
    </dgm:pt>
    <dgm:pt modelId="{A39D2811-DAAC-47B6-BC9E-D755109166E7}" type="pres">
      <dgm:prSet presAssocID="{C770DB86-B1FE-4A7B-9793-CE906E02AF24}" presName="iconBgRect" presStyleLbl="bgShp" presStyleIdx="4" presStyleCnt="6"/>
      <dgm:spPr/>
    </dgm:pt>
    <dgm:pt modelId="{29EFAE25-DD51-4D9C-B012-BFA2A2B9D003}" type="pres">
      <dgm:prSet presAssocID="{C770DB86-B1FE-4A7B-9793-CE906E02AF2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1EC0CB5-5ED3-400E-B500-E9AFAABA3C19}" type="pres">
      <dgm:prSet presAssocID="{C770DB86-B1FE-4A7B-9793-CE906E02AF24}" presName="spaceRect" presStyleCnt="0"/>
      <dgm:spPr/>
    </dgm:pt>
    <dgm:pt modelId="{E5462A2C-CAF5-48B1-BC7B-1A657503AA8B}" type="pres">
      <dgm:prSet presAssocID="{C770DB86-B1FE-4A7B-9793-CE906E02AF24}" presName="textRect" presStyleLbl="revTx" presStyleIdx="4" presStyleCnt="6">
        <dgm:presLayoutVars>
          <dgm:chMax val="1"/>
          <dgm:chPref val="1"/>
        </dgm:presLayoutVars>
      </dgm:prSet>
      <dgm:spPr/>
    </dgm:pt>
    <dgm:pt modelId="{9206B200-D1CB-41B4-998F-D857142B3769}" type="pres">
      <dgm:prSet presAssocID="{357C9FAC-895C-4E98-9C68-47C6C201A78E}" presName="sibTrans" presStyleCnt="0"/>
      <dgm:spPr/>
    </dgm:pt>
    <dgm:pt modelId="{62415C82-CBAF-48F5-AAEE-7372A639AD21}" type="pres">
      <dgm:prSet presAssocID="{920F0E06-1AE2-4EAE-81BB-E60DFB52B030}" presName="compNode" presStyleCnt="0"/>
      <dgm:spPr/>
    </dgm:pt>
    <dgm:pt modelId="{9B1E7EA2-F09A-4B15-B783-AA5C8A737705}" type="pres">
      <dgm:prSet presAssocID="{920F0E06-1AE2-4EAE-81BB-E60DFB52B030}" presName="iconBgRect" presStyleLbl="bgShp" presStyleIdx="5" presStyleCnt="6"/>
      <dgm:spPr/>
    </dgm:pt>
    <dgm:pt modelId="{30EB495F-1F1E-4DD0-8AB2-CB9732985241}" type="pres">
      <dgm:prSet presAssocID="{920F0E06-1AE2-4EAE-81BB-E60DFB52B03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B38D03A2-00EA-438F-84DA-A6CD8477B67F}" type="pres">
      <dgm:prSet presAssocID="{920F0E06-1AE2-4EAE-81BB-E60DFB52B030}" presName="spaceRect" presStyleCnt="0"/>
      <dgm:spPr/>
    </dgm:pt>
    <dgm:pt modelId="{E5B7561D-26B4-474C-96A1-B95F950022A9}" type="pres">
      <dgm:prSet presAssocID="{920F0E06-1AE2-4EAE-81BB-E60DFB52B03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E26F506-9EAE-4E02-9055-7C2C4BA5A5EC}" type="presOf" srcId="{54A1DF1E-C1CE-46EA-B2A0-DB1729883525}" destId="{1D32A4A7-DC58-4E22-824C-65CD2029760E}" srcOrd="0" destOrd="0" presId="urn:microsoft.com/office/officeart/2018/5/layout/IconCircleLabelList"/>
    <dgm:cxn modelId="{E77F2814-1CA6-46AE-A1C5-57815378C924}" srcId="{54A1DF1E-C1CE-46EA-B2A0-DB1729883525}" destId="{031E2B31-C747-453F-9BA4-D15AD97D2E6F}" srcOrd="1" destOrd="0" parTransId="{05644799-FE8F-4978-AB68-F9762D5ED094}" sibTransId="{77A3E1EA-4778-4C90-9110-839503F6CDAE}"/>
    <dgm:cxn modelId="{5D25B51E-B9EE-4000-B8C5-C901C969AA09}" srcId="{54A1DF1E-C1CE-46EA-B2A0-DB1729883525}" destId="{C770DB86-B1FE-4A7B-9793-CE906E02AF24}" srcOrd="4" destOrd="0" parTransId="{523B25CB-88C8-4E76-A7A7-BA3CBD75F444}" sibTransId="{357C9FAC-895C-4E98-9C68-47C6C201A78E}"/>
    <dgm:cxn modelId="{FF239A24-5E0C-4352-9206-F3B2093ED33B}" type="presOf" srcId="{1EB9A33C-6F80-46F3-8511-8769A64EA72C}" destId="{82D8BE66-7172-4CEE-BF05-36AD6C6788DB}" srcOrd="0" destOrd="0" presId="urn:microsoft.com/office/officeart/2018/5/layout/IconCircleLabelList"/>
    <dgm:cxn modelId="{71258732-A0A0-4390-A910-2F17ED2F7F4F}" type="presOf" srcId="{920F0E06-1AE2-4EAE-81BB-E60DFB52B030}" destId="{E5B7561D-26B4-474C-96A1-B95F950022A9}" srcOrd="0" destOrd="0" presId="urn:microsoft.com/office/officeart/2018/5/layout/IconCircleLabelList"/>
    <dgm:cxn modelId="{E7E1C442-F1CE-4DC3-8008-B0ABF456AA44}" type="presOf" srcId="{031E2B31-C747-453F-9BA4-D15AD97D2E6F}" destId="{0BBEB462-4F1A-4B38-AAE2-F4C2374E724B}" srcOrd="0" destOrd="0" presId="urn:microsoft.com/office/officeart/2018/5/layout/IconCircleLabelList"/>
    <dgm:cxn modelId="{0042F068-4777-4FDD-AFB6-964B9EAC4F23}" type="presOf" srcId="{958A2E61-8490-49F3-9446-D0890B68F7AF}" destId="{AB757DE7-F688-40ED-AFF0-A0B9ADA43D62}" srcOrd="0" destOrd="0" presId="urn:microsoft.com/office/officeart/2018/5/layout/IconCircleLabelList"/>
    <dgm:cxn modelId="{59339390-D17A-4F21-BF96-7C539D213E4D}" srcId="{54A1DF1E-C1CE-46EA-B2A0-DB1729883525}" destId="{958A2E61-8490-49F3-9446-D0890B68F7AF}" srcOrd="2" destOrd="0" parTransId="{E01DA429-C76C-4F1D-8C0C-A9A504FF3CF5}" sibTransId="{FA473A35-D8AD-46DB-B300-797A3B8B7E32}"/>
    <dgm:cxn modelId="{A3CA77A7-ED74-4965-B747-38BC4543EAD7}" type="presOf" srcId="{C2724855-49A5-417E-93D8-D8ECEDA2B217}" destId="{DFED39D9-392C-483A-813D-97CC5C8F909E}" srcOrd="0" destOrd="0" presId="urn:microsoft.com/office/officeart/2018/5/layout/IconCircleLabelList"/>
    <dgm:cxn modelId="{AB90E8AD-ACF5-43AF-993E-60E2A4DBB27C}" srcId="{54A1DF1E-C1CE-46EA-B2A0-DB1729883525}" destId="{920F0E06-1AE2-4EAE-81BB-E60DFB52B030}" srcOrd="5" destOrd="0" parTransId="{83DC5E9B-94B6-42FE-8085-839CAF68FDA9}" sibTransId="{99A2ADBE-1F47-4E8F-BE04-F178EEDF4DEF}"/>
    <dgm:cxn modelId="{556FBFAE-5689-4BAB-B432-A6F3568B97EB}" srcId="{54A1DF1E-C1CE-46EA-B2A0-DB1729883525}" destId="{C2724855-49A5-417E-93D8-D8ECEDA2B217}" srcOrd="0" destOrd="0" parTransId="{EC28B8AE-75DD-46CB-8928-160C3C35031A}" sibTransId="{4716C6C6-99C1-42E7-B9B6-544C5E29888E}"/>
    <dgm:cxn modelId="{B7E7A3B2-8BD3-4BE1-AA2F-B867249A781C}" type="presOf" srcId="{C770DB86-B1FE-4A7B-9793-CE906E02AF24}" destId="{E5462A2C-CAF5-48B1-BC7B-1A657503AA8B}" srcOrd="0" destOrd="0" presId="urn:microsoft.com/office/officeart/2018/5/layout/IconCircleLabelList"/>
    <dgm:cxn modelId="{C5D93BDB-4312-49E2-8A25-96843CA79EF3}" srcId="{54A1DF1E-C1CE-46EA-B2A0-DB1729883525}" destId="{1EB9A33C-6F80-46F3-8511-8769A64EA72C}" srcOrd="3" destOrd="0" parTransId="{FBD91CEF-C227-4894-9D1B-AD0505CDAB63}" sibTransId="{F3455681-C8C0-46CC-B870-8C790F2A4B8A}"/>
    <dgm:cxn modelId="{7E82D0BA-E3C5-4B34-8687-883EDC2A5820}" type="presParOf" srcId="{1D32A4A7-DC58-4E22-824C-65CD2029760E}" destId="{9F01E15A-5907-4117-A21A-C278ABAD1C35}" srcOrd="0" destOrd="0" presId="urn:microsoft.com/office/officeart/2018/5/layout/IconCircleLabelList"/>
    <dgm:cxn modelId="{9C362620-4E4E-4BB9-9383-DF26A4FF37F6}" type="presParOf" srcId="{9F01E15A-5907-4117-A21A-C278ABAD1C35}" destId="{C3D1345D-3925-4848-AEB6-49D84B26E12F}" srcOrd="0" destOrd="0" presId="urn:microsoft.com/office/officeart/2018/5/layout/IconCircleLabelList"/>
    <dgm:cxn modelId="{67D4C95C-934E-4D19-A514-2AD373D82F99}" type="presParOf" srcId="{9F01E15A-5907-4117-A21A-C278ABAD1C35}" destId="{599B16BC-1654-4D77-A7AE-9706FD1F2687}" srcOrd="1" destOrd="0" presId="urn:microsoft.com/office/officeart/2018/5/layout/IconCircleLabelList"/>
    <dgm:cxn modelId="{E5A0FCD9-56A2-4843-BE93-6192988B422A}" type="presParOf" srcId="{9F01E15A-5907-4117-A21A-C278ABAD1C35}" destId="{67BDC42D-24A2-4E44-AE39-7810C5CDC985}" srcOrd="2" destOrd="0" presId="urn:microsoft.com/office/officeart/2018/5/layout/IconCircleLabelList"/>
    <dgm:cxn modelId="{4AC8CEC2-95A2-4641-9696-FEE51B204DD1}" type="presParOf" srcId="{9F01E15A-5907-4117-A21A-C278ABAD1C35}" destId="{DFED39D9-392C-483A-813D-97CC5C8F909E}" srcOrd="3" destOrd="0" presId="urn:microsoft.com/office/officeart/2018/5/layout/IconCircleLabelList"/>
    <dgm:cxn modelId="{299E166E-B9D1-499C-9055-07C84FB2C5F3}" type="presParOf" srcId="{1D32A4A7-DC58-4E22-824C-65CD2029760E}" destId="{490C6646-CABA-44C8-9C70-33270BBDAA73}" srcOrd="1" destOrd="0" presId="urn:microsoft.com/office/officeart/2018/5/layout/IconCircleLabelList"/>
    <dgm:cxn modelId="{4E678695-624D-481A-9614-79DAEBF02E67}" type="presParOf" srcId="{1D32A4A7-DC58-4E22-824C-65CD2029760E}" destId="{7050E86F-BF06-4329-AA35-DC257A036467}" srcOrd="2" destOrd="0" presId="urn:microsoft.com/office/officeart/2018/5/layout/IconCircleLabelList"/>
    <dgm:cxn modelId="{FDD5D801-568C-4B25-9F65-61E0027258B7}" type="presParOf" srcId="{7050E86F-BF06-4329-AA35-DC257A036467}" destId="{192ADB9C-0A55-4A8B-9BCC-DF7959C25572}" srcOrd="0" destOrd="0" presId="urn:microsoft.com/office/officeart/2018/5/layout/IconCircleLabelList"/>
    <dgm:cxn modelId="{6AB9C309-7240-490E-8C04-BA8B053212DB}" type="presParOf" srcId="{7050E86F-BF06-4329-AA35-DC257A036467}" destId="{C310AFF3-8361-4FC9-A08F-F1CB74B6DAAD}" srcOrd="1" destOrd="0" presId="urn:microsoft.com/office/officeart/2018/5/layout/IconCircleLabelList"/>
    <dgm:cxn modelId="{6E921D67-E4AB-4D75-BB55-0494F9AC6427}" type="presParOf" srcId="{7050E86F-BF06-4329-AA35-DC257A036467}" destId="{EEC7BEE6-EB2E-4E8C-8BB3-F3727D7D753A}" srcOrd="2" destOrd="0" presId="urn:microsoft.com/office/officeart/2018/5/layout/IconCircleLabelList"/>
    <dgm:cxn modelId="{28EB15FB-584B-45AC-A0C3-A869CC9436DB}" type="presParOf" srcId="{7050E86F-BF06-4329-AA35-DC257A036467}" destId="{0BBEB462-4F1A-4B38-AAE2-F4C2374E724B}" srcOrd="3" destOrd="0" presId="urn:microsoft.com/office/officeart/2018/5/layout/IconCircleLabelList"/>
    <dgm:cxn modelId="{CBFDF69F-2AC6-4589-8777-0876EA6AF740}" type="presParOf" srcId="{1D32A4A7-DC58-4E22-824C-65CD2029760E}" destId="{D5B5F506-7F21-4D40-943F-A21E62C85079}" srcOrd="3" destOrd="0" presId="urn:microsoft.com/office/officeart/2018/5/layout/IconCircleLabelList"/>
    <dgm:cxn modelId="{71413EF0-09A7-4764-B853-5F653CE1C87E}" type="presParOf" srcId="{1D32A4A7-DC58-4E22-824C-65CD2029760E}" destId="{5E9854B5-CE8C-45B3-8B42-F883C54425EA}" srcOrd="4" destOrd="0" presId="urn:microsoft.com/office/officeart/2018/5/layout/IconCircleLabelList"/>
    <dgm:cxn modelId="{4C9667DC-C76C-4654-9CCF-C1F767017F28}" type="presParOf" srcId="{5E9854B5-CE8C-45B3-8B42-F883C54425EA}" destId="{C8CCC433-B33D-4EAF-95DC-4212AC792AA2}" srcOrd="0" destOrd="0" presId="urn:microsoft.com/office/officeart/2018/5/layout/IconCircleLabelList"/>
    <dgm:cxn modelId="{05E401BC-918C-467C-9D7B-FD5BBADC7B2B}" type="presParOf" srcId="{5E9854B5-CE8C-45B3-8B42-F883C54425EA}" destId="{B021A121-ED55-4012-947C-7B75EC55B08C}" srcOrd="1" destOrd="0" presId="urn:microsoft.com/office/officeart/2018/5/layout/IconCircleLabelList"/>
    <dgm:cxn modelId="{F3F12350-202F-46F8-B87F-D53E19CB3EE6}" type="presParOf" srcId="{5E9854B5-CE8C-45B3-8B42-F883C54425EA}" destId="{86CF3EC9-DD9A-450F-90C8-98949ECDCAC1}" srcOrd="2" destOrd="0" presId="urn:microsoft.com/office/officeart/2018/5/layout/IconCircleLabelList"/>
    <dgm:cxn modelId="{DF1E23AD-4CC4-4174-B5C9-479584EF5977}" type="presParOf" srcId="{5E9854B5-CE8C-45B3-8B42-F883C54425EA}" destId="{AB757DE7-F688-40ED-AFF0-A0B9ADA43D62}" srcOrd="3" destOrd="0" presId="urn:microsoft.com/office/officeart/2018/5/layout/IconCircleLabelList"/>
    <dgm:cxn modelId="{7B1BBD56-EEB6-44E8-8E45-834338037CB6}" type="presParOf" srcId="{1D32A4A7-DC58-4E22-824C-65CD2029760E}" destId="{977BE9A0-02AF-451A-9D92-DDB8D49F7E73}" srcOrd="5" destOrd="0" presId="urn:microsoft.com/office/officeart/2018/5/layout/IconCircleLabelList"/>
    <dgm:cxn modelId="{081227B5-58CD-41D8-812C-9DEB54614C0E}" type="presParOf" srcId="{1D32A4A7-DC58-4E22-824C-65CD2029760E}" destId="{9163BEB0-C4FA-4EFC-9ABE-4DB7758CDE3B}" srcOrd="6" destOrd="0" presId="urn:microsoft.com/office/officeart/2018/5/layout/IconCircleLabelList"/>
    <dgm:cxn modelId="{AF1D9478-72B3-4F71-A8F0-7879CDABC219}" type="presParOf" srcId="{9163BEB0-C4FA-4EFC-9ABE-4DB7758CDE3B}" destId="{C855F439-4E64-4D4E-9332-403202F75DD7}" srcOrd="0" destOrd="0" presId="urn:microsoft.com/office/officeart/2018/5/layout/IconCircleLabelList"/>
    <dgm:cxn modelId="{3BD29298-2C4A-444D-AEE2-F4F0BA3B865A}" type="presParOf" srcId="{9163BEB0-C4FA-4EFC-9ABE-4DB7758CDE3B}" destId="{FE05B49B-1B1D-411A-B32C-B28E47338141}" srcOrd="1" destOrd="0" presId="urn:microsoft.com/office/officeart/2018/5/layout/IconCircleLabelList"/>
    <dgm:cxn modelId="{159EA83E-2E1F-40FE-B838-6768ED0ADF67}" type="presParOf" srcId="{9163BEB0-C4FA-4EFC-9ABE-4DB7758CDE3B}" destId="{FDFE095C-1D2D-43E7-AAB5-B2F604FC6282}" srcOrd="2" destOrd="0" presId="urn:microsoft.com/office/officeart/2018/5/layout/IconCircleLabelList"/>
    <dgm:cxn modelId="{92363AFB-EE6B-4B56-B107-AFF3D1D5D40C}" type="presParOf" srcId="{9163BEB0-C4FA-4EFC-9ABE-4DB7758CDE3B}" destId="{82D8BE66-7172-4CEE-BF05-36AD6C6788DB}" srcOrd="3" destOrd="0" presId="urn:microsoft.com/office/officeart/2018/5/layout/IconCircleLabelList"/>
    <dgm:cxn modelId="{7BF9C9F3-515A-47E2-BCE9-5697D3DC3C51}" type="presParOf" srcId="{1D32A4A7-DC58-4E22-824C-65CD2029760E}" destId="{5CE83B84-F763-45B8-A8B4-D5F1839CE0C4}" srcOrd="7" destOrd="0" presId="urn:microsoft.com/office/officeart/2018/5/layout/IconCircleLabelList"/>
    <dgm:cxn modelId="{3B8325F4-5ACD-47BD-8E2A-C7803C9A2FF0}" type="presParOf" srcId="{1D32A4A7-DC58-4E22-824C-65CD2029760E}" destId="{EFA2F43C-552E-4C71-AF8A-B91C64CA2F34}" srcOrd="8" destOrd="0" presId="urn:microsoft.com/office/officeart/2018/5/layout/IconCircleLabelList"/>
    <dgm:cxn modelId="{0E418C98-3EC7-49AE-91CB-1B8A5925778A}" type="presParOf" srcId="{EFA2F43C-552E-4C71-AF8A-B91C64CA2F34}" destId="{A39D2811-DAAC-47B6-BC9E-D755109166E7}" srcOrd="0" destOrd="0" presId="urn:microsoft.com/office/officeart/2018/5/layout/IconCircleLabelList"/>
    <dgm:cxn modelId="{9F8243ED-D624-4D71-AEB0-D71DD2DCE75E}" type="presParOf" srcId="{EFA2F43C-552E-4C71-AF8A-B91C64CA2F34}" destId="{29EFAE25-DD51-4D9C-B012-BFA2A2B9D003}" srcOrd="1" destOrd="0" presId="urn:microsoft.com/office/officeart/2018/5/layout/IconCircleLabelList"/>
    <dgm:cxn modelId="{3C75B70B-A349-41D2-ACE7-E406FFFC81A7}" type="presParOf" srcId="{EFA2F43C-552E-4C71-AF8A-B91C64CA2F34}" destId="{61EC0CB5-5ED3-400E-B500-E9AFAABA3C19}" srcOrd="2" destOrd="0" presId="urn:microsoft.com/office/officeart/2018/5/layout/IconCircleLabelList"/>
    <dgm:cxn modelId="{E4A6E7FC-CC99-4B06-8DC9-DD40AFC18D8E}" type="presParOf" srcId="{EFA2F43C-552E-4C71-AF8A-B91C64CA2F34}" destId="{E5462A2C-CAF5-48B1-BC7B-1A657503AA8B}" srcOrd="3" destOrd="0" presId="urn:microsoft.com/office/officeart/2018/5/layout/IconCircleLabelList"/>
    <dgm:cxn modelId="{0E499CB5-17E2-47D3-84D9-D35BF1D186E0}" type="presParOf" srcId="{1D32A4A7-DC58-4E22-824C-65CD2029760E}" destId="{9206B200-D1CB-41B4-998F-D857142B3769}" srcOrd="9" destOrd="0" presId="urn:microsoft.com/office/officeart/2018/5/layout/IconCircleLabelList"/>
    <dgm:cxn modelId="{0ABF2CF4-53D3-43E8-A6C8-6D1CDDDC8B18}" type="presParOf" srcId="{1D32A4A7-DC58-4E22-824C-65CD2029760E}" destId="{62415C82-CBAF-48F5-AAEE-7372A639AD21}" srcOrd="10" destOrd="0" presId="urn:microsoft.com/office/officeart/2018/5/layout/IconCircleLabelList"/>
    <dgm:cxn modelId="{5CA36258-A07C-4113-947B-4BBD3FFE304C}" type="presParOf" srcId="{62415C82-CBAF-48F5-AAEE-7372A639AD21}" destId="{9B1E7EA2-F09A-4B15-B783-AA5C8A737705}" srcOrd="0" destOrd="0" presId="urn:microsoft.com/office/officeart/2018/5/layout/IconCircleLabelList"/>
    <dgm:cxn modelId="{AC6FD88B-F3A5-4BB6-88F4-8460E885494E}" type="presParOf" srcId="{62415C82-CBAF-48F5-AAEE-7372A639AD21}" destId="{30EB495F-1F1E-4DD0-8AB2-CB9732985241}" srcOrd="1" destOrd="0" presId="urn:microsoft.com/office/officeart/2018/5/layout/IconCircleLabelList"/>
    <dgm:cxn modelId="{F7417F14-C538-4ECC-B81B-7ACDC5A0AC13}" type="presParOf" srcId="{62415C82-CBAF-48F5-AAEE-7372A639AD21}" destId="{B38D03A2-00EA-438F-84DA-A6CD8477B67F}" srcOrd="2" destOrd="0" presId="urn:microsoft.com/office/officeart/2018/5/layout/IconCircleLabelList"/>
    <dgm:cxn modelId="{49494731-E773-408A-B2CD-2B934FA21D37}" type="presParOf" srcId="{62415C82-CBAF-48F5-AAEE-7372A639AD21}" destId="{E5B7561D-26B4-474C-96A1-B95F950022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230C24-A486-48E7-86D1-CE7B94630F2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F3DC0-781C-4A04-936D-CD1B7E5A1E51}">
      <dgm:prSet/>
      <dgm:spPr/>
      <dgm:t>
        <a:bodyPr/>
        <a:lstStyle/>
        <a:p>
          <a:r>
            <a:rPr lang="en-US"/>
            <a:t>Kentucky - ABV percent 6.45%</a:t>
          </a:r>
        </a:p>
      </dgm:t>
    </dgm:pt>
    <dgm:pt modelId="{44613279-E526-4533-8FAC-00583B5AB894}" type="parTrans" cxnId="{E57340A8-52C2-4F06-878A-E175B76AADB2}">
      <dgm:prSet/>
      <dgm:spPr/>
      <dgm:t>
        <a:bodyPr/>
        <a:lstStyle/>
        <a:p>
          <a:endParaRPr lang="en-US"/>
        </a:p>
      </dgm:t>
    </dgm:pt>
    <dgm:pt modelId="{7994F983-7BD2-477D-B596-94FE667B235E}" type="sibTrans" cxnId="{E57340A8-52C2-4F06-878A-E175B76AADB2}">
      <dgm:prSet/>
      <dgm:spPr/>
      <dgm:t>
        <a:bodyPr/>
        <a:lstStyle/>
        <a:p>
          <a:endParaRPr lang="en-US"/>
        </a:p>
      </dgm:t>
    </dgm:pt>
    <dgm:pt modelId="{DFB63709-BB98-4216-B009-2B4CCE72E122}">
      <dgm:prSet/>
      <dgm:spPr/>
      <dgm:t>
        <a:bodyPr/>
        <a:lstStyle/>
        <a:p>
          <a:r>
            <a:rPr lang="en-US"/>
            <a:t>Colorado’s Lee Hill Series Vol. 5 - Belgian Style Quadruple Ale - ABV percent 12.8%</a:t>
          </a:r>
        </a:p>
      </dgm:t>
    </dgm:pt>
    <dgm:pt modelId="{A8118BD8-02C0-47AB-A6CB-935AF6863A7D}" type="parTrans" cxnId="{C839C8CB-B5FA-4032-802C-4B32880EAECE}">
      <dgm:prSet/>
      <dgm:spPr/>
      <dgm:t>
        <a:bodyPr/>
        <a:lstStyle/>
        <a:p>
          <a:endParaRPr lang="en-US"/>
        </a:p>
      </dgm:t>
    </dgm:pt>
    <dgm:pt modelId="{68658EAE-83B4-4E69-A11C-756F7B0CC7B3}" type="sibTrans" cxnId="{C839C8CB-B5FA-4032-802C-4B32880EAECE}">
      <dgm:prSet/>
      <dgm:spPr/>
      <dgm:t>
        <a:bodyPr/>
        <a:lstStyle/>
        <a:p>
          <a:endParaRPr lang="en-US"/>
        </a:p>
      </dgm:t>
    </dgm:pt>
    <dgm:pt modelId="{5C123642-1452-43B6-A8EC-8A434C133D78}">
      <dgm:prSet/>
      <dgm:spPr/>
      <dgm:t>
        <a:bodyPr/>
        <a:lstStyle/>
        <a:p>
          <a:r>
            <a:rPr lang="en-US"/>
            <a:t>Delaware - IBU rating 60 (but only 2 beers in the state)</a:t>
          </a:r>
        </a:p>
      </dgm:t>
    </dgm:pt>
    <dgm:pt modelId="{BA725DB0-A7B9-4E98-92E8-F3E4566AE0DC}" type="parTrans" cxnId="{50C4DADB-3F3F-4A77-83AF-733F83E68CC7}">
      <dgm:prSet/>
      <dgm:spPr/>
      <dgm:t>
        <a:bodyPr/>
        <a:lstStyle/>
        <a:p>
          <a:endParaRPr lang="en-US"/>
        </a:p>
      </dgm:t>
    </dgm:pt>
    <dgm:pt modelId="{435977A9-C2D6-45B1-B78A-649534E4A790}" type="sibTrans" cxnId="{50C4DADB-3F3F-4A77-83AF-733F83E68CC7}">
      <dgm:prSet/>
      <dgm:spPr/>
      <dgm:t>
        <a:bodyPr/>
        <a:lstStyle/>
        <a:p>
          <a:endParaRPr lang="en-US"/>
        </a:p>
      </dgm:t>
    </dgm:pt>
    <dgm:pt modelId="{9EF6DDFD-893C-4148-A876-6E9112845DEE}">
      <dgm:prSet/>
      <dgm:spPr/>
      <dgm:t>
        <a:bodyPr/>
        <a:lstStyle/>
        <a:p>
          <a:r>
            <a:rPr lang="en-US"/>
            <a:t>Oregon’s Bitter Bitch Imperial IPA - IBU rating 138</a:t>
          </a:r>
        </a:p>
      </dgm:t>
    </dgm:pt>
    <dgm:pt modelId="{5B821548-ED81-43CD-95D1-D11D35B280F4}" type="parTrans" cxnId="{6670C6E6-B95E-4944-866C-C866CE0F1331}">
      <dgm:prSet/>
      <dgm:spPr/>
      <dgm:t>
        <a:bodyPr/>
        <a:lstStyle/>
        <a:p>
          <a:endParaRPr lang="en-US"/>
        </a:p>
      </dgm:t>
    </dgm:pt>
    <dgm:pt modelId="{6FABC5FF-0C21-420B-BB2F-D19128018BA7}" type="sibTrans" cxnId="{6670C6E6-B95E-4944-866C-C866CE0F1331}">
      <dgm:prSet/>
      <dgm:spPr/>
      <dgm:t>
        <a:bodyPr/>
        <a:lstStyle/>
        <a:p>
          <a:endParaRPr lang="en-US"/>
        </a:p>
      </dgm:t>
    </dgm:pt>
    <dgm:pt modelId="{E4FE0832-F100-4A7F-A8A3-ECE9E57EF979}" type="pres">
      <dgm:prSet presAssocID="{86230C24-A486-48E7-86D1-CE7B94630F28}" presName="linear" presStyleCnt="0">
        <dgm:presLayoutVars>
          <dgm:animLvl val="lvl"/>
          <dgm:resizeHandles val="exact"/>
        </dgm:presLayoutVars>
      </dgm:prSet>
      <dgm:spPr/>
    </dgm:pt>
    <dgm:pt modelId="{E78AA984-5EA7-4C7F-A99D-A43CC32066A1}" type="pres">
      <dgm:prSet presAssocID="{6EEF3DC0-781C-4A04-936D-CD1B7E5A1E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2C9B5F-C18A-4EDA-8DDF-DF76DD292718}" type="pres">
      <dgm:prSet presAssocID="{7994F983-7BD2-477D-B596-94FE667B235E}" presName="spacer" presStyleCnt="0"/>
      <dgm:spPr/>
    </dgm:pt>
    <dgm:pt modelId="{D1A1707B-BD30-44FC-8711-BD8D5C6D7837}" type="pres">
      <dgm:prSet presAssocID="{DFB63709-BB98-4216-B009-2B4CCE72E1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129938-4BF9-44EA-9A66-837C77DEDF6E}" type="pres">
      <dgm:prSet presAssocID="{68658EAE-83B4-4E69-A11C-756F7B0CC7B3}" presName="spacer" presStyleCnt="0"/>
      <dgm:spPr/>
    </dgm:pt>
    <dgm:pt modelId="{A65720E3-3076-4882-8D64-7FCA7BEA6C5F}" type="pres">
      <dgm:prSet presAssocID="{5C123642-1452-43B6-A8EC-8A434C133D7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2C2CD8-2659-4907-A7C1-4F8E72733D1B}" type="pres">
      <dgm:prSet presAssocID="{435977A9-C2D6-45B1-B78A-649534E4A790}" presName="spacer" presStyleCnt="0"/>
      <dgm:spPr/>
    </dgm:pt>
    <dgm:pt modelId="{EDA0A72C-A6DB-4C90-96EF-55FC94BBAC87}" type="pres">
      <dgm:prSet presAssocID="{9EF6DDFD-893C-4148-A876-6E9112845D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B0781B-5B05-4ED9-9351-E28A1CAE9756}" type="presOf" srcId="{9EF6DDFD-893C-4148-A876-6E9112845DEE}" destId="{EDA0A72C-A6DB-4C90-96EF-55FC94BBAC87}" srcOrd="0" destOrd="0" presId="urn:microsoft.com/office/officeart/2005/8/layout/vList2"/>
    <dgm:cxn modelId="{EE173B8C-01EB-4385-BAB3-56F68B8A2F46}" type="presOf" srcId="{86230C24-A486-48E7-86D1-CE7B94630F28}" destId="{E4FE0832-F100-4A7F-A8A3-ECE9E57EF979}" srcOrd="0" destOrd="0" presId="urn:microsoft.com/office/officeart/2005/8/layout/vList2"/>
    <dgm:cxn modelId="{E57340A8-52C2-4F06-878A-E175B76AADB2}" srcId="{86230C24-A486-48E7-86D1-CE7B94630F28}" destId="{6EEF3DC0-781C-4A04-936D-CD1B7E5A1E51}" srcOrd="0" destOrd="0" parTransId="{44613279-E526-4533-8FAC-00583B5AB894}" sibTransId="{7994F983-7BD2-477D-B596-94FE667B235E}"/>
    <dgm:cxn modelId="{84079EBF-94B2-4AA5-AB7A-2B65DAD1D9C0}" type="presOf" srcId="{5C123642-1452-43B6-A8EC-8A434C133D78}" destId="{A65720E3-3076-4882-8D64-7FCA7BEA6C5F}" srcOrd="0" destOrd="0" presId="urn:microsoft.com/office/officeart/2005/8/layout/vList2"/>
    <dgm:cxn modelId="{D789A7C8-EDAF-4F77-A425-D2AD81E728BD}" type="presOf" srcId="{6EEF3DC0-781C-4A04-936D-CD1B7E5A1E51}" destId="{E78AA984-5EA7-4C7F-A99D-A43CC32066A1}" srcOrd="0" destOrd="0" presId="urn:microsoft.com/office/officeart/2005/8/layout/vList2"/>
    <dgm:cxn modelId="{C839C8CB-B5FA-4032-802C-4B32880EAECE}" srcId="{86230C24-A486-48E7-86D1-CE7B94630F28}" destId="{DFB63709-BB98-4216-B009-2B4CCE72E122}" srcOrd="1" destOrd="0" parTransId="{A8118BD8-02C0-47AB-A6CB-935AF6863A7D}" sibTransId="{68658EAE-83B4-4E69-A11C-756F7B0CC7B3}"/>
    <dgm:cxn modelId="{50C4DADB-3F3F-4A77-83AF-733F83E68CC7}" srcId="{86230C24-A486-48E7-86D1-CE7B94630F28}" destId="{5C123642-1452-43B6-A8EC-8A434C133D78}" srcOrd="2" destOrd="0" parTransId="{BA725DB0-A7B9-4E98-92E8-F3E4566AE0DC}" sibTransId="{435977A9-C2D6-45B1-B78A-649534E4A790}"/>
    <dgm:cxn modelId="{A129E1E4-7D99-48BE-ACF6-47B07A112F42}" type="presOf" srcId="{DFB63709-BB98-4216-B009-2B4CCE72E122}" destId="{D1A1707B-BD30-44FC-8711-BD8D5C6D7837}" srcOrd="0" destOrd="0" presId="urn:microsoft.com/office/officeart/2005/8/layout/vList2"/>
    <dgm:cxn modelId="{6670C6E6-B95E-4944-866C-C866CE0F1331}" srcId="{86230C24-A486-48E7-86D1-CE7B94630F28}" destId="{9EF6DDFD-893C-4148-A876-6E9112845DEE}" srcOrd="3" destOrd="0" parTransId="{5B821548-ED81-43CD-95D1-D11D35B280F4}" sibTransId="{6FABC5FF-0C21-420B-BB2F-D19128018BA7}"/>
    <dgm:cxn modelId="{7459CBA5-95A4-4AFE-AA1A-34AFA0B7CD0F}" type="presParOf" srcId="{E4FE0832-F100-4A7F-A8A3-ECE9E57EF979}" destId="{E78AA984-5EA7-4C7F-A99D-A43CC32066A1}" srcOrd="0" destOrd="0" presId="urn:microsoft.com/office/officeart/2005/8/layout/vList2"/>
    <dgm:cxn modelId="{F81DE4E0-9109-4BEE-81ED-899287F00C69}" type="presParOf" srcId="{E4FE0832-F100-4A7F-A8A3-ECE9E57EF979}" destId="{0B2C9B5F-C18A-4EDA-8DDF-DF76DD292718}" srcOrd="1" destOrd="0" presId="urn:microsoft.com/office/officeart/2005/8/layout/vList2"/>
    <dgm:cxn modelId="{F784E56E-4B93-4C51-9748-8B1B6B76A71A}" type="presParOf" srcId="{E4FE0832-F100-4A7F-A8A3-ECE9E57EF979}" destId="{D1A1707B-BD30-44FC-8711-BD8D5C6D7837}" srcOrd="2" destOrd="0" presId="urn:microsoft.com/office/officeart/2005/8/layout/vList2"/>
    <dgm:cxn modelId="{70C932BD-81DE-40F2-9ED6-390E902B735D}" type="presParOf" srcId="{E4FE0832-F100-4A7F-A8A3-ECE9E57EF979}" destId="{7D129938-4BF9-44EA-9A66-837C77DEDF6E}" srcOrd="3" destOrd="0" presId="urn:microsoft.com/office/officeart/2005/8/layout/vList2"/>
    <dgm:cxn modelId="{40DC9D6F-7B52-4D4E-B397-D1AD0ED8D301}" type="presParOf" srcId="{E4FE0832-F100-4A7F-A8A3-ECE9E57EF979}" destId="{A65720E3-3076-4882-8D64-7FCA7BEA6C5F}" srcOrd="4" destOrd="0" presId="urn:microsoft.com/office/officeart/2005/8/layout/vList2"/>
    <dgm:cxn modelId="{BB0BE8E2-DB0A-4713-84B4-1D6066343A60}" type="presParOf" srcId="{E4FE0832-F100-4A7F-A8A3-ECE9E57EF979}" destId="{D62C2CD8-2659-4907-A7C1-4F8E72733D1B}" srcOrd="5" destOrd="0" presId="urn:microsoft.com/office/officeart/2005/8/layout/vList2"/>
    <dgm:cxn modelId="{B98C6D5D-23DF-4383-8A5F-E26A1C93E04E}" type="presParOf" srcId="{E4FE0832-F100-4A7F-A8A3-ECE9E57EF979}" destId="{EDA0A72C-A6DB-4C90-96EF-55FC94BBAC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345D-3925-4848-AEB6-49D84B26E12F}">
      <dsp:nvSpPr>
        <dsp:cNvPr id="0" name=""/>
        <dsp:cNvSpPr/>
      </dsp:nvSpPr>
      <dsp:spPr>
        <a:xfrm>
          <a:off x="311926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B16BC-1654-4D77-A7AE-9706FD1F2687}">
      <dsp:nvSpPr>
        <dsp:cNvPr id="0" name=""/>
        <dsp:cNvSpPr/>
      </dsp:nvSpPr>
      <dsp:spPr>
        <a:xfrm>
          <a:off x="518047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D39D9-392C-483A-813D-97CC5C8F909E}">
      <dsp:nvSpPr>
        <dsp:cNvPr id="0" name=""/>
        <dsp:cNvSpPr/>
      </dsp:nvSpPr>
      <dsp:spPr>
        <a:xfrm>
          <a:off x="274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Remove duplicate breweries and beers</a:t>
          </a:r>
        </a:p>
      </dsp:txBody>
      <dsp:txXfrm>
        <a:off x="2745" y="1960171"/>
        <a:ext cx="1585546" cy="634218"/>
      </dsp:txXfrm>
    </dsp:sp>
    <dsp:sp modelId="{192ADB9C-0A55-4A8B-9BCC-DF7959C25572}">
      <dsp:nvSpPr>
        <dsp:cNvPr id="0" name=""/>
        <dsp:cNvSpPr/>
      </dsp:nvSpPr>
      <dsp:spPr>
        <a:xfrm>
          <a:off x="217494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0AFF3-8361-4FC9-A08F-F1CB74B6DAAD}">
      <dsp:nvSpPr>
        <dsp:cNvPr id="0" name=""/>
        <dsp:cNvSpPr/>
      </dsp:nvSpPr>
      <dsp:spPr>
        <a:xfrm>
          <a:off x="238106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EB462-4F1A-4B38-AAE2-F4C2374E724B}">
      <dsp:nvSpPr>
        <dsp:cNvPr id="0" name=""/>
        <dsp:cNvSpPr/>
      </dsp:nvSpPr>
      <dsp:spPr>
        <a:xfrm>
          <a:off x="1865762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Calculate average IBU and ABV by style</a:t>
          </a:r>
        </a:p>
      </dsp:txBody>
      <dsp:txXfrm>
        <a:off x="1865762" y="1960171"/>
        <a:ext cx="1585546" cy="634218"/>
      </dsp:txXfrm>
    </dsp:sp>
    <dsp:sp modelId="{C8CCC433-B33D-4EAF-95DC-4212AC792AA2}">
      <dsp:nvSpPr>
        <dsp:cNvPr id="0" name=""/>
        <dsp:cNvSpPr/>
      </dsp:nvSpPr>
      <dsp:spPr>
        <a:xfrm>
          <a:off x="4037961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A121-ED55-4012-947C-7B75EC55B08C}">
      <dsp:nvSpPr>
        <dsp:cNvPr id="0" name=""/>
        <dsp:cNvSpPr/>
      </dsp:nvSpPr>
      <dsp:spPr>
        <a:xfrm>
          <a:off x="4244083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57DE7-F688-40ED-AFF0-A0B9ADA43D62}">
      <dsp:nvSpPr>
        <dsp:cNvPr id="0" name=""/>
        <dsp:cNvSpPr/>
      </dsp:nvSpPr>
      <dsp:spPr>
        <a:xfrm>
          <a:off x="3728780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style averages to replace missing data</a:t>
          </a:r>
          <a:endParaRPr lang="en-US" sz="1300" kern="1200" dirty="0"/>
        </a:p>
      </dsp:txBody>
      <dsp:txXfrm>
        <a:off x="3728780" y="1960171"/>
        <a:ext cx="1585546" cy="634218"/>
      </dsp:txXfrm>
    </dsp:sp>
    <dsp:sp modelId="{C855F439-4E64-4D4E-9332-403202F75DD7}">
      <dsp:nvSpPr>
        <dsp:cNvPr id="0" name=""/>
        <dsp:cNvSpPr/>
      </dsp:nvSpPr>
      <dsp:spPr>
        <a:xfrm>
          <a:off x="5900979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B49B-1B1D-411A-B32C-B28E47338141}">
      <dsp:nvSpPr>
        <dsp:cNvPr id="0" name=""/>
        <dsp:cNvSpPr/>
      </dsp:nvSpPr>
      <dsp:spPr>
        <a:xfrm>
          <a:off x="6107100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8BE66-7172-4CEE-BF05-36AD6C6788DB}">
      <dsp:nvSpPr>
        <dsp:cNvPr id="0" name=""/>
        <dsp:cNvSpPr/>
      </dsp:nvSpPr>
      <dsp:spPr>
        <a:xfrm>
          <a:off x="5591797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Ignore five beers missing style</a:t>
          </a:r>
        </a:p>
      </dsp:txBody>
      <dsp:txXfrm>
        <a:off x="5591797" y="1960171"/>
        <a:ext cx="1585546" cy="634218"/>
      </dsp:txXfrm>
    </dsp:sp>
    <dsp:sp modelId="{A39D2811-DAAC-47B6-BC9E-D755109166E7}">
      <dsp:nvSpPr>
        <dsp:cNvPr id="0" name=""/>
        <dsp:cNvSpPr/>
      </dsp:nvSpPr>
      <dsp:spPr>
        <a:xfrm>
          <a:off x="7763997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FAE25-DD51-4D9C-B012-BFA2A2B9D003}">
      <dsp:nvSpPr>
        <dsp:cNvPr id="0" name=""/>
        <dsp:cNvSpPr/>
      </dsp:nvSpPr>
      <dsp:spPr>
        <a:xfrm>
          <a:off x="7970118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62A2C-CAF5-48B1-BC7B-1A657503AA8B}">
      <dsp:nvSpPr>
        <dsp:cNvPr id="0" name=""/>
        <dsp:cNvSpPr/>
      </dsp:nvSpPr>
      <dsp:spPr>
        <a:xfrm>
          <a:off x="7454815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only 51 beers missing IBU</a:t>
          </a:r>
        </a:p>
      </dsp:txBody>
      <dsp:txXfrm>
        <a:off x="7454815" y="1960171"/>
        <a:ext cx="1585546" cy="634218"/>
      </dsp:txXfrm>
    </dsp:sp>
    <dsp:sp modelId="{9B1E7EA2-F09A-4B15-B783-AA5C8A737705}">
      <dsp:nvSpPr>
        <dsp:cNvPr id="0" name=""/>
        <dsp:cNvSpPr/>
      </dsp:nvSpPr>
      <dsp:spPr>
        <a:xfrm>
          <a:off x="9627014" y="691734"/>
          <a:ext cx="967183" cy="9671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95F-1F1E-4DD0-8AB2-CB9732985241}">
      <dsp:nvSpPr>
        <dsp:cNvPr id="0" name=""/>
        <dsp:cNvSpPr/>
      </dsp:nvSpPr>
      <dsp:spPr>
        <a:xfrm>
          <a:off x="9833135" y="897855"/>
          <a:ext cx="554941" cy="5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7561D-26B4-474C-96A1-B95F950022A9}">
      <dsp:nvSpPr>
        <dsp:cNvPr id="0" name=""/>
        <dsp:cNvSpPr/>
      </dsp:nvSpPr>
      <dsp:spPr>
        <a:xfrm>
          <a:off x="9317833" y="1960171"/>
          <a:ext cx="1585546" cy="63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After cleaning no beers missing ABV</a:t>
          </a:r>
        </a:p>
      </dsp:txBody>
      <dsp:txXfrm>
        <a:off x="9317833" y="1960171"/>
        <a:ext cx="1585546" cy="634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AA984-5EA7-4C7F-A99D-A43CC32066A1}">
      <dsp:nvSpPr>
        <dsp:cNvPr id="0" name=""/>
        <dsp:cNvSpPr/>
      </dsp:nvSpPr>
      <dsp:spPr>
        <a:xfrm>
          <a:off x="0" y="40017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Kentucky - ABV percent 6.45%</a:t>
          </a:r>
        </a:p>
      </dsp:txBody>
      <dsp:txXfrm>
        <a:off x="48262" y="448432"/>
        <a:ext cx="6532280" cy="892126"/>
      </dsp:txXfrm>
    </dsp:sp>
    <dsp:sp modelId="{D1A1707B-BD30-44FC-8711-BD8D5C6D7837}">
      <dsp:nvSpPr>
        <dsp:cNvPr id="0" name=""/>
        <dsp:cNvSpPr/>
      </dsp:nvSpPr>
      <dsp:spPr>
        <a:xfrm>
          <a:off x="0" y="146370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26433"/>
                <a:satOff val="1684"/>
                <a:lumOff val="4313"/>
                <a:alphaOff val="0"/>
                <a:tint val="96000"/>
                <a:lumMod val="100000"/>
              </a:schemeClr>
            </a:gs>
            <a:gs pos="78000">
              <a:schemeClr val="accent2">
                <a:hueOff val="26433"/>
                <a:satOff val="1684"/>
                <a:lumOff val="431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Colorado’s Lee Hill Series Vol. 5 - Belgian Style Quadruple Ale - ABV percent 12.8%</a:t>
          </a:r>
        </a:p>
      </dsp:txBody>
      <dsp:txXfrm>
        <a:off x="48262" y="1511962"/>
        <a:ext cx="6532280" cy="892126"/>
      </dsp:txXfrm>
    </dsp:sp>
    <dsp:sp modelId="{A65720E3-3076-4882-8D64-7FCA7BEA6C5F}">
      <dsp:nvSpPr>
        <dsp:cNvPr id="0" name=""/>
        <dsp:cNvSpPr/>
      </dsp:nvSpPr>
      <dsp:spPr>
        <a:xfrm>
          <a:off x="0" y="252723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52867"/>
                <a:satOff val="3369"/>
                <a:lumOff val="8626"/>
                <a:alphaOff val="0"/>
                <a:tint val="96000"/>
                <a:lumMod val="100000"/>
              </a:schemeClr>
            </a:gs>
            <a:gs pos="78000">
              <a:schemeClr val="accent2">
                <a:hueOff val="52867"/>
                <a:satOff val="3369"/>
                <a:lumOff val="86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Delaware - IBU rating 60 (but only 2 beers in the state)</a:t>
          </a:r>
        </a:p>
      </dsp:txBody>
      <dsp:txXfrm>
        <a:off x="48262" y="2575492"/>
        <a:ext cx="6532280" cy="892126"/>
      </dsp:txXfrm>
    </dsp:sp>
    <dsp:sp modelId="{EDA0A72C-A6DB-4C90-96EF-55FC94BBAC87}">
      <dsp:nvSpPr>
        <dsp:cNvPr id="0" name=""/>
        <dsp:cNvSpPr/>
      </dsp:nvSpPr>
      <dsp:spPr>
        <a:xfrm>
          <a:off x="0" y="3590760"/>
          <a:ext cx="6628804" cy="988650"/>
        </a:xfrm>
        <a:prstGeom prst="roundRect">
          <a:avLst/>
        </a:prstGeom>
        <a:gradFill rotWithShape="0">
          <a:gsLst>
            <a:gs pos="0">
              <a:schemeClr val="accent2">
                <a:hueOff val="79300"/>
                <a:satOff val="5053"/>
                <a:lumOff val="12939"/>
                <a:alphaOff val="0"/>
                <a:tint val="96000"/>
                <a:lumMod val="100000"/>
              </a:schemeClr>
            </a:gs>
            <a:gs pos="78000">
              <a:schemeClr val="accent2">
                <a:hueOff val="79300"/>
                <a:satOff val="5053"/>
                <a:lumOff val="129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Oregon’s Bitter Bitch Imperial IPA - IBU rating 138</a:t>
          </a:r>
        </a:p>
      </dsp:txBody>
      <dsp:txXfrm>
        <a:off x="48262" y="3639022"/>
        <a:ext cx="6532280" cy="892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7F6FD-FA8D-4702-9A94-2A2F2053196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33340-7136-4D2F-983D-88F8E1E3C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1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33340-7136-4D2F-983D-88F8E1E3C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90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075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3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3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1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1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6A02-3E82-49EA-BBE6-CE7B40E738B2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7468C2-8B64-4F9E-A19A-13CF6476D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8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BC2-EB9A-4E32-A51E-4D71FDC2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2680" y="2397496"/>
            <a:ext cx="10789565" cy="1509218"/>
          </a:xfrm>
        </p:spPr>
        <p:txBody>
          <a:bodyPr>
            <a:noAutofit/>
          </a:bodyPr>
          <a:lstStyle/>
          <a:p>
            <a:pPr algn="ctr"/>
            <a:r>
              <a:rPr lang="en-US" sz="4600" dirty="0"/>
              <a:t>Analysis of Microbrewery Data</a:t>
            </a:r>
            <a:br>
              <a:rPr lang="en-US" sz="4600" dirty="0"/>
            </a:br>
            <a:r>
              <a:rPr lang="en-US" sz="4600" dirty="0"/>
              <a:t>Emphasizing ABV IBU Style and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93BF8-B2EB-4DFA-B5D5-EBFBF70D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68942"/>
            <a:ext cx="4159291" cy="10890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Jeff Nguyen and Adam Ruthford </a:t>
            </a:r>
          </a:p>
          <a:p>
            <a:pPr algn="l"/>
            <a:r>
              <a:rPr lang="en-US" dirty="0"/>
              <a:t>October 20, 2019</a:t>
            </a:r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0" name="Picture 6" descr="Image result for budweiser logo">
            <a:extLst>
              <a:ext uri="{FF2B5EF4-FFF2-40B4-BE49-F238E27FC236}">
                <a16:creationId xmlns:a16="http://schemas.microsoft.com/office/drawing/2014/main" id="{CB0B05BE-F5FE-42A8-A53B-5E988B7D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8426" y="229940"/>
            <a:ext cx="4887354" cy="18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488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BEB6-8B40-4936-B849-1A2F4963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add to Confusion Matrix Slide?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14FE-69A1-471C-85B7-8DA8FE61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90.9%</a:t>
            </a:r>
          </a:p>
          <a:p>
            <a:pPr lvl="1"/>
            <a:r>
              <a:rPr lang="en-US" dirty="0"/>
              <a:t>Proportion of positive observations identified that were actually positive</a:t>
            </a:r>
          </a:p>
          <a:p>
            <a:r>
              <a:rPr lang="en-US" dirty="0"/>
              <a:t>Recall 91.8%</a:t>
            </a:r>
          </a:p>
          <a:p>
            <a:pPr lvl="1"/>
            <a:r>
              <a:rPr lang="en-US" dirty="0"/>
              <a:t>Proportion of positive observations correctly identified</a:t>
            </a:r>
          </a:p>
          <a:p>
            <a:r>
              <a:rPr lang="en-US" dirty="0"/>
              <a:t>F1-Score 91.4%</a:t>
            </a:r>
          </a:p>
          <a:p>
            <a:pPr lvl="1"/>
            <a:r>
              <a:rPr lang="en-US" dirty="0"/>
              <a:t>The “average” of both Precision and Recall, where scores higher than 65% are good</a:t>
            </a:r>
          </a:p>
        </p:txBody>
      </p:sp>
    </p:spTree>
    <p:extLst>
      <p:ext uri="{BB962C8B-B14F-4D97-AF65-F5344CB8AC3E}">
        <p14:creationId xmlns:p14="http://schemas.microsoft.com/office/powerpoint/2010/main" val="230331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/>
          </a:bodyPr>
          <a:lstStyle/>
          <a:p>
            <a:r>
              <a:rPr lang="en-US" dirty="0"/>
              <a:t>Two one-way ANOVAs were performed to see if there are differences in IBU or ABV by geographical regions of the United States</a:t>
            </a:r>
          </a:p>
          <a:p>
            <a:r>
              <a:rPr lang="en-US" dirty="0"/>
              <a:t>The data suggests that there are significant differences between mean IBU values between different regions (f = 3.528, p = 0.00705)</a:t>
            </a:r>
          </a:p>
          <a:p>
            <a:r>
              <a:rPr lang="en-US" dirty="0"/>
              <a:t>ABV mean values appear to not vary significantly between regions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272324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E98D-CD71-41AE-97BA-8EC4ACE2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41E3-9BB5-4BD5-92C8-6CD4FFAD3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110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Further analysis from IBU ANOVA post hoc tests show :</a:t>
            </a:r>
          </a:p>
          <a:p>
            <a:pPr lvl="1"/>
            <a:r>
              <a:rPr lang="en-US" dirty="0"/>
              <a:t>The West region has a significantly greater IBU mean values compared to the Midwest (p = 0.014)</a:t>
            </a:r>
          </a:p>
          <a:p>
            <a:pPr lvl="1"/>
            <a:r>
              <a:rPr lang="en-US" dirty="0"/>
              <a:t>This trend continues, but is not as strong when comparing the West to: the Northeast, Southeast, and Southwest (0.09 &lt; p &lt; 0.16)</a:t>
            </a:r>
          </a:p>
          <a:p>
            <a:pPr lvl="1"/>
            <a:r>
              <a:rPr lang="en-US" dirty="0"/>
              <a:t>The West may have a preference for beers with higher IBU values</a:t>
            </a:r>
          </a:p>
          <a:p>
            <a:r>
              <a:rPr lang="en-US" b="1" dirty="0"/>
              <a:t>Recommendation</a:t>
            </a:r>
            <a:r>
              <a:rPr lang="en-US" dirty="0"/>
              <a:t>: Perform Market Segmentation/ Sales Research to understand consumer bitterness preferences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06A09-0CF1-4AF8-81C2-DDEE126B1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997608"/>
            <a:ext cx="4969933" cy="3482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6616E5-57D5-42BB-A66C-9AB392ACBE2D}"/>
              </a:ext>
            </a:extLst>
          </p:cNvPr>
          <p:cNvSpPr txBox="1"/>
          <p:nvPr/>
        </p:nvSpPr>
        <p:spPr>
          <a:xfrm>
            <a:off x="7225690" y="5533929"/>
            <a:ext cx="43902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https://media.nationalgeographic.org/assets/file/us-regions-map.pdf</a:t>
            </a:r>
          </a:p>
        </p:txBody>
      </p:sp>
    </p:spTree>
    <p:extLst>
      <p:ext uri="{BB962C8B-B14F-4D97-AF65-F5344CB8AC3E}">
        <p14:creationId xmlns:p14="http://schemas.microsoft.com/office/powerpoint/2010/main" val="115246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6A2C0C-2786-4DB4-BFA5-85EB7D871CFD}"/>
              </a:ext>
            </a:extLst>
          </p:cNvPr>
          <p:cNvSpPr txBox="1"/>
          <p:nvPr/>
        </p:nvSpPr>
        <p:spPr>
          <a:xfrm>
            <a:off x="245097" y="160256"/>
            <a:ext cx="881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Action point for further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1346D-E4B7-4632-BE28-427D19E63DD4}"/>
              </a:ext>
            </a:extLst>
          </p:cNvPr>
          <p:cNvSpPr txBox="1"/>
          <p:nvPr/>
        </p:nvSpPr>
        <p:spPr>
          <a:xfrm>
            <a:off x="386499" y="806586"/>
            <a:ext cx="881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Normalize style to data so comparisons can be drawn between beers of the same style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This can be completed with SME’s that Budweiser has on staff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Obtain volumetric data</a:t>
            </a:r>
          </a:p>
          <a:p>
            <a:pPr marL="742950" lvl="1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How much beer and of what types is a key measure in gauging the various markets</a:t>
            </a:r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3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A148-98D2-4675-8907-62152CF0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ANOVA 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C94713-7BF0-421F-9931-6F19B80D1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4" y="1460792"/>
            <a:ext cx="3581567" cy="5030291"/>
          </a:xfrm>
        </p:spPr>
      </p:pic>
    </p:spTree>
    <p:extLst>
      <p:ext uri="{BB962C8B-B14F-4D97-AF65-F5344CB8AC3E}">
        <p14:creationId xmlns:p14="http://schemas.microsoft.com/office/powerpoint/2010/main" val="395694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68F-3B8F-47FB-A4C5-2FA070C8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(Keep/ or Not?)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DD156-AC84-415E-94C8-668B02D9D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data was cleaned</a:t>
            </a:r>
          </a:p>
          <a:p>
            <a:r>
              <a:rPr lang="en-US" dirty="0"/>
              <a:t>Show summary statistics on:</a:t>
            </a:r>
          </a:p>
          <a:p>
            <a:pPr lvl="1"/>
            <a:r>
              <a:rPr lang="en-US" dirty="0"/>
              <a:t>ABV</a:t>
            </a:r>
          </a:p>
          <a:p>
            <a:pPr lvl="1"/>
            <a:r>
              <a:rPr lang="en-US" dirty="0"/>
              <a:t>IBU</a:t>
            </a:r>
          </a:p>
          <a:p>
            <a:pPr lvl="1"/>
            <a:r>
              <a:rPr lang="en-US" dirty="0"/>
              <a:t>Breweries by State</a:t>
            </a:r>
          </a:p>
          <a:p>
            <a:r>
              <a:rPr lang="en-US" dirty="0"/>
              <a:t>Identify Trends between ABV and IBU</a:t>
            </a:r>
          </a:p>
          <a:p>
            <a:r>
              <a:rPr lang="en-US" dirty="0"/>
              <a:t>Additional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274493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C3AD57-37D2-4B0E-BA9A-626F56BCB26C}"/>
              </a:ext>
            </a:extLst>
          </p:cNvPr>
          <p:cNvSpPr txBox="1"/>
          <p:nvPr/>
        </p:nvSpPr>
        <p:spPr>
          <a:xfrm>
            <a:off x="677334" y="609600"/>
            <a:ext cx="3843375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Notes about data analysis, cleansing data, and limitations of data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1AE29-1E9A-44A0-808B-8B48AA857BF6}"/>
              </a:ext>
            </a:extLst>
          </p:cNvPr>
          <p:cNvSpPr txBox="1"/>
          <p:nvPr/>
        </p:nvSpPr>
        <p:spPr>
          <a:xfrm>
            <a:off x="6116084" y="609601"/>
            <a:ext cx="551129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data provided contains no volumetric measure of sales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can not be used to answer how much was sold only what is available to be sold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Beer style data is unnormalized (over 100 styles)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beers lack style data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Brewery and Beer data is duplicated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Missing data points exist for IBU rating and ABV percent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ABV percent data is missing for 62 beers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IBU rating data is missing for 990 beers</a:t>
            </a:r>
          </a:p>
        </p:txBody>
      </p:sp>
    </p:spTree>
    <p:extLst>
      <p:ext uri="{BB962C8B-B14F-4D97-AF65-F5344CB8AC3E}">
        <p14:creationId xmlns:p14="http://schemas.microsoft.com/office/powerpoint/2010/main" val="1168677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677334" y="476597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B1DFBF9-F072-48E9-A834-B578E6637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49733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E3C599-E38E-4DC5-AC23-21C2BED81104}"/>
              </a:ext>
            </a:extLst>
          </p:cNvPr>
          <p:cNvSpPr txBox="1"/>
          <p:nvPr/>
        </p:nvSpPr>
        <p:spPr>
          <a:xfrm>
            <a:off x="985969" y="45537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Breweries by State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4A41DBE7-3397-41A5-825A-8CAB395BA5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467915"/>
              </p:ext>
            </p:extLst>
          </p:nvPr>
        </p:nvGraphicFramePr>
        <p:xfrm>
          <a:off x="1080901" y="934222"/>
          <a:ext cx="8098167" cy="329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82">
                  <a:extLst>
                    <a:ext uri="{9D8B030D-6E8A-4147-A177-3AD203B41FA5}">
                      <a16:colId xmlns:a16="http://schemas.microsoft.com/office/drawing/2014/main" val="333763502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86705546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3638166529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2448268978"/>
                    </a:ext>
                  </a:extLst>
                </a:gridCol>
                <a:gridCol w="1202382">
                  <a:extLst>
                    <a:ext uri="{9D8B030D-6E8A-4147-A177-3AD203B41FA5}">
                      <a16:colId xmlns:a16="http://schemas.microsoft.com/office/drawing/2014/main" val="78430061"/>
                    </a:ext>
                  </a:extLst>
                </a:gridCol>
                <a:gridCol w="1497007">
                  <a:extLst>
                    <a:ext uri="{9D8B030D-6E8A-4147-A177-3AD203B41FA5}">
                      <a16:colId xmlns:a16="http://schemas.microsoft.com/office/drawing/2014/main" val="3420520740"/>
                    </a:ext>
                  </a:extLst>
                </a:gridCol>
              </a:tblGrid>
              <a:tr h="237017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</a:p>
                  </a:txBody>
                  <a:tcPr marL="63487" marR="63487" marT="31743" marB="31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Brewery Count</a:t>
                      </a:r>
                    </a:p>
                  </a:txBody>
                  <a:tcPr marL="63487" marR="63487" marT="31743" marB="31743"/>
                </a:tc>
                <a:extLst>
                  <a:ext uri="{0D108BD9-81ED-4DB2-BD59-A6C34878D82A}">
                    <a16:rowId xmlns:a16="http://schemas.microsoft.com/office/drawing/2014/main" val="414914715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54654683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93010900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OK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1974234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AZ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42857902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228331728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1628130907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086276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15078812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557125969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TX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04102790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NC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245698056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808380402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VT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50577245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NH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4005811554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IL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NJ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3358239900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NM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2819455291"/>
                  </a:ext>
                </a:extLst>
              </a:tr>
              <a:tr h="180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KS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WY</a:t>
                      </a:r>
                    </a:p>
                  </a:txBody>
                  <a:tcPr marL="6613" marR="6613" marT="66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613" marR="6613" marT="6613" marB="0" anchor="b"/>
                </a:tc>
                <a:extLst>
                  <a:ext uri="{0D108BD9-81ED-4DB2-BD59-A6C34878D82A}">
                    <a16:rowId xmlns:a16="http://schemas.microsoft.com/office/drawing/2014/main" val="619215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1346283" y="115731"/>
            <a:ext cx="10197494" cy="6429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Median IBU rating and ABV percentage by State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3EFEE81-1EEC-4A60-BC46-C0FD305D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758709"/>
            <a:ext cx="10982841" cy="60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64B46-80BA-43BE-B460-A1AB1C4ACF11}"/>
              </a:ext>
            </a:extLst>
          </p:cNvPr>
          <p:cNvSpPr txBox="1"/>
          <p:nvPr/>
        </p:nvSpPr>
        <p:spPr>
          <a:xfrm>
            <a:off x="652481" y="1382486"/>
            <a:ext cx="3547581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Highest Median IBU and ABV</a:t>
            </a:r>
          </a:p>
        </p:txBody>
      </p:sp>
      <p:grpSp>
        <p:nvGrpSpPr>
          <p:cNvPr id="37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extBox 2">
            <a:extLst>
              <a:ext uri="{FF2B5EF4-FFF2-40B4-BE49-F238E27FC236}">
                <a16:creationId xmlns:a16="http://schemas.microsoft.com/office/drawing/2014/main" id="{50911F45-C663-4990-BD83-9532BE071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1828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6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E020E-932A-498E-B910-0D5F28269CD3}"/>
              </a:ext>
            </a:extLst>
          </p:cNvPr>
          <p:cNvSpPr txBox="1"/>
          <p:nvPr/>
        </p:nvSpPr>
        <p:spPr>
          <a:xfrm>
            <a:off x="677334" y="1253067"/>
            <a:ext cx="6155266" cy="4351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2 states with the highest median IBU rating had only 2 beers each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The 3rd highest states median rating is 15 points lower (Minnesota IBU rating 45)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Almost all states have a median ABV of between 5 and 6 percent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Only 2 states median ABV is lower than 5 percent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5 states median ABV is above 6 percent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3461F-3777-4362-8516-A95C798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to know about IBU and ABV</a:t>
            </a:r>
          </a:p>
        </p:txBody>
      </p:sp>
    </p:spTree>
    <p:extLst>
      <p:ext uri="{BB962C8B-B14F-4D97-AF65-F5344CB8AC3E}">
        <p14:creationId xmlns:p14="http://schemas.microsoft.com/office/powerpoint/2010/main" val="282715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1CA875-C459-49EF-89F2-80A1CC50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731" y="-347242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IBU rating and ABV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F3F296-5B14-4247-ABEF-818DC0EF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6" y="1373827"/>
            <a:ext cx="8751390" cy="4335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1373A-B89C-4227-8A71-14C67E09B1B3}"/>
              </a:ext>
            </a:extLst>
          </p:cNvPr>
          <p:cNvSpPr txBox="1"/>
          <p:nvPr/>
        </p:nvSpPr>
        <p:spPr>
          <a:xfrm>
            <a:off x="897541" y="880819"/>
            <a:ext cx="4922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 general as IBU rating increase so does ABV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29EFA-592B-46A5-BF8B-459CBD4C434D}"/>
              </a:ext>
            </a:extLst>
          </p:cNvPr>
          <p:cNvSpPr txBox="1"/>
          <p:nvPr/>
        </p:nvSpPr>
        <p:spPr>
          <a:xfrm>
            <a:off x="1146599" y="5792515"/>
            <a:ext cx="28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Weak beers ABV &lt; 5% have a flat relationship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410283-7470-424E-9DFD-BDC94FDBA85A}"/>
              </a:ext>
            </a:extLst>
          </p:cNvPr>
          <p:cNvCxnSpPr>
            <a:cxnSpLocks/>
          </p:cNvCxnSpPr>
          <p:nvPr/>
        </p:nvCxnSpPr>
        <p:spPr>
          <a:xfrm flipV="1">
            <a:off x="2349663" y="4600575"/>
            <a:ext cx="31587" cy="1177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9274CB-0AA6-4EB3-9E68-D9E84C122564}"/>
              </a:ext>
            </a:extLst>
          </p:cNvPr>
          <p:cNvSpPr txBox="1"/>
          <p:nvPr/>
        </p:nvSpPr>
        <p:spPr>
          <a:xfrm>
            <a:off x="3565256" y="1501551"/>
            <a:ext cx="385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IBU increases with alcohol between 5% and 7% also 8% and 10%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C3D226-5614-4397-9E90-54AC6B925420}"/>
              </a:ext>
            </a:extLst>
          </p:cNvPr>
          <p:cNvCxnSpPr>
            <a:cxnSpLocks/>
          </p:cNvCxnSpPr>
          <p:nvPr/>
        </p:nvCxnSpPr>
        <p:spPr>
          <a:xfrm>
            <a:off x="4972050" y="2147882"/>
            <a:ext cx="0" cy="201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62CB64-CB7D-4910-A1C4-F63CFD31D2DE}"/>
              </a:ext>
            </a:extLst>
          </p:cNvPr>
          <p:cNvCxnSpPr>
            <a:cxnSpLocks/>
          </p:cNvCxnSpPr>
          <p:nvPr/>
        </p:nvCxnSpPr>
        <p:spPr>
          <a:xfrm>
            <a:off x="6516158" y="1883564"/>
            <a:ext cx="1214697" cy="163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63958A-B70D-44AE-9C70-86973925419C}"/>
              </a:ext>
            </a:extLst>
          </p:cNvPr>
          <p:cNvSpPr txBox="1"/>
          <p:nvPr/>
        </p:nvSpPr>
        <p:spPr>
          <a:xfrm>
            <a:off x="5404971" y="5778219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Beers between 7% and 8% have a flat relationship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6DAB1-7AFA-46D3-835E-AAAAF575EE32}"/>
              </a:ext>
            </a:extLst>
          </p:cNvPr>
          <p:cNvCxnSpPr/>
          <p:nvPr/>
        </p:nvCxnSpPr>
        <p:spPr>
          <a:xfrm flipV="1">
            <a:off x="6516158" y="3695709"/>
            <a:ext cx="0" cy="209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80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weis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BA1508"/>
      </a:accent2>
      <a:accent3>
        <a:srgbClr val="FB2009"/>
      </a:accent3>
      <a:accent4>
        <a:srgbClr val="BE4E42"/>
      </a:accent4>
      <a:accent5>
        <a:srgbClr val="C42F1A"/>
      </a:accent5>
      <a:accent6>
        <a:srgbClr val="BF5D27"/>
      </a:accent6>
      <a:hlink>
        <a:srgbClr val="FC4F0A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797</Words>
  <Application>Microsoft Office PowerPoint</Application>
  <PresentationFormat>Widescreen</PresentationFormat>
  <Paragraphs>180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Analysis of Microbrewery Data Emphasizing ABV IBU Style and State</vt:lpstr>
      <vt:lpstr>Executive Summary (Keep/ or Not?)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know about IBU and ABV</vt:lpstr>
      <vt:lpstr>IBU rating and ABV percentage</vt:lpstr>
      <vt:lpstr>To add to Confusion Matrix Slide?</vt:lpstr>
      <vt:lpstr>Additional Analysis</vt:lpstr>
      <vt:lpstr>Additional Analysis Continued</vt:lpstr>
      <vt:lpstr>PowerPoint Presentation</vt:lpstr>
      <vt:lpstr>Appendix: ANOVA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Microbrewery Data Emphasizing ABV IBU Style and State</dc:title>
  <dc:creator>Adam Ruthford</dc:creator>
  <cp:lastModifiedBy>Jeff Nguyen</cp:lastModifiedBy>
  <cp:revision>11</cp:revision>
  <dcterms:created xsi:type="dcterms:W3CDTF">2019-10-24T00:40:13Z</dcterms:created>
  <dcterms:modified xsi:type="dcterms:W3CDTF">2019-10-25T06:13:10Z</dcterms:modified>
</cp:coreProperties>
</file>