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3" r:id="rId2"/>
  </p:sldMasterIdLst>
  <p:notesMasterIdLst>
    <p:notesMasterId r:id="rId14"/>
  </p:notesMasterIdLst>
  <p:sldIdLst>
    <p:sldId id="580" r:id="rId3"/>
    <p:sldId id="593" r:id="rId4"/>
    <p:sldId id="260" r:id="rId5"/>
    <p:sldId id="594" r:id="rId6"/>
    <p:sldId id="595" r:id="rId7"/>
    <p:sldId id="600" r:id="rId8"/>
    <p:sldId id="596" r:id="rId9"/>
    <p:sldId id="597" r:id="rId10"/>
    <p:sldId id="599" r:id="rId11"/>
    <p:sldId id="598" r:id="rId12"/>
    <p:sldId id="52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CA1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8"/>
    <p:restoredTop sz="79645" autoAdjust="0"/>
  </p:normalViewPr>
  <p:slideViewPr>
    <p:cSldViewPr snapToGrid="0" snapToObjects="1">
      <p:cViewPr varScale="1">
        <p:scale>
          <a:sx n="102" d="100"/>
          <a:sy n="102" d="100"/>
        </p:scale>
        <p:origin x="13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A1DF1E-C1CE-46EA-B2A0-DB172988352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724855-49A5-417E-93D8-D8ECEDA2B2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Remove duplicate Observations</a:t>
          </a:r>
        </a:p>
      </dgm:t>
    </dgm:pt>
    <dgm:pt modelId="{EC28B8AE-75DD-46CB-8928-160C3C35031A}" type="parTrans" cxnId="{556FBFAE-5689-4BAB-B432-A6F3568B97EB}">
      <dgm:prSet/>
      <dgm:spPr/>
      <dgm:t>
        <a:bodyPr/>
        <a:lstStyle/>
        <a:p>
          <a:endParaRPr lang="en-US"/>
        </a:p>
      </dgm:t>
    </dgm:pt>
    <dgm:pt modelId="{4716C6C6-99C1-42E7-B9B6-544C5E29888E}" type="sibTrans" cxnId="{556FBFAE-5689-4BAB-B432-A6F3568B97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1E2B31-C747-453F-9BA4-D15AD97D2E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Identify highly correlated values</a:t>
          </a:r>
        </a:p>
      </dgm:t>
    </dgm:pt>
    <dgm:pt modelId="{05644799-FE8F-4978-AB68-F9762D5ED094}" type="parTrans" cxnId="{E77F2814-1CA6-46AE-A1C5-57815378C924}">
      <dgm:prSet/>
      <dgm:spPr/>
      <dgm:t>
        <a:bodyPr/>
        <a:lstStyle/>
        <a:p>
          <a:endParaRPr lang="en-US"/>
        </a:p>
      </dgm:t>
    </dgm:pt>
    <dgm:pt modelId="{77A3E1EA-4778-4C90-9110-839503F6CDAE}" type="sibTrans" cxnId="{E77F2814-1CA6-46AE-A1C5-57815378C92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B9A33C-6F80-46F3-8511-8769A64EA7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Feature engineering</a:t>
          </a:r>
        </a:p>
      </dgm:t>
    </dgm:pt>
    <dgm:pt modelId="{FBD91CEF-C227-4894-9D1B-AD0505CDAB63}" type="parTrans" cxnId="{C5D93BDB-4312-49E2-8A25-96843CA79EF3}">
      <dgm:prSet/>
      <dgm:spPr/>
      <dgm:t>
        <a:bodyPr/>
        <a:lstStyle/>
        <a:p>
          <a:endParaRPr lang="en-US"/>
        </a:p>
      </dgm:t>
    </dgm:pt>
    <dgm:pt modelId="{F3455681-C8C0-46CC-B870-8C790F2A4B8A}" type="sibTrans" cxnId="{C5D93BDB-4312-49E2-8A25-96843CA79E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32A4A7-DC58-4E22-824C-65CD2029760E}" type="pres">
      <dgm:prSet presAssocID="{54A1DF1E-C1CE-46EA-B2A0-DB1729883525}" presName="root" presStyleCnt="0">
        <dgm:presLayoutVars>
          <dgm:dir/>
          <dgm:resizeHandles val="exact"/>
        </dgm:presLayoutVars>
      </dgm:prSet>
      <dgm:spPr/>
    </dgm:pt>
    <dgm:pt modelId="{9F01E15A-5907-4117-A21A-C278ABAD1C35}" type="pres">
      <dgm:prSet presAssocID="{C2724855-49A5-417E-93D8-D8ECEDA2B217}" presName="compNode" presStyleCnt="0"/>
      <dgm:spPr/>
    </dgm:pt>
    <dgm:pt modelId="{C3D1345D-3925-4848-AEB6-49D84B26E12F}" type="pres">
      <dgm:prSet presAssocID="{C2724855-49A5-417E-93D8-D8ECEDA2B217}" presName="iconBgRect" presStyleLbl="bgShp" presStyleIdx="0" presStyleCnt="3"/>
      <dgm:spPr/>
    </dgm:pt>
    <dgm:pt modelId="{599B16BC-1654-4D77-A7AE-9706FD1F2687}" type="pres">
      <dgm:prSet presAssocID="{C2724855-49A5-417E-93D8-D8ECEDA2B2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67BDC42D-24A2-4E44-AE39-7810C5CDC985}" type="pres">
      <dgm:prSet presAssocID="{C2724855-49A5-417E-93D8-D8ECEDA2B217}" presName="spaceRect" presStyleCnt="0"/>
      <dgm:spPr/>
    </dgm:pt>
    <dgm:pt modelId="{DFED39D9-392C-483A-813D-97CC5C8F909E}" type="pres">
      <dgm:prSet presAssocID="{C2724855-49A5-417E-93D8-D8ECEDA2B217}" presName="textRect" presStyleLbl="revTx" presStyleIdx="0" presStyleCnt="3">
        <dgm:presLayoutVars>
          <dgm:chMax val="1"/>
          <dgm:chPref val="1"/>
        </dgm:presLayoutVars>
      </dgm:prSet>
      <dgm:spPr/>
    </dgm:pt>
    <dgm:pt modelId="{490C6646-CABA-44C8-9C70-33270BBDAA73}" type="pres">
      <dgm:prSet presAssocID="{4716C6C6-99C1-42E7-B9B6-544C5E29888E}" presName="sibTrans" presStyleCnt="0"/>
      <dgm:spPr/>
    </dgm:pt>
    <dgm:pt modelId="{7050E86F-BF06-4329-AA35-DC257A036467}" type="pres">
      <dgm:prSet presAssocID="{031E2B31-C747-453F-9BA4-D15AD97D2E6F}" presName="compNode" presStyleCnt="0"/>
      <dgm:spPr/>
    </dgm:pt>
    <dgm:pt modelId="{192ADB9C-0A55-4A8B-9BCC-DF7959C25572}" type="pres">
      <dgm:prSet presAssocID="{031E2B31-C747-453F-9BA4-D15AD97D2E6F}" presName="iconBgRect" presStyleLbl="bgShp" presStyleIdx="1" presStyleCnt="3"/>
      <dgm:spPr/>
    </dgm:pt>
    <dgm:pt modelId="{C310AFF3-8361-4FC9-A08F-F1CB74B6DAAD}" type="pres">
      <dgm:prSet presAssocID="{031E2B31-C747-453F-9BA4-D15AD97D2E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EEC7BEE6-EB2E-4E8C-8BB3-F3727D7D753A}" type="pres">
      <dgm:prSet presAssocID="{031E2B31-C747-453F-9BA4-D15AD97D2E6F}" presName="spaceRect" presStyleCnt="0"/>
      <dgm:spPr/>
    </dgm:pt>
    <dgm:pt modelId="{0BBEB462-4F1A-4B38-AAE2-F4C2374E724B}" type="pres">
      <dgm:prSet presAssocID="{031E2B31-C747-453F-9BA4-D15AD97D2E6F}" presName="textRect" presStyleLbl="revTx" presStyleIdx="1" presStyleCnt="3" custScaleY="99212">
        <dgm:presLayoutVars>
          <dgm:chMax val="1"/>
          <dgm:chPref val="1"/>
        </dgm:presLayoutVars>
      </dgm:prSet>
      <dgm:spPr/>
    </dgm:pt>
    <dgm:pt modelId="{D5B5F506-7F21-4D40-943F-A21E62C85079}" type="pres">
      <dgm:prSet presAssocID="{77A3E1EA-4778-4C90-9110-839503F6CDAE}" presName="sibTrans" presStyleCnt="0"/>
      <dgm:spPr/>
    </dgm:pt>
    <dgm:pt modelId="{9163BEB0-C4FA-4EFC-9ABE-4DB7758CDE3B}" type="pres">
      <dgm:prSet presAssocID="{1EB9A33C-6F80-46F3-8511-8769A64EA72C}" presName="compNode" presStyleCnt="0"/>
      <dgm:spPr/>
    </dgm:pt>
    <dgm:pt modelId="{C855F439-4E64-4D4E-9332-403202F75DD7}" type="pres">
      <dgm:prSet presAssocID="{1EB9A33C-6F80-46F3-8511-8769A64EA72C}" presName="iconBgRect" presStyleLbl="bgShp" presStyleIdx="2" presStyleCnt="3"/>
      <dgm:spPr/>
    </dgm:pt>
    <dgm:pt modelId="{FE05B49B-1B1D-411A-B32C-B28E47338141}" type="pres">
      <dgm:prSet presAssocID="{1EB9A33C-6F80-46F3-8511-8769A64EA72C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FDFE095C-1D2D-43E7-AAB5-B2F604FC6282}" type="pres">
      <dgm:prSet presAssocID="{1EB9A33C-6F80-46F3-8511-8769A64EA72C}" presName="spaceRect" presStyleCnt="0"/>
      <dgm:spPr/>
    </dgm:pt>
    <dgm:pt modelId="{82D8BE66-7172-4CEE-BF05-36AD6C6788DB}" type="pres">
      <dgm:prSet presAssocID="{1EB9A33C-6F80-46F3-8511-8769A64EA72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E26F506-9EAE-4E02-9055-7C2C4BA5A5EC}" type="presOf" srcId="{54A1DF1E-C1CE-46EA-B2A0-DB1729883525}" destId="{1D32A4A7-DC58-4E22-824C-65CD2029760E}" srcOrd="0" destOrd="0" presId="urn:microsoft.com/office/officeart/2018/5/layout/IconCircleLabelList"/>
    <dgm:cxn modelId="{E77F2814-1CA6-46AE-A1C5-57815378C924}" srcId="{54A1DF1E-C1CE-46EA-B2A0-DB1729883525}" destId="{031E2B31-C747-453F-9BA4-D15AD97D2E6F}" srcOrd="1" destOrd="0" parTransId="{05644799-FE8F-4978-AB68-F9762D5ED094}" sibTransId="{77A3E1EA-4778-4C90-9110-839503F6CDAE}"/>
    <dgm:cxn modelId="{FF239A24-5E0C-4352-9206-F3B2093ED33B}" type="presOf" srcId="{1EB9A33C-6F80-46F3-8511-8769A64EA72C}" destId="{82D8BE66-7172-4CEE-BF05-36AD6C6788DB}" srcOrd="0" destOrd="0" presId="urn:microsoft.com/office/officeart/2018/5/layout/IconCircleLabelList"/>
    <dgm:cxn modelId="{E7E1C442-F1CE-4DC3-8008-B0ABF456AA44}" type="presOf" srcId="{031E2B31-C747-453F-9BA4-D15AD97D2E6F}" destId="{0BBEB462-4F1A-4B38-AAE2-F4C2374E724B}" srcOrd="0" destOrd="0" presId="urn:microsoft.com/office/officeart/2018/5/layout/IconCircleLabelList"/>
    <dgm:cxn modelId="{A3CA77A7-ED74-4965-B747-38BC4543EAD7}" type="presOf" srcId="{C2724855-49A5-417E-93D8-D8ECEDA2B217}" destId="{DFED39D9-392C-483A-813D-97CC5C8F909E}" srcOrd="0" destOrd="0" presId="urn:microsoft.com/office/officeart/2018/5/layout/IconCircleLabelList"/>
    <dgm:cxn modelId="{556FBFAE-5689-4BAB-B432-A6F3568B97EB}" srcId="{54A1DF1E-C1CE-46EA-B2A0-DB1729883525}" destId="{C2724855-49A5-417E-93D8-D8ECEDA2B217}" srcOrd="0" destOrd="0" parTransId="{EC28B8AE-75DD-46CB-8928-160C3C35031A}" sibTransId="{4716C6C6-99C1-42E7-B9B6-544C5E29888E}"/>
    <dgm:cxn modelId="{C5D93BDB-4312-49E2-8A25-96843CA79EF3}" srcId="{54A1DF1E-C1CE-46EA-B2A0-DB1729883525}" destId="{1EB9A33C-6F80-46F3-8511-8769A64EA72C}" srcOrd="2" destOrd="0" parTransId="{FBD91CEF-C227-4894-9D1B-AD0505CDAB63}" sibTransId="{F3455681-C8C0-46CC-B870-8C790F2A4B8A}"/>
    <dgm:cxn modelId="{7E82D0BA-E3C5-4B34-8687-883EDC2A5820}" type="presParOf" srcId="{1D32A4A7-DC58-4E22-824C-65CD2029760E}" destId="{9F01E15A-5907-4117-A21A-C278ABAD1C35}" srcOrd="0" destOrd="0" presId="urn:microsoft.com/office/officeart/2018/5/layout/IconCircleLabelList"/>
    <dgm:cxn modelId="{9C362620-4E4E-4BB9-9383-DF26A4FF37F6}" type="presParOf" srcId="{9F01E15A-5907-4117-A21A-C278ABAD1C35}" destId="{C3D1345D-3925-4848-AEB6-49D84B26E12F}" srcOrd="0" destOrd="0" presId="urn:microsoft.com/office/officeart/2018/5/layout/IconCircleLabelList"/>
    <dgm:cxn modelId="{67D4C95C-934E-4D19-A514-2AD373D82F99}" type="presParOf" srcId="{9F01E15A-5907-4117-A21A-C278ABAD1C35}" destId="{599B16BC-1654-4D77-A7AE-9706FD1F2687}" srcOrd="1" destOrd="0" presId="urn:microsoft.com/office/officeart/2018/5/layout/IconCircleLabelList"/>
    <dgm:cxn modelId="{E5A0FCD9-56A2-4843-BE93-6192988B422A}" type="presParOf" srcId="{9F01E15A-5907-4117-A21A-C278ABAD1C35}" destId="{67BDC42D-24A2-4E44-AE39-7810C5CDC985}" srcOrd="2" destOrd="0" presId="urn:microsoft.com/office/officeart/2018/5/layout/IconCircleLabelList"/>
    <dgm:cxn modelId="{4AC8CEC2-95A2-4641-9696-FEE51B204DD1}" type="presParOf" srcId="{9F01E15A-5907-4117-A21A-C278ABAD1C35}" destId="{DFED39D9-392C-483A-813D-97CC5C8F909E}" srcOrd="3" destOrd="0" presId="urn:microsoft.com/office/officeart/2018/5/layout/IconCircleLabelList"/>
    <dgm:cxn modelId="{299E166E-B9D1-499C-9055-07C84FB2C5F3}" type="presParOf" srcId="{1D32A4A7-DC58-4E22-824C-65CD2029760E}" destId="{490C6646-CABA-44C8-9C70-33270BBDAA73}" srcOrd="1" destOrd="0" presId="urn:microsoft.com/office/officeart/2018/5/layout/IconCircleLabelList"/>
    <dgm:cxn modelId="{4E678695-624D-481A-9614-79DAEBF02E67}" type="presParOf" srcId="{1D32A4A7-DC58-4E22-824C-65CD2029760E}" destId="{7050E86F-BF06-4329-AA35-DC257A036467}" srcOrd="2" destOrd="0" presId="urn:microsoft.com/office/officeart/2018/5/layout/IconCircleLabelList"/>
    <dgm:cxn modelId="{FDD5D801-568C-4B25-9F65-61E0027258B7}" type="presParOf" srcId="{7050E86F-BF06-4329-AA35-DC257A036467}" destId="{192ADB9C-0A55-4A8B-9BCC-DF7959C25572}" srcOrd="0" destOrd="0" presId="urn:microsoft.com/office/officeart/2018/5/layout/IconCircleLabelList"/>
    <dgm:cxn modelId="{6AB9C309-7240-490E-8C04-BA8B053212DB}" type="presParOf" srcId="{7050E86F-BF06-4329-AA35-DC257A036467}" destId="{C310AFF3-8361-4FC9-A08F-F1CB74B6DAAD}" srcOrd="1" destOrd="0" presId="urn:microsoft.com/office/officeart/2018/5/layout/IconCircleLabelList"/>
    <dgm:cxn modelId="{6E921D67-E4AB-4D75-BB55-0494F9AC6427}" type="presParOf" srcId="{7050E86F-BF06-4329-AA35-DC257A036467}" destId="{EEC7BEE6-EB2E-4E8C-8BB3-F3727D7D753A}" srcOrd="2" destOrd="0" presId="urn:microsoft.com/office/officeart/2018/5/layout/IconCircleLabelList"/>
    <dgm:cxn modelId="{28EB15FB-584B-45AC-A0C3-A869CC9436DB}" type="presParOf" srcId="{7050E86F-BF06-4329-AA35-DC257A036467}" destId="{0BBEB462-4F1A-4B38-AAE2-F4C2374E724B}" srcOrd="3" destOrd="0" presId="urn:microsoft.com/office/officeart/2018/5/layout/IconCircleLabelList"/>
    <dgm:cxn modelId="{CBFDF69F-2AC6-4589-8777-0876EA6AF740}" type="presParOf" srcId="{1D32A4A7-DC58-4E22-824C-65CD2029760E}" destId="{D5B5F506-7F21-4D40-943F-A21E62C85079}" srcOrd="3" destOrd="0" presId="urn:microsoft.com/office/officeart/2018/5/layout/IconCircleLabelList"/>
    <dgm:cxn modelId="{081227B5-58CD-41D8-812C-9DEB54614C0E}" type="presParOf" srcId="{1D32A4A7-DC58-4E22-824C-65CD2029760E}" destId="{9163BEB0-C4FA-4EFC-9ABE-4DB7758CDE3B}" srcOrd="4" destOrd="0" presId="urn:microsoft.com/office/officeart/2018/5/layout/IconCircleLabelList"/>
    <dgm:cxn modelId="{AF1D9478-72B3-4F71-A8F0-7879CDABC219}" type="presParOf" srcId="{9163BEB0-C4FA-4EFC-9ABE-4DB7758CDE3B}" destId="{C855F439-4E64-4D4E-9332-403202F75DD7}" srcOrd="0" destOrd="0" presId="urn:microsoft.com/office/officeart/2018/5/layout/IconCircleLabelList"/>
    <dgm:cxn modelId="{3BD29298-2C4A-444D-AEE2-F4F0BA3B865A}" type="presParOf" srcId="{9163BEB0-C4FA-4EFC-9ABE-4DB7758CDE3B}" destId="{FE05B49B-1B1D-411A-B32C-B28E47338141}" srcOrd="1" destOrd="0" presId="urn:microsoft.com/office/officeart/2018/5/layout/IconCircleLabelList"/>
    <dgm:cxn modelId="{159EA83E-2E1F-40FE-B838-6768ED0ADF67}" type="presParOf" srcId="{9163BEB0-C4FA-4EFC-9ABE-4DB7758CDE3B}" destId="{FDFE095C-1D2D-43E7-AAB5-B2F604FC6282}" srcOrd="2" destOrd="0" presId="urn:microsoft.com/office/officeart/2018/5/layout/IconCircleLabelList"/>
    <dgm:cxn modelId="{92363AFB-EE6B-4B56-B107-AFF3D1D5D40C}" type="presParOf" srcId="{9163BEB0-C4FA-4EFC-9ABE-4DB7758CDE3B}" destId="{82D8BE66-7172-4CEE-BF05-36AD6C6788D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1345D-3925-4848-AEB6-49D84B26E12F}">
      <dsp:nvSpPr>
        <dsp:cNvPr id="0" name=""/>
        <dsp:cNvSpPr/>
      </dsp:nvSpPr>
      <dsp:spPr>
        <a:xfrm>
          <a:off x="926296" y="17297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B16BC-1654-4D77-A7AE-9706FD1F2687}">
      <dsp:nvSpPr>
        <dsp:cNvPr id="0" name=""/>
        <dsp:cNvSpPr/>
      </dsp:nvSpPr>
      <dsp:spPr>
        <a:xfrm>
          <a:off x="1204171" y="295172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D39D9-392C-483A-813D-97CC5C8F909E}">
      <dsp:nvSpPr>
        <dsp:cNvPr id="0" name=""/>
        <dsp:cNvSpPr/>
      </dsp:nvSpPr>
      <dsp:spPr>
        <a:xfrm>
          <a:off x="509484" y="1727297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Remove duplicate Observations</a:t>
          </a:r>
        </a:p>
      </dsp:txBody>
      <dsp:txXfrm>
        <a:off x="509484" y="1727297"/>
        <a:ext cx="2137500" cy="720000"/>
      </dsp:txXfrm>
    </dsp:sp>
    <dsp:sp modelId="{192ADB9C-0A55-4A8B-9BCC-DF7959C25572}">
      <dsp:nvSpPr>
        <dsp:cNvPr id="0" name=""/>
        <dsp:cNvSpPr/>
      </dsp:nvSpPr>
      <dsp:spPr>
        <a:xfrm>
          <a:off x="3437859" y="18715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0AFF3-8361-4FC9-A08F-F1CB74B6DAAD}">
      <dsp:nvSpPr>
        <dsp:cNvPr id="0" name=""/>
        <dsp:cNvSpPr/>
      </dsp:nvSpPr>
      <dsp:spPr>
        <a:xfrm>
          <a:off x="3715734" y="296590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EB462-4F1A-4B38-AAE2-F4C2374E724B}">
      <dsp:nvSpPr>
        <dsp:cNvPr id="0" name=""/>
        <dsp:cNvSpPr/>
      </dsp:nvSpPr>
      <dsp:spPr>
        <a:xfrm>
          <a:off x="3021047" y="1731552"/>
          <a:ext cx="2137500" cy="714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Identify highly correlated values</a:t>
          </a:r>
        </a:p>
      </dsp:txBody>
      <dsp:txXfrm>
        <a:off x="3021047" y="1731552"/>
        <a:ext cx="2137500" cy="714326"/>
      </dsp:txXfrm>
    </dsp:sp>
    <dsp:sp modelId="{C855F439-4E64-4D4E-9332-403202F75DD7}">
      <dsp:nvSpPr>
        <dsp:cNvPr id="0" name=""/>
        <dsp:cNvSpPr/>
      </dsp:nvSpPr>
      <dsp:spPr>
        <a:xfrm>
          <a:off x="5949421" y="17297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5B49B-1B1D-411A-B32C-B28E47338141}">
      <dsp:nvSpPr>
        <dsp:cNvPr id="0" name=""/>
        <dsp:cNvSpPr/>
      </dsp:nvSpPr>
      <dsp:spPr>
        <a:xfrm>
          <a:off x="6227296" y="295172"/>
          <a:ext cx="748125" cy="74812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8BE66-7172-4CEE-BF05-36AD6C6788DB}">
      <dsp:nvSpPr>
        <dsp:cNvPr id="0" name=""/>
        <dsp:cNvSpPr/>
      </dsp:nvSpPr>
      <dsp:spPr>
        <a:xfrm>
          <a:off x="5532609" y="1727297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Feature engineering</a:t>
          </a:r>
        </a:p>
      </dsp:txBody>
      <dsp:txXfrm>
        <a:off x="5532609" y="1727297"/>
        <a:ext cx="21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46708-5236-45EB-B3C0-B1DB1B8B9C9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359D-B7CE-4A83-9D71-C7C736AE2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83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day everyone!</a:t>
            </a:r>
            <a:br>
              <a:rPr lang="en-US" dirty="0"/>
            </a:br>
            <a:endParaRPr lang="en-US" dirty="0"/>
          </a:p>
          <a:p>
            <a:r>
              <a:rPr lang="en-US" dirty="0"/>
              <a:t>My name is Jeff Nguyen </a:t>
            </a:r>
          </a:p>
          <a:p>
            <a:r>
              <a:rPr lang="en-US" dirty="0"/>
              <a:t>And am based out of Dallas, TX and will present our findings where we try to – read title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5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models generated provide good predictive ability for attrition and salary trends. </a:t>
            </a:r>
          </a:p>
          <a:p>
            <a:r>
              <a:rPr lang="en-US" dirty="0"/>
              <a:t>Exploratory data analysis allowed for feature engineering to help improve model performance. </a:t>
            </a:r>
          </a:p>
          <a:p>
            <a:r>
              <a:rPr lang="en-US" dirty="0"/>
              <a:t>For the classiﬁcation models, thresholds could be adjusted to determine at what probability an observation would be considered “Attrition” or “No-Attrition.”,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66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begin we want to…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Cleaning at the </a:t>
            </a:r>
            <a:r>
              <a:rPr lang="en-US" b="1" dirty="0"/>
              <a:t>Analytics Lab </a:t>
            </a:r>
            <a:r>
              <a:rPr lang="en-US" b="0" dirty="0"/>
              <a:t>for this project</a:t>
            </a:r>
            <a:r>
              <a:rPr lang="en-US" b="1" dirty="0"/>
              <a:t> </a:t>
            </a:r>
            <a:r>
              <a:rPr lang="en-US" dirty="0"/>
              <a:t>involves…</a:t>
            </a:r>
          </a:p>
          <a:p>
            <a:pPr marL="228600" indent="-228600">
              <a:buAutoNum type="arabicPeriod"/>
            </a:pPr>
            <a:r>
              <a:rPr lang="en-US" dirty="0"/>
              <a:t>Remove duplicates</a:t>
            </a:r>
          </a:p>
          <a:p>
            <a:pPr marL="228600" indent="-228600">
              <a:buAutoNum type="arabicPeriod"/>
            </a:pPr>
            <a:r>
              <a:rPr lang="en-US" dirty="0"/>
              <a:t>Identify highly correlated values</a:t>
            </a:r>
          </a:p>
          <a:p>
            <a:pPr marL="228600" indent="-228600">
              <a:buAutoNum type="arabicPeriod"/>
            </a:pPr>
            <a:r>
              <a:rPr lang="en-US" dirty="0"/>
              <a:t>Preform feature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6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job satisfaction will be shown to have a positive impact on lower attrition. </a:t>
            </a:r>
            <a:r>
              <a:rPr lang="en-US" dirty="0" err="1"/>
              <a:t>JobSatisfaction</a:t>
            </a:r>
            <a:r>
              <a:rPr lang="en-US" dirty="0"/>
              <a:t> is deﬁned as 1 “Low”; 2 - “Medium”; 3 - “High”; and 4 - “Very High.” </a:t>
            </a:r>
          </a:p>
          <a:p>
            <a:endParaRPr lang="en-US" dirty="0"/>
          </a:p>
          <a:p>
            <a:r>
              <a:rPr lang="en-US" dirty="0"/>
              <a:t>When looking at </a:t>
            </a:r>
            <a:r>
              <a:rPr lang="en-US" dirty="0" err="1"/>
              <a:t>JobSatisfaction</a:t>
            </a:r>
            <a:r>
              <a:rPr lang="en-US" dirty="0"/>
              <a:t> by career group, </a:t>
            </a:r>
            <a:br>
              <a:rPr lang="en-US" dirty="0"/>
            </a:br>
            <a:r>
              <a:rPr lang="en-US" dirty="0"/>
              <a:t>Research Scientist and Sales Executives have the most satisﬁed individuals with 35% and 33% of their respective populations reporting “Very Satisﬁed.” </a:t>
            </a:r>
          </a:p>
          <a:p>
            <a:endParaRPr lang="en-US" dirty="0"/>
          </a:p>
          <a:p>
            <a:r>
              <a:rPr lang="en-US" dirty="0"/>
              <a:t>Research Directors have the largest percentage of dissatisfaction at 25% of their respective population reporting “Low” job satisfaction.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71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are created to consolidate highly correlated features that are similar in nature</a:t>
            </a:r>
          </a:p>
          <a:p>
            <a:r>
              <a:rPr lang="en-US" dirty="0"/>
              <a:t>- </a:t>
            </a:r>
            <a:r>
              <a:rPr lang="en-US" dirty="0" err="1"/>
              <a:t>YearsWithCurrManager</a:t>
            </a:r>
            <a:r>
              <a:rPr lang="en-US" dirty="0"/>
              <a:t> + </a:t>
            </a:r>
            <a:r>
              <a:rPr lang="en-US" dirty="0" err="1"/>
              <a:t>YearsInCurrentRole</a:t>
            </a:r>
            <a:r>
              <a:rPr lang="en-US" dirty="0"/>
              <a:t> + </a:t>
            </a:r>
            <a:r>
              <a:rPr lang="en-US" dirty="0" err="1"/>
              <a:t>YearsAtCompany</a:t>
            </a:r>
            <a:r>
              <a:rPr lang="en-US" dirty="0"/>
              <a:t> + </a:t>
            </a:r>
            <a:r>
              <a:rPr lang="en-US" dirty="0" err="1"/>
              <a:t>TotalWorkingYears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Engineered features can contribute to improving a model’s performance by combining common sense features</a:t>
            </a:r>
          </a:p>
          <a:p>
            <a:r>
              <a:rPr lang="en-US" dirty="0"/>
              <a:t>- Show potential salary with overtime applied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AUC suggests the model may predict well</a:t>
            </a:r>
          </a:p>
          <a:p>
            <a:endParaRPr lang="en-US" dirty="0"/>
          </a:p>
          <a:p>
            <a:r>
              <a:rPr lang="en-US" dirty="0"/>
              <a:t>External CV suggests that it is</a:t>
            </a:r>
          </a:p>
          <a:p>
            <a:r>
              <a:rPr lang="en-US" dirty="0"/>
              <a:t>-more </a:t>
            </a:r>
            <a:r>
              <a:rPr lang="en-US" dirty="0" err="1"/>
              <a:t>accuracte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Less sensitive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More specific</a:t>
            </a:r>
          </a:p>
          <a:p>
            <a:pPr marL="171450" indent="-171450">
              <a:buFontTx/>
              <a:buChar char="-"/>
            </a:pPr>
            <a:r>
              <a:rPr lang="en-US" dirty="0"/>
              <a:t>Less precise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Predicts 2.5% better than internal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4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 and Specificity are higher for logistic</a:t>
            </a:r>
          </a:p>
          <a:p>
            <a:r>
              <a:rPr lang="en-US" dirty="0"/>
              <a:t>Sensitivity and Precision are higher for Naïve Bayes</a:t>
            </a:r>
          </a:p>
          <a:p>
            <a:endParaRPr lang="en-US" dirty="0"/>
          </a:p>
          <a:p>
            <a:r>
              <a:rPr lang="en-US" dirty="0"/>
              <a:t>Given the 60/60 Requirement the Naïve Bayes Model outperforms the logistic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9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RMSE – lower is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9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3C99-700B-4438-ABD5-1133F6AC2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A5ABD-AADB-45D0-B064-7926BD744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9944-20A4-4290-8F3C-2DD9B8A6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9308-76AF-4B54-8506-B03D3949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CAC2D-C9E1-4558-8DCE-EDD3EC0E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C62AA3-1D21-4324-A662-F148648192A0}"/>
              </a:ext>
            </a:extLst>
          </p:cNvPr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3AE5E602-45DD-41AF-A5AE-5B60603FE5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372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2E2A-B5CA-42B4-BF42-DC337064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7549-3E35-46D3-8E19-14B57BC0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2B248-1A85-4FFE-8A2D-FC080CB6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2DB7-FDB3-446D-AD35-5BAD38B7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4FAD-99F7-4AE0-BA7D-0091A660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E47137-8587-46AF-9FD1-E3C0CBF87382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58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A7B2-5DCA-4838-895A-842DDB1A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59FE1-0C55-447D-B6C7-9D1F874F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7C85C-1BF1-4950-B43A-59AD5269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F2E04-3CB8-4938-AF27-5931DF06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CBD6E-211B-4A03-AF4D-6181280D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6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F13E-51F4-4B90-8092-1994733A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2BCDD-C476-4DA0-973D-B2CAB9467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05961-7FE0-4A2E-86ED-2FE8BE9AA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BD408-AF47-4882-97A4-F63E724B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93D62-073D-4844-8649-2A5910B1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AB4B2-7B06-4F2F-AA1F-0B481AA8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30423A-8A35-4D2F-859E-5DF2142AEB4D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17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F659-6DA8-409E-8B64-1F77EF85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8C77B-FE05-48CC-9BDF-0D5BF396C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F2205-FC3B-4060-80E0-DA742A0BA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4CA06-C864-46EF-B8F0-236C8E63C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CA3E9-B83C-400E-A4F9-1F7E0FE1A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B7495-F980-4E4F-A1AA-BEA448EB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1ABE2-6179-4E88-B875-6A3C6A0C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045FA-1884-4059-9051-E53A8607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4E4AE4-42BB-4247-9A9A-B642E6994745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75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B8E5-A929-4F2E-87F8-B1BF4055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4D636-CFD1-408F-BB1C-F8F569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B00F6-1555-48FA-80AB-DFFE7122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C2D28-2E3C-4475-922E-9E6E3F7B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5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33503-9E53-412D-B439-820FCB96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1269A-6A46-4710-9D0E-82E24472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1E59-5C51-42CE-A8C0-83A6ECA7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CAB93218-3890-43BA-AC23-AD4892919D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333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BD60-4815-46DA-A10F-BC3CEC30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65B9-7198-4E83-BE88-50835B2C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2147F-9934-4613-B8FD-60859FC5F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D8999-2373-432C-A3F1-9DD32894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C47CF-EFEC-4439-BAAF-E5E5F16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D92CB-45E7-4B48-BBBC-02927AA8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5321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5001-53DE-4A30-998C-24CBE25E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169E9-E64D-48A6-AA98-7101F22F3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77A60-F242-4108-9478-EB9DF7BA2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B6853-EBC4-4762-9AA2-AE81A41E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2A058-73DA-4FDD-AC4A-4915D297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7569D-CD12-4DBC-9165-688CD7CD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69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5C66-BD54-4A52-AF54-2608618B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9D13B-2CE3-439F-8A73-2189BC181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0E91A-0699-4658-99EF-C95E38F1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F090-EE59-46FD-B1FE-AB64D31A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C4754-AD1B-4E50-BF97-709F2F97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9625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E064C-BB38-4CB8-B44D-6D8A27B86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DCB24-0599-415D-92BA-60F26AC5C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36383-1701-4F8A-9085-1738E079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40648-90BE-4647-8C47-20DB553B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B9881-7621-4848-8B79-4DACBFAC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307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42255-984A-411B-8206-B6A43FF67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234EA-EB5E-4A6A-90BD-9C1FE1FD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66B8B-C053-4C75-9465-DD9D0ADE4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3CA5-5A6A-4F13-B96F-BC135ED9723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2A8D-E1E3-4EC8-A675-F4B69202A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26CB0-E05A-4E9B-BDDD-2DDD382C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AD535-A34F-4B45-A2C9-B967B1057F6C}"/>
              </a:ext>
            </a:extLst>
          </p:cNvPr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A9BB1-D63A-4E13-9B3D-57C9E8B4D423}"/>
              </a:ext>
            </a:extLst>
          </p:cNvPr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9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87" y="1828800"/>
            <a:ext cx="8458200" cy="9005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Understanding Attrition and Salary Trends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5287" y="2885096"/>
            <a:ext cx="8229600" cy="1752600"/>
          </a:xfrm>
        </p:spPr>
        <p:txBody>
          <a:bodyPr/>
          <a:lstStyle/>
          <a:p>
            <a:r>
              <a:rPr lang="en-US" sz="3000" dirty="0" err="1"/>
              <a:t>DDSAnalytics</a:t>
            </a:r>
            <a:endParaRPr lang="en-IN" sz="3000" dirty="0"/>
          </a:p>
          <a:p>
            <a:r>
              <a:rPr lang="en-IN" sz="1500" dirty="0"/>
              <a:t>Jeff Nguyen</a:t>
            </a:r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DF5B-76AA-440F-8E77-9F6C8991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Predicting Salary Trends: Linear Regression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861668-85A4-4624-AB86-F90849EA8C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68689" y="4964609"/>
            <a:ext cx="3886200" cy="641674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F28D81-D677-4E5D-B904-986FBF43C0DF}"/>
              </a:ext>
            </a:extLst>
          </p:cNvPr>
          <p:cNvSpPr txBox="1"/>
          <p:nvPr/>
        </p:nvSpPr>
        <p:spPr>
          <a:xfrm>
            <a:off x="5156462" y="2136338"/>
            <a:ext cx="3289954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Metrics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500" dirty="0"/>
              <a:t>RMSE is used to gauge performance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500" dirty="0"/>
              <a:t>Multiple R-squared is used to gauge how well the model fits the data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  <a:p>
            <a:endParaRPr 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67320F-ED78-4751-9732-1CDF0F33C2C7}"/>
              </a:ext>
            </a:extLst>
          </p:cNvPr>
          <p:cNvSpPr txBox="1"/>
          <p:nvPr/>
        </p:nvSpPr>
        <p:spPr>
          <a:xfrm>
            <a:off x="5156462" y="1688105"/>
            <a:ext cx="3289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54CA1"/>
                </a:solidFill>
              </a:rPr>
              <a:t>Model Performance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295A3440-0AC7-4059-AACB-BFA6AAD4C3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68689" y="1895230"/>
            <a:ext cx="3886200" cy="2531745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11D71A-8EEE-4B4A-8567-679D92866874}"/>
              </a:ext>
            </a:extLst>
          </p:cNvPr>
          <p:cNvSpPr txBox="1"/>
          <p:nvPr/>
        </p:nvSpPr>
        <p:spPr>
          <a:xfrm>
            <a:off x="5156462" y="3678781"/>
            <a:ext cx="3289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54CA1"/>
                </a:solidFill>
              </a:rPr>
              <a:t>Top Contributors to Monthly Pay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2F95C-27F9-41F1-A104-FF9DBF33B926}"/>
              </a:ext>
            </a:extLst>
          </p:cNvPr>
          <p:cNvSpPr txBox="1"/>
          <p:nvPr/>
        </p:nvSpPr>
        <p:spPr>
          <a:xfrm>
            <a:off x="5156462" y="4386667"/>
            <a:ext cx="3289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500" dirty="0"/>
              <a:t>Job Role (Research Director)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500" dirty="0"/>
              <a:t>Job Level (Level5)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500" dirty="0"/>
              <a:t>Business Travel (Travel)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0853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BC78-6E97-40A2-BFDE-B5136DE9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20999-EAF8-4773-9D21-B80FB4AB6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 allowed for feature engineering to help improve model performance</a:t>
            </a:r>
          </a:p>
          <a:p>
            <a:r>
              <a:rPr lang="en-US" dirty="0"/>
              <a:t>The Naïve Bayes model out preformed the logistic regression by a small amount in the speciﬁcity and sensitivity range</a:t>
            </a:r>
          </a:p>
          <a:p>
            <a:r>
              <a:rPr lang="en-US" dirty="0"/>
              <a:t>Both Logistic and Naïve Bayes models are comparable in accuracy and precision</a:t>
            </a:r>
          </a:p>
          <a:p>
            <a:r>
              <a:rPr lang="en-US" dirty="0"/>
              <a:t>For the linear regression model, we were able to identify that </a:t>
            </a:r>
            <a:r>
              <a:rPr lang="en-US" dirty="0" err="1"/>
              <a:t>JobRole</a:t>
            </a:r>
            <a:r>
              <a:rPr lang="en-US" dirty="0"/>
              <a:t>, </a:t>
            </a:r>
            <a:r>
              <a:rPr lang="en-US" dirty="0" err="1"/>
              <a:t>JobLevel</a:t>
            </a:r>
            <a:r>
              <a:rPr lang="en-US" dirty="0"/>
              <a:t>, and </a:t>
            </a:r>
            <a:r>
              <a:rPr lang="en-US" dirty="0" err="1"/>
              <a:t>BusinessTravel</a:t>
            </a:r>
            <a:r>
              <a:rPr lang="en-US" dirty="0"/>
              <a:t> contributed the most to an individual’s monthly pay.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Executive Summary</a:t>
            </a:r>
          </a:p>
        </p:txBody>
      </p:sp>
      <p:pic>
        <p:nvPicPr>
          <p:cNvPr id="21" name="Graphic 20" descr="Mop and bucket">
            <a:extLst>
              <a:ext uri="{FF2B5EF4-FFF2-40B4-BE49-F238E27FC236}">
                <a16:creationId xmlns:a16="http://schemas.microsoft.com/office/drawing/2014/main" id="{544ACF1A-4F64-45B5-816F-2D9A6B1D2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5652" y="1992623"/>
            <a:ext cx="524656" cy="524656"/>
          </a:xfrm>
          <a:prstGeom prst="rect">
            <a:avLst/>
          </a:prstGeom>
        </p:spPr>
      </p:pic>
      <p:pic>
        <p:nvPicPr>
          <p:cNvPr id="23" name="Graphic 22" descr="Mining tools">
            <a:extLst>
              <a:ext uri="{FF2B5EF4-FFF2-40B4-BE49-F238E27FC236}">
                <a16:creationId xmlns:a16="http://schemas.microsoft.com/office/drawing/2014/main" id="{BE964004-4863-45E6-A984-2D4AA14785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5651" y="2943081"/>
            <a:ext cx="524657" cy="524657"/>
          </a:xfrm>
          <a:prstGeom prst="rect">
            <a:avLst/>
          </a:prstGeom>
        </p:spPr>
      </p:pic>
      <p:pic>
        <p:nvPicPr>
          <p:cNvPr id="25" name="Graphic 24" descr="Eye">
            <a:extLst>
              <a:ext uri="{FF2B5EF4-FFF2-40B4-BE49-F238E27FC236}">
                <a16:creationId xmlns:a16="http://schemas.microsoft.com/office/drawing/2014/main" id="{88558163-DE4D-445E-82F7-1D9F364E2E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85652" y="3895600"/>
            <a:ext cx="524656" cy="524656"/>
          </a:xfrm>
          <a:prstGeom prst="rect">
            <a:avLst/>
          </a:prstGeom>
        </p:spPr>
      </p:pic>
      <p:pic>
        <p:nvPicPr>
          <p:cNvPr id="27" name="Graphic 26" descr="Head with gears">
            <a:extLst>
              <a:ext uri="{FF2B5EF4-FFF2-40B4-BE49-F238E27FC236}">
                <a16:creationId xmlns:a16="http://schemas.microsoft.com/office/drawing/2014/main" id="{03932483-4995-4E38-919D-EDC9E72CD4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85652" y="4848118"/>
            <a:ext cx="524656" cy="5246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3A13C87-2B73-4493-9185-1D2D5B834571}"/>
              </a:ext>
            </a:extLst>
          </p:cNvPr>
          <p:cNvSpPr txBox="1"/>
          <p:nvPr/>
        </p:nvSpPr>
        <p:spPr>
          <a:xfrm>
            <a:off x="2330971" y="2070285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 how data was cleaned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1EAA0D-ECA2-42B0-8DB9-97F33B55C9FE}"/>
              </a:ext>
            </a:extLst>
          </p:cNvPr>
          <p:cNvSpPr txBox="1"/>
          <p:nvPr/>
        </p:nvSpPr>
        <p:spPr>
          <a:xfrm>
            <a:off x="2330971" y="3973262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Explore the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2A0198-DE50-4F24-B6C4-420A18B23EDF}"/>
              </a:ext>
            </a:extLst>
          </p:cNvPr>
          <p:cNvSpPr txBox="1"/>
          <p:nvPr/>
        </p:nvSpPr>
        <p:spPr>
          <a:xfrm>
            <a:off x="2330971" y="3020743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 Engineered Features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2EA415-AFEF-434C-A691-8BCD28411A91}"/>
              </a:ext>
            </a:extLst>
          </p:cNvPr>
          <p:cNvSpPr txBox="1"/>
          <p:nvPr/>
        </p:nvSpPr>
        <p:spPr>
          <a:xfrm>
            <a:off x="2330971" y="4925781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Trends through ML Techniques </a:t>
            </a:r>
          </a:p>
        </p:txBody>
      </p:sp>
    </p:spTree>
    <p:extLst>
      <p:ext uri="{BB962C8B-B14F-4D97-AF65-F5344CB8AC3E}">
        <p14:creationId xmlns:p14="http://schemas.microsoft.com/office/powerpoint/2010/main" val="348739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A9720-2FA1-426A-8DF9-D2B539518DE2}"/>
              </a:ext>
            </a:extLst>
          </p:cNvPr>
          <p:cNvSpPr txBox="1"/>
          <p:nvPr/>
        </p:nvSpPr>
        <p:spPr>
          <a:xfrm>
            <a:off x="508001" y="4431729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450"/>
              </a:spcAft>
            </a:pPr>
            <a:r>
              <a:rPr lang="en-US" sz="33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B1DFBF9-F072-48E9-A834-B578E6637C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283003"/>
              </p:ext>
            </p:extLst>
          </p:nvPr>
        </p:nvGraphicFramePr>
        <p:xfrm>
          <a:off x="507206" y="2336300"/>
          <a:ext cx="8179594" cy="2464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1708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Quantitative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129721-C176-447E-A3DA-99BF350A64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797956" y="2175448"/>
            <a:ext cx="3886200" cy="3159152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287792D-52CD-48CD-AD89-485EABB920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16227" y="1892745"/>
            <a:ext cx="4581729" cy="372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2ED3-D9A1-41CC-9184-0F69D3B6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Who has the highest Job Satisfaction?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A67A54-A86B-4963-B101-807367C38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8913" y="1825625"/>
            <a:ext cx="70861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1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5932-507F-4A96-B5A1-91AAC31A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pic>
        <p:nvPicPr>
          <p:cNvPr id="8" name="Content Placeholder 7" descr="Upward trend">
            <a:extLst>
              <a:ext uri="{FF2B5EF4-FFF2-40B4-BE49-F238E27FC236}">
                <a16:creationId xmlns:a16="http://schemas.microsoft.com/office/drawing/2014/main" id="{44B84B0E-5AD5-45E0-8172-E0C75A89D1A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3901" y="2594956"/>
            <a:ext cx="503238" cy="504825"/>
          </a:xfrm>
        </p:spPr>
      </p:pic>
      <p:pic>
        <p:nvPicPr>
          <p:cNvPr id="6" name="Content Placeholder 5" descr="Airplane">
            <a:extLst>
              <a:ext uri="{FF2B5EF4-FFF2-40B4-BE49-F238E27FC236}">
                <a16:creationId xmlns:a16="http://schemas.microsoft.com/office/drawing/2014/main" id="{DBB27E6F-EBB9-48C4-AA9E-F385AFF808F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132" y="1694603"/>
            <a:ext cx="503238" cy="504825"/>
          </a:xfrm>
        </p:spPr>
      </p:pic>
      <p:pic>
        <p:nvPicPr>
          <p:cNvPr id="12" name="Graphic 11" descr="Daily calendar">
            <a:extLst>
              <a:ext uri="{FF2B5EF4-FFF2-40B4-BE49-F238E27FC236}">
                <a16:creationId xmlns:a16="http://schemas.microsoft.com/office/drawing/2014/main" id="{15695901-4BD7-40CF-BC55-BBC10B63E2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3901" y="3495309"/>
            <a:ext cx="504290" cy="504290"/>
          </a:xfrm>
          <a:prstGeom prst="rect">
            <a:avLst/>
          </a:prstGeom>
        </p:spPr>
      </p:pic>
      <p:pic>
        <p:nvPicPr>
          <p:cNvPr id="14" name="Graphic 13" descr="Smiling face with no fill">
            <a:extLst>
              <a:ext uri="{FF2B5EF4-FFF2-40B4-BE49-F238E27FC236}">
                <a16:creationId xmlns:a16="http://schemas.microsoft.com/office/drawing/2014/main" id="{7A6CF64B-6B91-4BBD-92E3-BCB33960AA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5354" y="4395127"/>
            <a:ext cx="504290" cy="504290"/>
          </a:xfrm>
          <a:prstGeom prst="rect">
            <a:avLst/>
          </a:prstGeom>
        </p:spPr>
      </p:pic>
      <p:pic>
        <p:nvPicPr>
          <p:cNvPr id="16" name="Graphic 15" descr="Alarm clock">
            <a:extLst>
              <a:ext uri="{FF2B5EF4-FFF2-40B4-BE49-F238E27FC236}">
                <a16:creationId xmlns:a16="http://schemas.microsoft.com/office/drawing/2014/main" id="{2D4BF8CD-B1FF-4148-9B02-95ABFBF555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5354" y="5294945"/>
            <a:ext cx="504290" cy="5042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641787C-40D1-463E-86D4-4591F78E39A8}"/>
              </a:ext>
            </a:extLst>
          </p:cNvPr>
          <p:cNvSpPr txBox="1"/>
          <p:nvPr/>
        </p:nvSpPr>
        <p:spPr>
          <a:xfrm>
            <a:off x="1726187" y="1623851"/>
            <a:ext cx="3979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Simplify Business Travel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Reduce levels to Travel and don’t Travel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3A3855-4E1D-429F-918A-F12210DA6FCE}"/>
              </a:ext>
            </a:extLst>
          </p:cNvPr>
          <p:cNvSpPr txBox="1"/>
          <p:nvPr/>
        </p:nvSpPr>
        <p:spPr>
          <a:xfrm>
            <a:off x="1726187" y="2589408"/>
            <a:ext cx="3979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Raises on a Monthly Dollar 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Show a candidate’s potential earnings if the salary hike were to be applied to their current earnings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344F7D-03CE-4846-AA1C-A5B8CA7C09C2}"/>
              </a:ext>
            </a:extLst>
          </p:cNvPr>
          <p:cNvSpPr txBox="1"/>
          <p:nvPr/>
        </p:nvSpPr>
        <p:spPr>
          <a:xfrm>
            <a:off x="1726187" y="3495309"/>
            <a:ext cx="3979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Tenure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Captures features that deal with work and company 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A59BAB-8E3F-4B8B-9C5A-A9820BF1BEE9}"/>
              </a:ext>
            </a:extLst>
          </p:cNvPr>
          <p:cNvSpPr txBox="1"/>
          <p:nvPr/>
        </p:nvSpPr>
        <p:spPr>
          <a:xfrm>
            <a:off x="1726187" y="4395127"/>
            <a:ext cx="3979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Consolidate Satisfaction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Create averaged value of satisfaction features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4405FF-3AFB-4A96-8D32-F152452E4A3F}"/>
              </a:ext>
            </a:extLst>
          </p:cNvPr>
          <p:cNvSpPr txBox="1"/>
          <p:nvPr/>
        </p:nvSpPr>
        <p:spPr>
          <a:xfrm>
            <a:off x="1726187" y="5271857"/>
            <a:ext cx="39798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Hourly Overtime Earnings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Give a dollar amount to a candidate’s hourly earnings when they are earning 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8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0DB3-2852-412A-A4D6-13F47BD4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Classifying Attrition: Logistic Regression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C5879FD-E5ED-458E-B7D0-6C14A236CA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46204" y="4626983"/>
            <a:ext cx="3886200" cy="1280877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7764388-967D-4528-A70A-494BD00BDC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6832" y="1875816"/>
            <a:ext cx="3886200" cy="2562195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B93897-771C-4BEC-B0DE-C094E010E633}"/>
              </a:ext>
            </a:extLst>
          </p:cNvPr>
          <p:cNvSpPr txBox="1"/>
          <p:nvPr/>
        </p:nvSpPr>
        <p:spPr>
          <a:xfrm>
            <a:off x="5156462" y="2430352"/>
            <a:ext cx="3289954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ROC/AUC Curves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Give visual on model performance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Helps tune classification cut-offs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  <a:p>
            <a:r>
              <a:rPr lang="en-US" sz="1600" dirty="0"/>
              <a:t>External vs. Internal CV Statistics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More accurate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Less sensitive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More specific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Less precise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Predicts 2.5% better than internal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  <a:p>
            <a:pPr marL="285750" indent="-285750">
              <a:buFontTx/>
              <a:buChar char="-"/>
            </a:pPr>
            <a:endParaRPr lang="en-US" sz="1500" dirty="0"/>
          </a:p>
          <a:p>
            <a:pPr marL="285750" indent="-285750">
              <a:buFontTx/>
              <a:buChar char="-"/>
            </a:pPr>
            <a:endParaRPr lang="en-US" sz="1500" dirty="0"/>
          </a:p>
          <a:p>
            <a:endParaRPr lang="en-US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4252DD-546B-45EB-A0D5-72BCDFDA2B61}"/>
              </a:ext>
            </a:extLst>
          </p:cNvPr>
          <p:cNvSpPr txBox="1"/>
          <p:nvPr/>
        </p:nvSpPr>
        <p:spPr>
          <a:xfrm>
            <a:off x="5156462" y="2030242"/>
            <a:ext cx="3289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54CA1"/>
                </a:solidFill>
              </a:rPr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413616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0DB3-2852-412A-A4D6-13F47BD4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Classifying Attrition: Naïve Bayes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CD1335-F104-4F68-B8B6-31D5373FF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8" y="4004620"/>
            <a:ext cx="4543605" cy="6662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80E813-E432-4E5D-958B-EB56C2E79601}"/>
              </a:ext>
            </a:extLst>
          </p:cNvPr>
          <p:cNvSpPr txBox="1"/>
          <p:nvPr/>
        </p:nvSpPr>
        <p:spPr>
          <a:xfrm>
            <a:off x="5156462" y="2758125"/>
            <a:ext cx="328995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vs. Internal CV Statistics</a:t>
            </a:r>
          </a:p>
          <a:p>
            <a:pPr marL="285750" indent="-285750">
              <a:buFontTx/>
              <a:buChar char="-"/>
            </a:pPr>
            <a:r>
              <a:rPr lang="en-US" dirty="0"/>
              <a:t>More accurate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Less sensitive</a:t>
            </a:r>
          </a:p>
          <a:p>
            <a:pPr marL="285750" indent="-285750">
              <a:buFontTx/>
              <a:buChar char="-"/>
            </a:pPr>
            <a:r>
              <a:rPr lang="en-US" dirty="0"/>
              <a:t>More specific</a:t>
            </a:r>
          </a:p>
          <a:p>
            <a:pPr marL="285750" indent="-285750">
              <a:buFontTx/>
              <a:buChar char="-"/>
            </a:pPr>
            <a:r>
              <a:rPr lang="en-US" dirty="0"/>
              <a:t>Less precise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0AFA9-F134-415D-852F-A0DB6832C128}"/>
              </a:ext>
            </a:extLst>
          </p:cNvPr>
          <p:cNvSpPr txBox="1"/>
          <p:nvPr/>
        </p:nvSpPr>
        <p:spPr>
          <a:xfrm>
            <a:off x="5156462" y="2356492"/>
            <a:ext cx="3289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54CA1"/>
                </a:solidFill>
              </a:rPr>
              <a:t>Model Performance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2F76DEB-CCB8-4C86-9EC0-7017553672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2556547"/>
            <a:ext cx="3886200" cy="1044415"/>
          </a:xfrm>
        </p:spPr>
      </p:pic>
    </p:spTree>
    <p:extLst>
      <p:ext uri="{BB962C8B-B14F-4D97-AF65-F5344CB8AC3E}">
        <p14:creationId xmlns:p14="http://schemas.microsoft.com/office/powerpoint/2010/main" val="143818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DEAE-1361-4ADA-96EF-B8AFC971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Classifiers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BE2BEAE-C2BD-4601-BA8A-AC152DFAE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458722"/>
          </a:xfr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354CA1"/>
                </a:solidFill>
              </a:rPr>
              <a:t>Logistic Regression Model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9D30107-C1C5-42EF-869F-17C020DE5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458722"/>
          </a:xfr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354CA1"/>
                </a:solidFill>
              </a:rPr>
              <a:t>Naïve Bayes Model</a:t>
            </a:r>
            <a:endParaRPr lang="en-US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F2B6713D-30C2-4950-91F1-6EFAD39DD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337847"/>
            <a:ext cx="3887391" cy="3851816"/>
          </a:xfrm>
        </p:spPr>
        <p:txBody>
          <a:bodyPr/>
          <a:lstStyle/>
          <a:p>
            <a:pPr marL="342900" lvl="1" indent="0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2000" dirty="0"/>
              <a:t>Accuracy 84.94%</a:t>
            </a:r>
          </a:p>
          <a:p>
            <a:pPr marL="342900" lvl="1" indent="0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2000" dirty="0"/>
              <a:t>Sensitivity 88.90%</a:t>
            </a:r>
          </a:p>
          <a:p>
            <a:pPr marL="342900" lvl="1" indent="0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2000" dirty="0"/>
              <a:t>Specificity 64.29%</a:t>
            </a:r>
          </a:p>
          <a:p>
            <a:pPr marL="342900" lvl="1" indent="0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2000" dirty="0"/>
              <a:t>Precision 92.85%</a:t>
            </a:r>
          </a:p>
          <a:p>
            <a:endParaRPr lang="en-US" dirty="0"/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76ECB1AC-2C7E-46EB-B72A-19AE772AB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337847"/>
            <a:ext cx="3868340" cy="3851816"/>
          </a:xfrm>
        </p:spPr>
        <p:txBody>
          <a:bodyPr>
            <a:normAutofit/>
          </a:bodyPr>
          <a:lstStyle/>
          <a:p>
            <a:pPr marL="342900" lvl="1" indent="0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2000" dirty="0"/>
              <a:t>Accuracy 89.66%</a:t>
            </a:r>
          </a:p>
          <a:p>
            <a:pPr marL="342900" lvl="1" indent="0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2000" dirty="0"/>
              <a:t>Sensitivity 59.46%</a:t>
            </a:r>
          </a:p>
          <a:p>
            <a:pPr marL="342900" lvl="1" indent="0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2000" dirty="0"/>
              <a:t>Specificity 83.91%</a:t>
            </a:r>
          </a:p>
          <a:p>
            <a:pPr marL="342900" lvl="1" indent="0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2000" dirty="0"/>
              <a:t>Precision 89.66%</a:t>
            </a:r>
          </a:p>
        </p:txBody>
      </p:sp>
      <p:pic>
        <p:nvPicPr>
          <p:cNvPr id="39" name="Content Placeholder 33" descr="Arrow Clockwise curve">
            <a:extLst>
              <a:ext uri="{FF2B5EF4-FFF2-40B4-BE49-F238E27FC236}">
                <a16:creationId xmlns:a16="http://schemas.microsoft.com/office/drawing/2014/main" id="{61D7BC8B-B6CB-4310-8B29-2B53316A1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703" y="3239681"/>
            <a:ext cx="390637" cy="390637"/>
          </a:xfrm>
          <a:prstGeom prst="rect">
            <a:avLst/>
          </a:prstGeom>
        </p:spPr>
      </p:pic>
      <p:pic>
        <p:nvPicPr>
          <p:cNvPr id="40" name="Content Placeholder 33" descr="Arrow Clockwise curve">
            <a:extLst>
              <a:ext uri="{FF2B5EF4-FFF2-40B4-BE49-F238E27FC236}">
                <a16:creationId xmlns:a16="http://schemas.microsoft.com/office/drawing/2014/main" id="{708151FC-0B3F-44D7-A9E4-81BBABBD44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627457" y="3738509"/>
            <a:ext cx="390637" cy="390637"/>
          </a:xfrm>
          <a:prstGeom prst="rect">
            <a:avLst/>
          </a:prstGeom>
        </p:spPr>
      </p:pic>
      <p:pic>
        <p:nvPicPr>
          <p:cNvPr id="42" name="Content Placeholder 33" descr="Arrow Clockwise curve">
            <a:extLst>
              <a:ext uri="{FF2B5EF4-FFF2-40B4-BE49-F238E27FC236}">
                <a16:creationId xmlns:a16="http://schemas.microsoft.com/office/drawing/2014/main" id="{D92BE9F7-93CD-403C-9363-3E8B37ED4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1999" y="3738510"/>
            <a:ext cx="390637" cy="390637"/>
          </a:xfrm>
          <a:prstGeom prst="rect">
            <a:avLst/>
          </a:prstGeom>
        </p:spPr>
      </p:pic>
      <p:pic>
        <p:nvPicPr>
          <p:cNvPr id="43" name="Content Placeholder 33" descr="Arrow Clockwise curve">
            <a:extLst>
              <a:ext uri="{FF2B5EF4-FFF2-40B4-BE49-F238E27FC236}">
                <a16:creationId xmlns:a16="http://schemas.microsoft.com/office/drawing/2014/main" id="{4C6B3F7A-BD46-47E6-AC12-CEE3DF8B7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0" y="2797953"/>
            <a:ext cx="390637" cy="390637"/>
          </a:xfrm>
          <a:prstGeom prst="rect">
            <a:avLst/>
          </a:prstGeom>
        </p:spPr>
      </p:pic>
      <p:pic>
        <p:nvPicPr>
          <p:cNvPr id="44" name="Content Placeholder 33" descr="Arrow Clockwise curve">
            <a:extLst>
              <a:ext uri="{FF2B5EF4-FFF2-40B4-BE49-F238E27FC236}">
                <a16:creationId xmlns:a16="http://schemas.microsoft.com/office/drawing/2014/main" id="{8DD13B6C-7FAC-41BF-A044-9A6A5B403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4572000" y="3239393"/>
            <a:ext cx="390637" cy="390637"/>
          </a:xfrm>
          <a:prstGeom prst="rect">
            <a:avLst/>
          </a:prstGeom>
        </p:spPr>
      </p:pic>
      <p:pic>
        <p:nvPicPr>
          <p:cNvPr id="45" name="Content Placeholder 33" descr="Arrow Clockwise curve">
            <a:extLst>
              <a:ext uri="{FF2B5EF4-FFF2-40B4-BE49-F238E27FC236}">
                <a16:creationId xmlns:a16="http://schemas.microsoft.com/office/drawing/2014/main" id="{C7F4995A-A591-44D1-A769-455B86780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4555332" y="2269722"/>
            <a:ext cx="390637" cy="390637"/>
          </a:xfrm>
          <a:prstGeom prst="rect">
            <a:avLst/>
          </a:prstGeom>
        </p:spPr>
      </p:pic>
      <p:pic>
        <p:nvPicPr>
          <p:cNvPr id="46" name="Content Placeholder 33" descr="Arrow Clockwise curve">
            <a:extLst>
              <a:ext uri="{FF2B5EF4-FFF2-40B4-BE49-F238E27FC236}">
                <a16:creationId xmlns:a16="http://schemas.microsoft.com/office/drawing/2014/main" id="{F44944F1-02F3-49D8-868A-DD838C9CE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376" y="2270010"/>
            <a:ext cx="390637" cy="390637"/>
          </a:xfrm>
          <a:prstGeom prst="rect">
            <a:avLst/>
          </a:prstGeom>
        </p:spPr>
      </p:pic>
      <p:pic>
        <p:nvPicPr>
          <p:cNvPr id="47" name="Content Placeholder 33" descr="Arrow Clockwise curve">
            <a:extLst>
              <a:ext uri="{FF2B5EF4-FFF2-40B4-BE49-F238E27FC236}">
                <a16:creationId xmlns:a16="http://schemas.microsoft.com/office/drawing/2014/main" id="{219E607E-31CA-4B87-9B74-02D9B5D85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629841" y="2797953"/>
            <a:ext cx="390637" cy="39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43975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Words>655</Words>
  <Application>Microsoft Office PowerPoint</Application>
  <PresentationFormat>On-screen Show (4:3)</PresentationFormat>
  <Paragraphs>116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1_Body Slides</vt:lpstr>
      <vt:lpstr>Office Theme</vt:lpstr>
      <vt:lpstr>Understanding Attrition and Salary Trends</vt:lpstr>
      <vt:lpstr>Executive Summary</vt:lpstr>
      <vt:lpstr>Data Cleaning</vt:lpstr>
      <vt:lpstr>Quantitative Data</vt:lpstr>
      <vt:lpstr>Who has the highest Job Satisfaction?</vt:lpstr>
      <vt:lpstr>Feature Engineering</vt:lpstr>
      <vt:lpstr>Classifying Attrition: Logistic Regression</vt:lpstr>
      <vt:lpstr>Classifying Attrition: Naïve Bayes</vt:lpstr>
      <vt:lpstr>Comparing Classifiers</vt:lpstr>
      <vt:lpstr>Predicting Salary Trends: Linear Regression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Jeff Nguyen</cp:lastModifiedBy>
  <cp:revision>40</cp:revision>
  <dcterms:created xsi:type="dcterms:W3CDTF">2019-09-23T08:00:29Z</dcterms:created>
  <dcterms:modified xsi:type="dcterms:W3CDTF">2019-12-06T10:07:54Z</dcterms:modified>
</cp:coreProperties>
</file>