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72" r:id="rId6"/>
    <p:sldId id="273" r:id="rId7"/>
    <p:sldId id="274" r:id="rId8"/>
    <p:sldId id="268" r:id="rId9"/>
    <p:sldId id="269" r:id="rId10"/>
    <p:sldId id="270" r:id="rId11"/>
    <p:sldId id="271" r:id="rId12"/>
    <p:sldId id="266" r:id="rId13"/>
    <p:sldId id="262" r:id="rId14"/>
    <p:sldId id="259" r:id="rId15"/>
    <p:sldId id="260" r:id="rId16"/>
    <p:sldId id="261" r:id="rId17"/>
    <p:sldId id="263" r:id="rId18"/>
    <p:sldId id="264" r:id="rId19"/>
    <p:sldId id="265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5" autoAdjust="0"/>
    <p:restoredTop sz="91375" autoAdjust="0"/>
  </p:normalViewPr>
  <p:slideViewPr>
    <p:cSldViewPr snapToGrid="0" snapToObjects="1">
      <p:cViewPr>
        <p:scale>
          <a:sx n="93" d="100"/>
          <a:sy n="93" d="100"/>
        </p:scale>
        <p:origin x="-23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Pandas’ inbuilt functions that allow for data to quickly be cleaned, modified, and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Used in a python environment</a:t>
            </a:r>
          </a:p>
          <a:p>
            <a:r>
              <a:rPr lang="en-US" dirty="0"/>
              <a:t>- Common data manipulation tool like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NVIDIA RAPIDS is an open-source suite of data manipulation and machine learning libraries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Optimized for use with GPUs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Syntax is nearly identical to Pandas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 POS</a:t>
            </a:r>
            <a:r>
              <a:rPr lang="en-US" baseline="0" dirty="0" smtClean="0"/>
              <a:t> is Retain.net (old grocery store POS now owned by Kelly-Moore)</a:t>
            </a:r>
          </a:p>
          <a:p>
            <a:r>
              <a:rPr lang="en-US" baseline="0" dirty="0" smtClean="0"/>
              <a:t>Forecasting software is Logility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in the process of </a:t>
            </a:r>
            <a:r>
              <a:rPr lang="en-US" dirty="0" err="1"/>
              <a:t>normalizaiton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execution of transformation and loading of data to be the slowest portion of the ETL process</a:t>
            </a:r>
          </a:p>
          <a:p>
            <a:endParaRPr lang="en-US" dirty="0"/>
          </a:p>
          <a:p>
            <a:r>
              <a:rPr lang="en-US" dirty="0"/>
              <a:t>This is because: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Depending on complexity, transformation may require more computational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Writing data to storage is a slow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Transformation of NoSQL data will potentially take longer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Non-normalized data will need to be modified at each 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normal data this only needs to be done at one </a:t>
            </a:r>
            <a:r>
              <a:rPr lang="en-US" dirty="0" err="1"/>
              <a:t>locaiton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cuDF</a:t>
            </a:r>
            <a:r>
              <a:rPr lang="en-US" dirty="0"/>
              <a:t> will out preform Pandas because it is able to utilize GPUs to do work across more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Combinations used for this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 – Pandas/</a:t>
            </a:r>
            <a:r>
              <a:rPr lang="en-US" dirty="0" err="1"/>
              <a:t>cuDF</a:t>
            </a:r>
            <a:r>
              <a:rPr lang="en-US" dirty="0"/>
              <a:t> –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NoSQL – Pandas/</a:t>
            </a:r>
            <a:r>
              <a:rPr lang="en-US" dirty="0" err="1"/>
              <a:t>cuDF</a:t>
            </a:r>
            <a:r>
              <a:rPr lang="en-US" dirty="0"/>
              <a:t> – 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compare differences between MySQL vs. NoSQL; and Pandas vs. </a:t>
            </a:r>
            <a:r>
              <a:rPr lang="en-US" dirty="0" err="1"/>
              <a:t>cuDF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data is normalized, in MySQL we expect the transformation process to work faster than in NoSQL.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MySQL will occur in one location for normalized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NoSQL would potentially be in multiple locations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read write process would take more time in MySQL than NoSQL due to: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ACID compliant properties required in relational databases.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process can be demanding and may require larger amounts of resources as the volume of data increases.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storage space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Man hours for ETL maintenance</a:t>
            </a:r>
          </a:p>
          <a:p>
            <a:endParaRPr lang="en-US" dirty="0"/>
          </a:p>
          <a:p>
            <a:r>
              <a:rPr lang="en-US" dirty="0"/>
              <a:t>Several examples of 3</a:t>
            </a:r>
            <a:r>
              <a:rPr lang="en-US" baseline="30000" dirty="0"/>
              <a:t>rd</a:t>
            </a:r>
            <a:r>
              <a:rPr lang="en-US" dirty="0"/>
              <a:t> party ETL processes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Informatic PowerCenter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Camel/Kafka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usually extracted from a database into pandas, R, or other data manipulation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 is the process used to, but not limited to: manipulate; modify; clean; merge; select and engineer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covering this slide read the following:</a:t>
            </a:r>
          </a:p>
          <a:p>
            <a:r>
              <a:rPr lang="en-US" dirty="0"/>
              <a:t>“For implementation the following database types and manipulation library are being used for this project”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database for the extraction/loading phases is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alternative database for the extraction/loading phases is MySQL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Performance Measures of Database Types and Transformation Solutions in ETL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3018"/>
            <a:ext cx="6858000" cy="1655762"/>
          </a:xfrm>
        </p:spPr>
        <p:txBody>
          <a:bodyPr/>
          <a:lstStyle/>
          <a:p>
            <a:r>
              <a:rPr lang="en-US" dirty="0"/>
              <a:t>Jeff Nguyen and Reannan McDaniel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3050" y="351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What is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Open source Python data manipulation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Contains many inbuilt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BA689-0F8A-4641-90E0-6F612E7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79" y="4065776"/>
            <a:ext cx="2277263" cy="1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What is NVIDIA RAPIDS?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Allows users to take advantage of a GPU’s thread count and high bandwidth dedicated memory</a:t>
            </a:r>
          </a:p>
          <a:p>
            <a:pPr>
              <a:spcAft>
                <a:spcPts val="1200"/>
              </a:spcAft>
            </a:pPr>
            <a:r>
              <a:rPr lang="en-US" sz="2400" dirty="0" err="1"/>
              <a:t>cuDF</a:t>
            </a:r>
            <a:r>
              <a:rPr lang="en-US" sz="2400" dirty="0"/>
              <a:t> is a data manipulation library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D1CC50-3D5E-4DD0-8ED8-666EF954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67" y="3825125"/>
            <a:ext cx="325726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854" y="1433768"/>
            <a:ext cx="86611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Procure data from Kelly-Moore Paints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Company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Transform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406 paint SKUs from paint to 406 SKUs for a women's boutique clothing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schema used is a combination of article type, color and size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24" y="4256096"/>
            <a:ext cx="3377556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9320"/>
            <a:ext cx="7886700" cy="4351338"/>
          </a:xfrm>
        </p:spPr>
        <p:txBody>
          <a:bodyPr/>
          <a:lstStyle/>
          <a:p>
            <a:r>
              <a:rPr lang="en-US" sz="2400" dirty="0"/>
              <a:t>The data is generated from three sources</a:t>
            </a:r>
          </a:p>
          <a:p>
            <a:pPr lvl="1"/>
            <a:r>
              <a:rPr lang="en-US" sz="2000" dirty="0"/>
              <a:t>Retail Point of Sale</a:t>
            </a:r>
          </a:p>
          <a:p>
            <a:pPr lvl="1"/>
            <a:r>
              <a:rPr lang="en-US" sz="2000" dirty="0"/>
              <a:t>Forecasting software</a:t>
            </a:r>
          </a:p>
          <a:p>
            <a:pPr lvl="1"/>
            <a:r>
              <a:rPr lang="en-US" sz="2000" dirty="0"/>
              <a:t>Oracle</a:t>
            </a:r>
          </a:p>
          <a:p>
            <a:r>
              <a:rPr lang="en-US" sz="2400" dirty="0"/>
              <a:t>The data is comprised of:</a:t>
            </a:r>
          </a:p>
          <a:p>
            <a:pPr lvl="1"/>
            <a:r>
              <a:rPr lang="en-US" sz="2000" dirty="0"/>
              <a:t>Order recommendations – at the site level</a:t>
            </a:r>
          </a:p>
          <a:p>
            <a:pPr lvl="1"/>
            <a:r>
              <a:rPr lang="en-US" sz="2000" dirty="0"/>
              <a:t>Actual sales – at the site level</a:t>
            </a:r>
          </a:p>
          <a:p>
            <a:pPr lvl="1"/>
            <a:r>
              <a:rPr lang="en-US" sz="2000" dirty="0"/>
              <a:t>Actual orders – at the site level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27" y="4534360"/>
            <a:ext cx="3522883" cy="156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Kelly-Moore Paints data pulled from data warehouse</a:t>
            </a:r>
          </a:p>
          <a:p>
            <a:pPr>
              <a:spcAft>
                <a:spcPts val="1200"/>
              </a:spcAft>
            </a:pPr>
            <a:r>
              <a:rPr lang="en-US" dirty="0"/>
              <a:t>Data needed to be reverse engineered into it’s normal form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done to test extraction and transformation phases of 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77A22B3C-49F8-41DD-B5B0-144ADFD6C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690689"/>
            <a:ext cx="64865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ETL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Performance metrics such as: CPU usage, RAM usage, and time to execute operations will be captured</a:t>
            </a:r>
          </a:p>
          <a:p>
            <a:r>
              <a:rPr lang="en-US" dirty="0"/>
              <a:t>Metrics will be captured at the following points in the ETL process:</a:t>
            </a:r>
          </a:p>
          <a:p>
            <a:pPr marL="971550" lvl="1" indent="-514350">
              <a:buAutoNum type="arabicPeriod"/>
            </a:pPr>
            <a:r>
              <a:rPr lang="en-US" dirty="0"/>
              <a:t>Reading in data from database</a:t>
            </a:r>
          </a:p>
          <a:p>
            <a:pPr marL="971550" lvl="1" indent="-514350">
              <a:buAutoNum type="arabicPeriod"/>
            </a:pPr>
            <a:r>
              <a:rPr lang="en-US" dirty="0"/>
              <a:t>Execution of transformation code</a:t>
            </a:r>
          </a:p>
          <a:p>
            <a:pPr marL="971550" lvl="1" indent="-514350">
              <a:buAutoNum type="arabicPeriod"/>
            </a:pPr>
            <a:r>
              <a:rPr lang="en-US" dirty="0"/>
              <a:t>Loading of data into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 NoSQL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the wiring data into MySQL/NoSQL data warehouses to take the most time</a:t>
            </a:r>
          </a:p>
          <a:p>
            <a:r>
              <a:rPr lang="en-US" dirty="0"/>
              <a:t>Transformation of NoSQL data will potentially take longer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dependent on the how well the code is written</a:t>
            </a:r>
          </a:p>
          <a:p>
            <a:r>
              <a:rPr lang="en-US" dirty="0" err="1"/>
              <a:t>Ie</a:t>
            </a:r>
            <a:r>
              <a:rPr lang="en-US" dirty="0"/>
              <a:t> using for loops vs. apply() or </a:t>
            </a:r>
            <a:r>
              <a:rPr lang="en-US" dirty="0" err="1"/>
              <a:t>iterrows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cuDF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Pandas, performance is dependent on how well code is written</a:t>
            </a:r>
          </a:p>
          <a:p>
            <a:r>
              <a:rPr lang="en-US" dirty="0"/>
              <a:t>Holding coding skill constant, we expect </a:t>
            </a:r>
            <a:r>
              <a:rPr lang="en-US" dirty="0" err="1"/>
              <a:t>cuDF</a:t>
            </a:r>
            <a:r>
              <a:rPr lang="en-US" dirty="0"/>
              <a:t> to out-preform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ETL; Extract, Transform, and load, is a popular process for data warehousing</a:t>
            </a:r>
          </a:p>
          <a:p>
            <a:pPr>
              <a:spcAft>
                <a:spcPts val="1200"/>
              </a:spcAft>
            </a:pPr>
            <a:r>
              <a:rPr lang="en-US" dirty="0"/>
              <a:t>We aim to identify database and transformation solutions that are most efficient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and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500" dirty="0"/>
              <a:t>Data has been compiled into one csv</a:t>
            </a:r>
          </a:p>
          <a:p>
            <a:pPr>
              <a:spcAft>
                <a:spcPts val="1200"/>
              </a:spcAft>
            </a:pPr>
            <a:r>
              <a:rPr lang="en-US" sz="2500" dirty="0"/>
              <a:t>This will serve as initial database that data will be extracted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F16D046-FEDC-48B4-AB24-9A636F45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26206"/>
              </p:ext>
            </p:extLst>
          </p:nvPr>
        </p:nvGraphicFramePr>
        <p:xfrm>
          <a:off x="2046302" y="3522866"/>
          <a:ext cx="4933950" cy="211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84">
                  <a:extLst>
                    <a:ext uri="{9D8B030D-6E8A-4147-A177-3AD203B41FA5}">
                      <a16:colId xmlns:a16="http://schemas.microsoft.com/office/drawing/2014/main" xmlns="" val="1451445196"/>
                    </a:ext>
                  </a:extLst>
                </a:gridCol>
                <a:gridCol w="4008366">
                  <a:extLst>
                    <a:ext uri="{9D8B030D-6E8A-4147-A177-3AD203B41FA5}">
                      <a16:colId xmlns:a16="http://schemas.microsoft.com/office/drawing/2014/main" xmlns="" val="1138093312"/>
                    </a:ext>
                  </a:extLst>
                </a:gridCol>
              </a:tblGrid>
              <a:tr h="518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 Action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0617268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Extraction/Transformation of Normalized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537539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Loading of Normalized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4400948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Preparation of NoSQL Key: 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3106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Extraction/ Transformation of NoSQL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201736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Loading of NoSQL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061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been scrubbed of proprietary information</a:t>
            </a:r>
          </a:p>
          <a:p>
            <a:r>
              <a:rPr lang="en-US" dirty="0"/>
              <a:t>Comparisons between database type and transformation libraries will be performed</a:t>
            </a:r>
          </a:p>
          <a:p>
            <a:r>
              <a:rPr lang="en-US" dirty="0"/>
              <a:t>CPU usage, RAM usage, and time to execute will be captured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We expect MySQL to take longer in read/write operations compared to NoSQL</a:t>
            </a:r>
          </a:p>
          <a:p>
            <a:pPr>
              <a:spcAft>
                <a:spcPts val="1200"/>
              </a:spcAft>
            </a:pPr>
            <a:r>
              <a:rPr lang="en-US" dirty="0"/>
              <a:t>Transformations may take longer in NoSQL as there is a potential for duplicate data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cuDF</a:t>
            </a:r>
            <a:r>
              <a:rPr lang="en-US" dirty="0"/>
              <a:t> will outperform Pandas in 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Extraction, transformation, and loading is a process used to generate data that is in a usable form for, but not limited to, modeling and reporting purposes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involves moving data from a database into a data transformation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Transformation is the process used to prepare data for loading into a database</a:t>
            </a:r>
          </a:p>
          <a:p>
            <a:pPr>
              <a:spcAft>
                <a:spcPts val="1200"/>
              </a:spcAft>
            </a:pPr>
            <a:r>
              <a:rPr lang="en-US" dirty="0"/>
              <a:t>Systems require data to be in a certain form, the transformation </a:t>
            </a:r>
            <a:r>
              <a:rPr lang="en-US" dirty="0" smtClean="0"/>
              <a:t>step </a:t>
            </a:r>
            <a:r>
              <a:rPr lang="en-US" dirty="0"/>
              <a:t>of ETL prepares that data for the target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Loading takes transformed data and moves it into a data warehouse or data lake</a:t>
            </a:r>
          </a:p>
          <a:p>
            <a:pPr>
              <a:spcAft>
                <a:spcPts val="1200"/>
              </a:spcAft>
            </a:pPr>
            <a:r>
              <a:rPr lang="en-US" dirty="0"/>
              <a:t>Loaded data may or may not be normalized based on business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Extraction/Loading: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MySQL is an open source RDBMS</a:t>
            </a:r>
          </a:p>
          <a:p>
            <a:pPr>
              <a:spcAft>
                <a:spcPts val="1200"/>
              </a:spcAft>
            </a:pPr>
            <a:r>
              <a:rPr lang="en-US" dirty="0"/>
              <a:t>Ideal for 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Requires normalization of data for efficient operation</a:t>
            </a:r>
          </a:p>
          <a:p>
            <a:pPr>
              <a:spcAft>
                <a:spcPts val="1200"/>
              </a:spcAft>
            </a:pPr>
            <a:r>
              <a:rPr lang="en-US" dirty="0"/>
              <a:t>Utilizes Structured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Extraction/Loading :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Is a database solution that typically models non-relational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MongoDB and Apache Cassandra are examples</a:t>
            </a:r>
          </a:p>
          <a:p>
            <a:pPr>
              <a:spcAft>
                <a:spcPts val="1200"/>
              </a:spcAft>
            </a:pPr>
            <a:r>
              <a:rPr lang="en-US" dirty="0"/>
              <a:t>Does not require data to be 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3128</TotalTime>
  <Words>1038</Words>
  <Application>Microsoft Office PowerPoint</Application>
  <PresentationFormat>On-screen Show (4:3)</PresentationFormat>
  <Paragraphs>169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Performance Measures of Database Types and Transformation Solutions in ETL Pipelines</vt:lpstr>
      <vt:lpstr>Purpose</vt:lpstr>
      <vt:lpstr>Hypothesis</vt:lpstr>
      <vt:lpstr>What is ETL</vt:lpstr>
      <vt:lpstr>Extraction</vt:lpstr>
      <vt:lpstr>Transformation</vt:lpstr>
      <vt:lpstr>Loading</vt:lpstr>
      <vt:lpstr>Implementing Extraction/Loading: MySQL</vt:lpstr>
      <vt:lpstr>Implementing Extraction/Loading : NoSQL</vt:lpstr>
      <vt:lpstr>Transformation: What is Pandas?</vt:lpstr>
      <vt:lpstr>Transformation: What is NVIDIA RAPIDS?</vt:lpstr>
      <vt:lpstr>Data</vt:lpstr>
      <vt:lpstr>Data</vt:lpstr>
      <vt:lpstr>Data</vt:lpstr>
      <vt:lpstr>Data</vt:lpstr>
      <vt:lpstr>Measuring ETL Performance</vt:lpstr>
      <vt:lpstr>MySQL and NoSQL Performance</vt:lpstr>
      <vt:lpstr>Pandas Performance</vt:lpstr>
      <vt:lpstr>cuDF Performance</vt:lpstr>
      <vt:lpstr>Current Progress and Action Items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AnyUser</cp:lastModifiedBy>
  <cp:revision>45</cp:revision>
  <dcterms:created xsi:type="dcterms:W3CDTF">2017-03-18T16:30:52Z</dcterms:created>
  <dcterms:modified xsi:type="dcterms:W3CDTF">2020-02-26T13:22:54Z</dcterms:modified>
</cp:coreProperties>
</file>