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77" r:id="rId3"/>
    <p:sldId id="257" r:id="rId4"/>
    <p:sldId id="267" r:id="rId5"/>
    <p:sldId id="272" r:id="rId6"/>
    <p:sldId id="270" r:id="rId7"/>
    <p:sldId id="258" r:id="rId8"/>
    <p:sldId id="266" r:id="rId9"/>
    <p:sldId id="260" r:id="rId10"/>
    <p:sldId id="286" r:id="rId11"/>
    <p:sldId id="287" r:id="rId12"/>
    <p:sldId id="279" r:id="rId13"/>
    <p:sldId id="284" r:id="rId14"/>
    <p:sldId id="282" r:id="rId15"/>
    <p:sldId id="273" r:id="rId16"/>
    <p:sldId id="274" r:id="rId17"/>
    <p:sldId id="285" r:id="rId18"/>
    <p:sldId id="269" r:id="rId19"/>
    <p:sldId id="259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DAA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5" autoAdjust="0"/>
    <p:restoredTop sz="80429" autoAdjust="0"/>
  </p:normalViewPr>
  <p:slideViewPr>
    <p:cSldViewPr snapToGrid="0" snapToObjects="1">
      <p:cViewPr>
        <p:scale>
          <a:sx n="75" d="100"/>
          <a:sy n="75" d="100"/>
        </p:scale>
        <p:origin x="2148" y="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336F5-A68D-9A4A-83AB-B8CD6FA5C732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633A-392A-4347-9D1C-FF5FFE947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are pleased to present a case study on Performance Measures of Database Types and Transformation Solutions in ETL Pipeline.  I am Reannan and my partner for the case study is Jeff Nguyen.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2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software used and open during the process was - MySQL Workbench and MongoDB Compass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extraction and loading: Jupiter Notebook, pandas,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cuDF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RStudio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transformation we used Ubuntu, MongoDB and MySQL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a few software applications running during each phase was two internet browsers, Excel and Zoom</a:t>
            </a:r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Software Open During ETL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/>
              <a:t>2 Internet Browser Tabs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/>
              <a:t>DB Application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/>
              <a:t>Excel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/>
              <a:t>Zoom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/>
              <a:t>File Explorer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9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experiment was performed using the following hardware: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32G GB of RAM and NVIDIA 2070 Super to name a couple.</a:t>
            </a:r>
          </a:p>
          <a:p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would like to introduce Jeff who will provide our experiment set-up, methodology, results and conclusion.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33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CPU and RAM utilization, and elapsed time will be captured for each sample for each work load</a:t>
            </a:r>
          </a:p>
          <a:p>
            <a:r>
              <a:rPr lang="en-US" b="1" dirty="0"/>
              <a:t>There are a total of 720 rows of data with over 3600 datapoints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337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 For our testing we had two ETL combinations with varying workloads:</a:t>
            </a:r>
          </a:p>
          <a:p>
            <a:pPr marL="228600" indent="-228600">
              <a:buAutoNum type="arabicPeriod"/>
            </a:pPr>
            <a:r>
              <a:rPr lang="en-US" b="1" dirty="0"/>
              <a:t>MySQL – Pandas/</a:t>
            </a:r>
            <a:r>
              <a:rPr lang="en-US" b="1" dirty="0" err="1"/>
              <a:t>cuDF</a:t>
            </a:r>
            <a:r>
              <a:rPr lang="en-US" b="1" dirty="0"/>
              <a:t> – MySQL</a:t>
            </a:r>
          </a:p>
          <a:p>
            <a:pPr marL="228600" indent="-228600">
              <a:buAutoNum type="arabicPeriod"/>
            </a:pPr>
            <a:r>
              <a:rPr lang="en-US" b="1" dirty="0"/>
              <a:t>Mongo – </a:t>
            </a:r>
            <a:r>
              <a:rPr lang="en-US" b="1" dirty="0" err="1"/>
              <a:t>Pandas.cuDF</a:t>
            </a:r>
            <a:r>
              <a:rPr lang="en-US" b="1" dirty="0"/>
              <a:t> – Mongo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Both combinations have light, medium and heavy workloads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We wanted to compare transformation and database solutions to see which one took less resources</a:t>
            </a:r>
          </a:p>
          <a:p>
            <a:endParaRPr lang="en-US" b="1" dirty="0"/>
          </a:p>
          <a:p>
            <a:r>
              <a:rPr lang="en-US" b="1" dirty="0"/>
              <a:t>Light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Smallest table with 406 rows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One string transformation</a:t>
            </a:r>
          </a:p>
          <a:p>
            <a:pPr marL="0" indent="0">
              <a:buFontTx/>
              <a:buNone/>
            </a:pPr>
            <a:endParaRPr lang="en-US" b="1" dirty="0"/>
          </a:p>
          <a:p>
            <a:pPr marL="0" indent="0">
              <a:buFontTx/>
              <a:buNone/>
            </a:pPr>
            <a:r>
              <a:rPr lang="en-US" b="1" dirty="0"/>
              <a:t>Medium</a:t>
            </a:r>
          </a:p>
          <a:p>
            <a:pPr marL="171450" indent="-171450">
              <a:buFontTx/>
              <a:buChar char="-"/>
            </a:pPr>
            <a:r>
              <a:rPr lang="en-US" b="1" dirty="0" err="1"/>
              <a:t>Order_line</a:t>
            </a:r>
            <a:r>
              <a:rPr lang="en-US" b="1" dirty="0"/>
              <a:t> and item </a:t>
            </a:r>
            <a:r>
              <a:rPr lang="en-US" b="1" dirty="0" err="1"/>
              <a:t>talbes</a:t>
            </a:r>
            <a:r>
              <a:rPr lang="en-US" b="1" dirty="0"/>
              <a:t> joined at 240K rows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One string transformation 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One calculated column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b="1" dirty="0"/>
              <a:t>Heavy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All tables joined (240K rows)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/>
              <a:t>two string transformations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/>
              <a:t>One calculated column price * quantity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b="1" dirty="0"/>
              <a:t>All extraction, transformation, and loading scripts were handled using Python in </a:t>
            </a:r>
            <a:r>
              <a:rPr lang="en-US" b="1" dirty="0" err="1"/>
              <a:t>Jupyter</a:t>
            </a:r>
            <a:r>
              <a:rPr lang="en-US" b="1" dirty="0"/>
              <a:t> Notebook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13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For light, medium and heavy workloads: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30 samples were taken from extraction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60 samples were taken for transformation (pandas and 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</a:rPr>
              <a:t>cuDF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30 samples were taken for loading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This sampling scheme was used for both MySQL ETL and MongoDB ETL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Sampling methodology: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Base CPU and RAM utilizations were taken right before a process was executed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Right afterwards a CPU and RAM utilization sample was taken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Base utilization subtracted from sample to get process utilization</a:t>
            </a:r>
          </a:p>
          <a:p>
            <a:endParaRPr lang="en-US" dirty="0"/>
          </a:p>
          <a:p>
            <a:r>
              <a:rPr lang="en-US" b="1" dirty="0"/>
              <a:t>Go over the use of the loop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5 Second break to allow computer to settle down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Start Process timer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Transformation scripts executed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CPU and RAM utilization captured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Timer stopped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CPU, RAM utilization, and elapsed time captured in a </a:t>
            </a:r>
            <a:r>
              <a:rPr lang="en-US" b="1" dirty="0" err="1"/>
              <a:t>dataframe</a:t>
            </a:r>
            <a:endParaRPr lang="en-US" b="1" dirty="0"/>
          </a:p>
          <a:p>
            <a:pPr marL="171450" indent="-171450">
              <a:buFontTx/>
              <a:buChar char="-"/>
            </a:pPr>
            <a:r>
              <a:rPr lang="en-US" b="1" dirty="0"/>
              <a:t>Loop is repeated 29 more times</a:t>
            </a:r>
          </a:p>
          <a:p>
            <a:pPr marL="0" indent="0">
              <a:buFontTx/>
              <a:buNone/>
            </a:pPr>
            <a:endParaRPr lang="en-US" b="1" dirty="0"/>
          </a:p>
          <a:p>
            <a:pPr marL="0" indent="0">
              <a:buFontTx/>
              <a:buNone/>
            </a:pPr>
            <a:r>
              <a:rPr lang="en-US" b="1" dirty="0"/>
              <a:t>Data from previous iteration is over-written by new data for each iteration.</a:t>
            </a:r>
          </a:p>
          <a:p>
            <a:pPr marL="0" indent="0">
              <a:buFontTx/>
              <a:buNone/>
            </a:pPr>
            <a:endParaRPr lang="en-US" dirty="0"/>
          </a:p>
          <a:p>
            <a:r>
              <a:rPr lang="en-US" dirty="0"/>
              <a:t>Photo cred: https://docs.microsoft.com/en-us/azure/architecture/data-guide/relational-data/etl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807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Problems we encountered working on this project included: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Working with Databases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/>
              <a:t>Setting up security settings: granting write privileges in MSQL for taking data in via scripts: using the data import wizard solved this quickly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/>
              <a:t>Setting buffer length and packet sizes in MySQL to prevent time-outs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Transferring data to and from databases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- Understanding how to use, set up, and troubleshoot pandas functions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Installing Drivers for </a:t>
            </a:r>
            <a:r>
              <a:rPr lang="en-US" b="1" dirty="0" err="1"/>
              <a:t>cuDF</a:t>
            </a:r>
            <a:r>
              <a:rPr lang="en-US" b="1" dirty="0"/>
              <a:t> use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- Correctly installing drivers and CUDA toolkits – new to Ubuntu so system would not be stable at times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I’m excited to share the results on these following slides – we found some interesting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903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For extraction: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Top plot is extraction elapsed time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Lower plot is CPU Utilization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MySQL is faster than MongoDB for medium and heavy workloads at the expense of CPU utilization</a:t>
            </a:r>
          </a:p>
          <a:p>
            <a:pPr marL="171450" indent="-171450">
              <a:buFontTx/>
              <a:buChar char="-"/>
            </a:pPr>
            <a:endParaRPr lang="en-US" b="1" dirty="0"/>
          </a:p>
          <a:p>
            <a:pPr marL="0" indent="0">
              <a:buFontTx/>
              <a:buNone/>
            </a:pPr>
            <a:r>
              <a:rPr lang="en-US" b="1" dirty="0"/>
              <a:t>Go over Elapsed time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MySQL is roughly twice as fast as MongoDB for medium workload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MySQL  is roughly 25% faster for heavy workloads</a:t>
            </a:r>
          </a:p>
          <a:p>
            <a:pPr marL="171450" indent="-171450">
              <a:buFontTx/>
              <a:buChar char="-"/>
            </a:pPr>
            <a:endParaRPr lang="en-US" b="1" dirty="0"/>
          </a:p>
          <a:p>
            <a:pPr marL="0" indent="0">
              <a:buFontTx/>
              <a:buNone/>
            </a:pPr>
            <a:r>
              <a:rPr lang="en-US" b="1" dirty="0"/>
              <a:t>Go over CPU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MongoDB for medium and heavy work loads use the CPU slightly less than MySQL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Light workloads for both databases has a lot of variation</a:t>
            </a:r>
          </a:p>
          <a:p>
            <a:endParaRPr lang="en-US" dirty="0"/>
          </a:p>
          <a:p>
            <a:r>
              <a:rPr lang="en-US" b="1" dirty="0"/>
              <a:t>RAM Utilizations were pretty similar for all workloads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954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b="1" dirty="0"/>
              <a:t>For transformation:</a:t>
            </a:r>
          </a:p>
          <a:p>
            <a:pPr>
              <a:spcAft>
                <a:spcPts val="1200"/>
              </a:spcAft>
            </a:pPr>
            <a:endParaRPr lang="en-US" b="1" dirty="0"/>
          </a:p>
          <a:p>
            <a:pPr>
              <a:spcAft>
                <a:spcPts val="1200"/>
              </a:spcAft>
            </a:pPr>
            <a:r>
              <a:rPr lang="en-US" b="1" dirty="0"/>
              <a:t>The top plot is elapsed time, the lower plot is CPU utilization</a:t>
            </a:r>
          </a:p>
          <a:p>
            <a:pPr>
              <a:spcAft>
                <a:spcPts val="1200"/>
              </a:spcAft>
            </a:pPr>
            <a:endParaRPr lang="en-US" b="1" dirty="0"/>
          </a:p>
          <a:p>
            <a:pPr marL="171450" indent="-171450">
              <a:spcAft>
                <a:spcPts val="1200"/>
              </a:spcAft>
              <a:buFontTx/>
              <a:buChar char="-"/>
            </a:pPr>
            <a:r>
              <a:rPr lang="en-US" b="1" dirty="0" err="1"/>
              <a:t>cuDF</a:t>
            </a:r>
            <a:r>
              <a:rPr lang="en-US" b="1" dirty="0"/>
              <a:t> outperformed pandas by a large margin</a:t>
            </a:r>
          </a:p>
          <a:p>
            <a:pPr marL="171450" indent="-171450">
              <a:spcAft>
                <a:spcPts val="1200"/>
              </a:spcAft>
              <a:buFontTx/>
              <a:buChar char="-"/>
            </a:pPr>
            <a:r>
              <a:rPr lang="en-US" b="1" dirty="0"/>
              <a:t>Data extracted from MySQL was al transformed more rapidly than NoSQL data</a:t>
            </a:r>
          </a:p>
          <a:p>
            <a:pPr marL="628650" lvl="1" indent="-171450">
              <a:spcAft>
                <a:spcPts val="1200"/>
              </a:spcAft>
              <a:buFontTx/>
              <a:buChar char="-"/>
            </a:pPr>
            <a:r>
              <a:rPr lang="en-US" b="1" dirty="0"/>
              <a:t>Mongo tables were joined in transformation environment</a:t>
            </a:r>
          </a:p>
          <a:p>
            <a:pPr marL="628650" lvl="1" indent="-171450">
              <a:spcAft>
                <a:spcPts val="1200"/>
              </a:spcAft>
              <a:buFontTx/>
              <a:buChar char="-"/>
            </a:pPr>
            <a:r>
              <a:rPr lang="en-US" b="1" dirty="0"/>
              <a:t>All documents in MongoDB are by default “objects”</a:t>
            </a:r>
          </a:p>
          <a:p>
            <a:pPr marL="1085850" lvl="2" indent="-171450">
              <a:spcAft>
                <a:spcPts val="1200"/>
              </a:spcAft>
              <a:buFontTx/>
              <a:buChar char="-"/>
            </a:pPr>
            <a:r>
              <a:rPr lang="en-US" b="1" dirty="0"/>
              <a:t>Data types needed to be cast to documents</a:t>
            </a:r>
          </a:p>
          <a:p>
            <a:pPr marL="1085850" lvl="2" indent="-171450">
              <a:spcAft>
                <a:spcPts val="1200"/>
              </a:spcAft>
              <a:buFontTx/>
              <a:buChar char="-"/>
            </a:pPr>
            <a:endParaRPr lang="en-US" b="1" dirty="0"/>
          </a:p>
          <a:p>
            <a:pPr marL="0" lvl="0" indent="0">
              <a:spcAft>
                <a:spcPts val="1200"/>
              </a:spcAft>
              <a:buFontTx/>
              <a:buNone/>
            </a:pPr>
            <a:r>
              <a:rPr lang="en-US" b="1" dirty="0"/>
              <a:t>Go Over Elapsed Time</a:t>
            </a:r>
          </a:p>
          <a:p>
            <a:pPr marL="171450" lvl="0" indent="-171450">
              <a:spcAft>
                <a:spcPts val="1200"/>
              </a:spcAft>
              <a:buFontTx/>
              <a:buChar char="-"/>
            </a:pPr>
            <a:r>
              <a:rPr lang="en-US" b="1" dirty="0"/>
              <a:t>Data extracted from MySQL appears to get transformed more rapidly compared to MongoDB</a:t>
            </a:r>
          </a:p>
          <a:p>
            <a:pPr marL="628650" lvl="1" indent="-171450">
              <a:spcAft>
                <a:spcPts val="1200"/>
              </a:spcAft>
              <a:buFontTx/>
              <a:buChar char="-"/>
            </a:pPr>
            <a:r>
              <a:rPr lang="en-US" b="1" dirty="0"/>
              <a:t>The exception is the heavy </a:t>
            </a:r>
            <a:r>
              <a:rPr lang="en-US" b="1" dirty="0" err="1"/>
              <a:t>cuDF</a:t>
            </a:r>
            <a:r>
              <a:rPr lang="en-US" b="1" dirty="0"/>
              <a:t> transformation</a:t>
            </a:r>
          </a:p>
          <a:p>
            <a:pPr marL="171450" lvl="0" indent="-171450">
              <a:spcAft>
                <a:spcPts val="1200"/>
              </a:spcAft>
              <a:buFontTx/>
              <a:buChar char="-"/>
            </a:pPr>
            <a:r>
              <a:rPr lang="en-US" b="1" dirty="0" err="1"/>
              <a:t>cuDF</a:t>
            </a:r>
            <a:r>
              <a:rPr lang="en-US" b="1" dirty="0"/>
              <a:t> transformations are several times faster compared to pandas transformation</a:t>
            </a:r>
          </a:p>
          <a:p>
            <a:pPr marL="0" lvl="0" indent="0">
              <a:spcAft>
                <a:spcPts val="1200"/>
              </a:spcAft>
              <a:buFontTx/>
              <a:buNone/>
            </a:pPr>
            <a:endParaRPr lang="en-US" b="1" dirty="0"/>
          </a:p>
          <a:p>
            <a:pPr marL="0" lvl="0" indent="0">
              <a:spcAft>
                <a:spcPts val="1200"/>
              </a:spcAft>
              <a:buFontTx/>
              <a:buNone/>
            </a:pPr>
            <a:r>
              <a:rPr lang="en-US" b="1" dirty="0"/>
              <a:t>Go Over CPU utilization</a:t>
            </a:r>
          </a:p>
          <a:p>
            <a:pPr marL="0" lvl="0" indent="0">
              <a:spcAft>
                <a:spcPts val="1200"/>
              </a:spcAft>
              <a:buFontTx/>
              <a:buNone/>
            </a:pPr>
            <a:r>
              <a:rPr lang="en-US" b="1" dirty="0"/>
              <a:t>For Medium and light workloads the CPU utilization is negative as the operations took less time than the original base reading – this could be remedied by taking the absolute value</a:t>
            </a:r>
          </a:p>
          <a:p>
            <a:pPr marL="0" lvl="0" indent="0">
              <a:spcAft>
                <a:spcPts val="1200"/>
              </a:spcAft>
              <a:buFontTx/>
              <a:buNone/>
            </a:pPr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RAM Utilizations were pretty similar for all workloads</a:t>
            </a:r>
          </a:p>
          <a:p>
            <a:pPr marL="0" lvl="0" indent="0">
              <a:spcAft>
                <a:spcPts val="1200"/>
              </a:spcAft>
              <a:buFontTx/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357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For loading: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The top plot is elapsed time, the lower plot is RAM utilization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/>
              <a:t>MongoDB is vastly faster than MySQL in loading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/>
              <a:t>RAM utilization for MongoDB was less than MySQL for Medium and Heavy workloads</a:t>
            </a:r>
          </a:p>
          <a:p>
            <a:endParaRPr lang="en-US" dirty="0"/>
          </a:p>
          <a:p>
            <a:r>
              <a:rPr lang="en-US" b="1" dirty="0"/>
              <a:t>Go Over Elapsed Time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Mongo is at least 3 times as fast as MySQL in loading for medium and heavy workloads</a:t>
            </a:r>
          </a:p>
          <a:p>
            <a:pPr marL="171450" indent="-171450">
              <a:buFontTx/>
              <a:buChar char="-"/>
            </a:pPr>
            <a:endParaRPr lang="en-US" b="1" dirty="0"/>
          </a:p>
          <a:p>
            <a:pPr marL="0" indent="0">
              <a:buFontTx/>
              <a:buNone/>
            </a:pPr>
            <a:r>
              <a:rPr lang="en-US" b="1" dirty="0"/>
              <a:t>Go Over RAM utilization</a:t>
            </a:r>
          </a:p>
          <a:p>
            <a:pPr marL="0" indent="0">
              <a:buFontTx/>
              <a:buNone/>
            </a:pPr>
            <a:r>
              <a:rPr lang="en-US" b="1" dirty="0"/>
              <a:t>- MySQL took more RAM resources for medium and heavy workloads</a:t>
            </a:r>
            <a:br>
              <a:rPr lang="en-US" dirty="0"/>
            </a:b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432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Extraction: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MySQL is faster for medium and heavy workloads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But MongoDB takes less CPU resources for medium and heavy</a:t>
            </a:r>
          </a:p>
          <a:p>
            <a:pPr marL="171450" indent="-171450">
              <a:buFontTx/>
              <a:buChar char="-"/>
            </a:pPr>
            <a:endParaRPr lang="en-US" b="1" dirty="0"/>
          </a:p>
          <a:p>
            <a:pPr marL="0" indent="0">
              <a:buFontTx/>
              <a:buNone/>
            </a:pPr>
            <a:r>
              <a:rPr lang="en-US" b="1" dirty="0"/>
              <a:t>Transformation</a:t>
            </a:r>
          </a:p>
          <a:p>
            <a:pPr marL="171450" indent="-171450">
              <a:buFontTx/>
              <a:buChar char="-"/>
            </a:pPr>
            <a:r>
              <a:rPr lang="en-US" b="1" dirty="0" err="1"/>
              <a:t>cudDF</a:t>
            </a:r>
            <a:r>
              <a:rPr lang="en-US" b="1" dirty="0"/>
              <a:t> outperforms Pandas by a large margin for data extracted from both MySQL and MongoDB</a:t>
            </a:r>
          </a:p>
          <a:p>
            <a:pPr marL="628650" lvl="1" indent="-171450">
              <a:buFontTx/>
              <a:buChar char="-"/>
            </a:pPr>
            <a:r>
              <a:rPr lang="en-US" b="1" dirty="0"/>
              <a:t>Comes at a very slight expense to RAM</a:t>
            </a:r>
          </a:p>
          <a:p>
            <a:pPr marL="628650" lvl="1" indent="-171450">
              <a:buFontTx/>
              <a:buChar char="-"/>
            </a:pPr>
            <a:r>
              <a:rPr lang="en-US" b="1" dirty="0"/>
              <a:t>Up to 4x faster for heavy workloads</a:t>
            </a:r>
          </a:p>
          <a:p>
            <a:pPr marL="171450" indent="-171450">
              <a:buFontTx/>
              <a:buChar char="-"/>
            </a:pPr>
            <a:endParaRPr lang="en-US" b="1" dirty="0"/>
          </a:p>
          <a:p>
            <a:pPr marL="0" indent="0">
              <a:buFontTx/>
              <a:buNone/>
            </a:pPr>
            <a:r>
              <a:rPr lang="en-US" b="1" dirty="0"/>
              <a:t>Loading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MongoDB is at least 2x as fast as MySQL in loading for our workloads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10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objectives to cover are the Purpose, What is ETL, our hypotheses, the experiment set-up and methodology, the results and finally our conclusion.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527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1" dirty="0" err="1"/>
              <a:t>cuDF</a:t>
            </a:r>
            <a:r>
              <a:rPr lang="en-US" b="1" dirty="0"/>
              <a:t> can speed up your transformations, freeing up the CPU, but at the expense of RAM</a:t>
            </a:r>
          </a:p>
          <a:p>
            <a:pPr marL="0" indent="0">
              <a:buFontTx/>
              <a:buNone/>
            </a:pPr>
            <a:r>
              <a:rPr lang="en-US" b="1" dirty="0"/>
              <a:t>MySQL is faster with Extractions</a:t>
            </a:r>
          </a:p>
          <a:p>
            <a:pPr marL="0" indent="0">
              <a:buFontTx/>
              <a:buNone/>
            </a:pPr>
            <a:r>
              <a:rPr lang="en-US" b="1" dirty="0"/>
              <a:t>But MongoDB is faster with Loading</a:t>
            </a:r>
          </a:p>
          <a:p>
            <a:pPr marL="171450" indent="-171450">
              <a:buFontTx/>
              <a:buChar char="-"/>
            </a:pPr>
            <a:endParaRPr lang="en-US" b="1" dirty="0"/>
          </a:p>
          <a:p>
            <a:pPr marL="171450" indent="-171450">
              <a:buFontTx/>
              <a:buChar char="-"/>
            </a:pPr>
            <a:endParaRPr lang="en-US" b="1" dirty="0"/>
          </a:p>
          <a:p>
            <a:pPr marL="171450" indent="-171450">
              <a:buFontTx/>
              <a:buChar char="-"/>
            </a:pPr>
            <a:r>
              <a:rPr lang="en-US" b="1" dirty="0"/>
              <a:t>Thank you everyone for being here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We hope these findings provide some useful information that can possibly save you some time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At this time we will take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8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Compare the differences between MySQL and NoSQL; as well as Pandas and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cuDF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then identify storage and resource utilization.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Combinations used for this project: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MySQL – Pandas/</a:t>
            </a:r>
            <a:r>
              <a:rPr lang="en-US" dirty="0" err="1"/>
              <a:t>cuDF</a:t>
            </a:r>
            <a:r>
              <a:rPr lang="en-US" dirty="0"/>
              <a:t> – MySQL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NoSQL – Pandas/</a:t>
            </a:r>
            <a:r>
              <a:rPr lang="en-US" dirty="0" err="1"/>
              <a:t>cuDF</a:t>
            </a:r>
            <a:r>
              <a:rPr lang="en-US" dirty="0"/>
              <a:t> – NoSQL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want to compare differences between MySQL vs. NoSQL; and Pandas vs. </a:t>
            </a:r>
            <a:r>
              <a:rPr lang="en-US" dirty="0" err="1"/>
              <a:t>cuDF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91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Extraction, transformation. loading or ETL is a process flow to input data into a state that is easily useable.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Extraction - moving data from one database into a storage area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Transformation - prepare data for data lake loading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Loading - transformed data is loaded into final database or data lake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process can be demanding and may require larger amounts of resources as the volume of data increases.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More storage space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Man hours for ETL maintenance</a:t>
            </a:r>
          </a:p>
          <a:p>
            <a:r>
              <a:rPr lang="en-US" dirty="0"/>
              <a:t>-Transformation: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Systems require data to be in a certain form, the transformation step of ETL prepares that data for the target system</a:t>
            </a:r>
          </a:p>
          <a:p>
            <a:r>
              <a:rPr lang="en-US" dirty="0"/>
              <a:t>-Loading: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Loaded data may or may not be normalized based on business requirements</a:t>
            </a:r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Data is usually extracted from a database into pandas, R, or other data manipulation environment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Several examples of 3</a:t>
            </a:r>
            <a:r>
              <a:rPr lang="en-US" baseline="30000" dirty="0"/>
              <a:t>rd</a:t>
            </a:r>
            <a:r>
              <a:rPr lang="en-US" dirty="0"/>
              <a:t> party ETL processes are: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Informatic PowerCenter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Azure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Apache Camel/Kafka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20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many different storage solutions for both SQL and NoSQL.  For the purposes of this case study we used MySQL and MongoDB.  Both are open-source and are known for scalability.  MySQL is a relational database management system where data is in tables and rows.  MongoDB is uses JSON-like documents and data is in collections.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open-source, web-based, relational database management system initially released in 1995.  MySQL is known for scalability – meaning it can be used for small or large datasets.  MySQL is unique from other SQL RDBMS because it is open-source, or free.</a:t>
            </a:r>
          </a:p>
          <a:p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MongoDB is a NoSQL database that uses JSON-like documents instead of entity tables like RDBMS.  There is greater flexibility with scalability in NoSQL databases such as MongoDB.  The data is displayed in collections.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05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also many packages that are available for data manipulation - we used Python Pandas and NVIDIA RAPIDS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cuDF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  Pandas is one of the more popular packages used for data manipulation.  NVIDIA RAPIDS is open-source and has many libraries used for data manipulation.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Pandas’ inbuilt functions that allow for data to quickly be cleaned, modified, and analyzed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Used in a python environment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Common data manipulation tool like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Dplyr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>
              <a:spcAft>
                <a:spcPts val="1200"/>
              </a:spcAft>
            </a:pPr>
            <a:r>
              <a:rPr lang="en-US" dirty="0"/>
              <a:t>Open source Python data manipulation library</a:t>
            </a:r>
          </a:p>
          <a:p>
            <a:pPr>
              <a:spcAft>
                <a:spcPts val="1200"/>
              </a:spcAft>
            </a:pPr>
            <a:r>
              <a:rPr lang="en-US" dirty="0"/>
              <a:t>Contains many inbuilt functions</a:t>
            </a:r>
          </a:p>
          <a:p>
            <a:pPr>
              <a:spcAft>
                <a:spcPts val="1200"/>
              </a:spcAft>
            </a:pPr>
            <a:endParaRPr lang="en-US" dirty="0"/>
          </a:p>
          <a:p>
            <a:pPr>
              <a:spcAft>
                <a:spcPts val="1200"/>
              </a:spcAft>
            </a:pPr>
            <a:r>
              <a:rPr lang="en-US" sz="1200" dirty="0"/>
              <a:t>Allows users to take advantage of a GPU’s thread count and high bandwidth dedicated memory</a:t>
            </a:r>
          </a:p>
          <a:p>
            <a:pPr>
              <a:spcAft>
                <a:spcPts val="1200"/>
              </a:spcAft>
            </a:pPr>
            <a:r>
              <a:rPr lang="en-US" sz="1200" dirty="0" err="1"/>
              <a:t>cuDF</a:t>
            </a:r>
            <a:r>
              <a:rPr lang="en-US" sz="1200" dirty="0"/>
              <a:t> is a data manipulation library</a:t>
            </a:r>
          </a:p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NVIDIA RAPIDS is an open-source suite of data manipulation and machine learning libraries</a:t>
            </a:r>
          </a:p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Optimized for use with GPUs</a:t>
            </a:r>
          </a:p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Syntax is nearly identical to Pandas</a:t>
            </a:r>
          </a:p>
          <a:p>
            <a:pPr>
              <a:spcAft>
                <a:spcPts val="1200"/>
              </a:spcAft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78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three focus points for our hypotheses;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expect MySQL to take longer during read/write process compared to MongoDB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transformation process may take longer in MongoDB as there may be duplicate data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cuDF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outperform pandas during the data transformation phase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Since the data is normalized, in MySQL we expect the transformation process to work faster than in NoSQL.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Modification of data in MySQL will occur in one location (a tabular relational database) for normalized data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Modification of data in NoSQL requires</a:t>
            </a:r>
            <a:r>
              <a:rPr lang="en-US" baseline="0" dirty="0"/>
              <a:t> referencing multiple documents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However, the read write process would take more time in MySQL than NoSQL due to: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ACID compliant properties required in relational databases.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 about </a:t>
            </a:r>
            <a:r>
              <a:rPr lang="en-US" dirty="0" err="1"/>
              <a:t>cuDF</a:t>
            </a:r>
            <a:endParaRPr lang="en-US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62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Kelly-Moore Paints provided data and all proprietary information has been removed.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406 paint SKUs were transformed into women’s boutique clothing using a combination of article type, clothing and size.  The data was then reverse engineered  into its normal form during extraction and transformation phases.  </a:t>
            </a:r>
          </a:p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Data needed to be reverse engineered into it’s normal form</a:t>
            </a:r>
          </a:p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This is done to test extraction and transformation phases of ETL</a:t>
            </a:r>
          </a:p>
          <a:p>
            <a:r>
              <a:rPr lang="en-US" sz="2400" dirty="0"/>
              <a:t>The data is generated from 2 sources</a:t>
            </a:r>
          </a:p>
          <a:p>
            <a:pPr lvl="1"/>
            <a:r>
              <a:rPr lang="en-US" sz="2000" dirty="0"/>
              <a:t>Retail Point of Sale</a:t>
            </a:r>
          </a:p>
          <a:p>
            <a:pPr lvl="1"/>
            <a:r>
              <a:rPr lang="en-US" sz="2000" dirty="0"/>
              <a:t>Forecasting software</a:t>
            </a:r>
          </a:p>
          <a:p>
            <a:r>
              <a:rPr lang="en-US" sz="2400" dirty="0"/>
              <a:t>The data is comprised of:</a:t>
            </a:r>
          </a:p>
          <a:p>
            <a:pPr lvl="1"/>
            <a:r>
              <a:rPr lang="en-US" sz="2000" dirty="0"/>
              <a:t>Order recommendations – at the site level</a:t>
            </a:r>
          </a:p>
          <a:p>
            <a:pPr lvl="1"/>
            <a:r>
              <a:rPr lang="en-US" sz="2000" dirty="0"/>
              <a:t>Actual sales – at the site level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07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MySQL model is made up of three entity tables that include order information, order line detail and item detail.  Similarly our MongoDB model is comprised of a database, three collections (Item, order header and order line data) and finally the BSON documents or Key Valued Pairs.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65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D8AC05B1-2526-7C44-8A74-66C916069F4A}" type="datetime1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C0E5C021-D243-504D-84B8-D45D829E8B6B}" type="datetime1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B6F93F85-28A1-8344-9763-EF19E19F9128}" type="datetime1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2B5E9FB-9AD4-754B-A772-6D3733DD5BAC}" type="datetime1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140DF9E-9222-EE48-A64D-28DE5FAE4784}" type="datetime1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61490FA-57A5-0041-9FDC-ACD83A9AA0E7}" type="datetime1">
              <a:rPr lang="en-US" smtClean="0"/>
              <a:t>4/7/2020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7E8290BC-2F66-E549-BF33-0BE20A5801B5}" type="datetime1">
              <a:rPr lang="en-US" smtClean="0"/>
              <a:t>4/7/2020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BC728CC-7587-8545-9431-C9A8BB34EC62}" type="datetime1">
              <a:rPr lang="en-US" smtClean="0"/>
              <a:t>4/7/2020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9A66CD15-5422-0542-9CE8-BC312846333A}" type="datetime1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2A2384D1-AE54-4D4A-B83F-6EAD03BEB987}" type="datetime1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28650" y="6356350"/>
            <a:ext cx="1892128" cy="488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2pPr>
            <a:lvl3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3pPr>
            <a:lvl4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4pPr>
            <a:lvl5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5pPr>
            <a:lvl6pPr marL="4572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6pPr>
            <a:lvl7pPr marL="9144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7pPr>
            <a:lvl8pPr marL="13716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8pPr>
            <a:lvl9pPr marL="18288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9pPr>
          </a:lstStyle>
          <a:p>
            <a:pPr>
              <a:defRPr/>
            </a:pPr>
            <a:r>
              <a:rPr lang="en-US" sz="1600" b="1" kern="0" dirty="0" err="1">
                <a:solidFill>
                  <a:srgbClr val="0257A1"/>
                </a:solidFill>
              </a:rPr>
              <a:t>DataScience</a:t>
            </a:r>
            <a:r>
              <a:rPr lang="en-US" sz="1600" b="1" kern="0" dirty="0" err="1">
                <a:solidFill>
                  <a:srgbClr val="C00000"/>
                </a:solidFill>
              </a:rPr>
              <a:t>@</a:t>
            </a:r>
            <a:r>
              <a:rPr lang="en-US" sz="1600" b="1" kern="0" dirty="0" err="1">
                <a:solidFill>
                  <a:srgbClr val="0257A1"/>
                </a:solidFill>
              </a:rPr>
              <a:t>SMU</a:t>
            </a:r>
            <a:endParaRPr lang="en-US" sz="1600" b="1" kern="0" dirty="0">
              <a:solidFill>
                <a:srgbClr val="0257A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17093" y="6295132"/>
            <a:ext cx="939114" cy="4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Performance Measures of Database Types and Transformation Solutions in ETL Pipelines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23018"/>
            <a:ext cx="6858000" cy="1655762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Jeff Nguyen and Reannan McDaniel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43050" y="3516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32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2F0DA-ED5F-4966-9500-9FE7012A9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9474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Experiment set-up: Software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98F614C-3DE0-4345-A090-6ED795866E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0700268"/>
              </p:ext>
            </p:extLst>
          </p:nvPr>
        </p:nvGraphicFramePr>
        <p:xfrm>
          <a:off x="628650" y="1825625"/>
          <a:ext cx="78867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1990287418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862650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 and Transformation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Extraction and Loading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379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Font typeface="Wingdings" panose="05000000000000000000" pitchFamily="2" charset="2"/>
                        <a:buNone/>
                      </a:pPr>
                      <a:r>
                        <a:rPr lang="en-US" sz="1800" dirty="0"/>
                        <a:t>Ubuntu 18.04 LTS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dirty="0"/>
                        <a:t>MongoDB 4.2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599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Python 3.7.0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dirty="0"/>
                        <a:t>MongoDB Compass 1.20.5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116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Jupyter</a:t>
                      </a:r>
                      <a:r>
                        <a:rPr lang="en-US" sz="1800" dirty="0"/>
                        <a:t> Notebook 6.0.3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MySQL 8.0.19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0894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Pandas 1.0.3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MySQL Workbench 8.0.19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5062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cuDF</a:t>
                      </a:r>
                      <a:r>
                        <a:rPr lang="en-US" sz="1800" dirty="0"/>
                        <a:t> 0.8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039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Font typeface="Wingdings" panose="05000000000000000000" pitchFamily="2" charset="2"/>
                        <a:buNone/>
                      </a:pPr>
                      <a:r>
                        <a:rPr lang="en-US" sz="1800" dirty="0" err="1"/>
                        <a:t>Cuda</a:t>
                      </a:r>
                      <a:r>
                        <a:rPr lang="en-US" sz="1800" dirty="0"/>
                        <a:t> Toolkit 10.2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3206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Font typeface="Wingdings" panose="05000000000000000000" pitchFamily="2" charset="2"/>
                        <a:buNone/>
                      </a:pPr>
                      <a:r>
                        <a:rPr lang="en-US" sz="1800" dirty="0" err="1"/>
                        <a:t>Rstudio</a:t>
                      </a:r>
                      <a:r>
                        <a:rPr lang="en-US" sz="1800" dirty="0"/>
                        <a:t> 1.2.5033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9321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 3.6.3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925303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495F2-32A0-4F43-A98C-1F752A290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16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3D529-DEBF-4013-AE96-7B39C97A3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65174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Experiment set-up: Hardware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233692A-F9ED-4E0B-8A14-DCAD01D94B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3832011"/>
              </p:ext>
            </p:extLst>
          </p:nvPr>
        </p:nvGraphicFramePr>
        <p:xfrm>
          <a:off x="1819275" y="2371636"/>
          <a:ext cx="55054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5450">
                  <a:extLst>
                    <a:ext uri="{9D8B030D-6E8A-4147-A177-3AD203B41FA5}">
                      <a16:colId xmlns:a16="http://schemas.microsoft.com/office/drawing/2014/main" val="1900044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Hardware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593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AMD Ryzen 9 3900X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3667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32GB 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538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NVIDIA 2070 Super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9624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500GB NVME m.2 SSD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14735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28FD5-7186-43AE-80EA-58D604E15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83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5E10D-0F4E-4B07-8432-AB3B81741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Experiment 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3753F-C5E8-4DE1-955E-2FCD70AC2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2079116"/>
            <a:ext cx="4364773" cy="823912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Measuring ETL Performance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7B975-796A-4586-88EF-946BF2FD0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3" y="2988640"/>
            <a:ext cx="4364773" cy="2155371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Performance metrics such as: CPU usage, RAM usage, and time to execute operations will be captured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Metrics will be captured at each ETL step: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Content Placeholder 8" descr="Database">
            <a:extLst>
              <a:ext uri="{FF2B5EF4-FFF2-40B4-BE49-F238E27FC236}">
                <a16:creationId xmlns:a16="http://schemas.microsoft.com/office/drawing/2014/main" id="{281739E4-98BA-4D1C-9E77-6F181C8CBA7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76849" y="2354489"/>
            <a:ext cx="2614101" cy="261410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3D769-FA62-4D51-85B1-23A479330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1" name="Graphic 10" descr="Stopwatch">
            <a:extLst>
              <a:ext uri="{FF2B5EF4-FFF2-40B4-BE49-F238E27FC236}">
                <a16:creationId xmlns:a16="http://schemas.microsoft.com/office/drawing/2014/main" id="{3C1A933F-C15A-4A8E-B857-A210652916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86650" y="32043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4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8002A-080B-4943-A061-4429C14D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Experiment Methodology: Workloads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4EF449B-0F46-4AD9-91B5-7BD5FEE92D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6239428"/>
              </p:ext>
            </p:extLst>
          </p:nvPr>
        </p:nvGraphicFramePr>
        <p:xfrm>
          <a:off x="628650" y="2170796"/>
          <a:ext cx="7886699" cy="2379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1264">
                  <a:extLst>
                    <a:ext uri="{9D8B030D-6E8A-4147-A177-3AD203B41FA5}">
                      <a16:colId xmlns:a16="http://schemas.microsoft.com/office/drawing/2014/main" val="2394039054"/>
                    </a:ext>
                  </a:extLst>
                </a:gridCol>
                <a:gridCol w="1861457">
                  <a:extLst>
                    <a:ext uri="{9D8B030D-6E8A-4147-A177-3AD203B41FA5}">
                      <a16:colId xmlns:a16="http://schemas.microsoft.com/office/drawing/2014/main" val="4098214892"/>
                    </a:ext>
                  </a:extLst>
                </a:gridCol>
                <a:gridCol w="2024743">
                  <a:extLst>
                    <a:ext uri="{9D8B030D-6E8A-4147-A177-3AD203B41FA5}">
                      <a16:colId xmlns:a16="http://schemas.microsoft.com/office/drawing/2014/main" val="73899870"/>
                    </a:ext>
                  </a:extLst>
                </a:gridCol>
                <a:gridCol w="2049235">
                  <a:extLst>
                    <a:ext uri="{9D8B030D-6E8A-4147-A177-3AD203B41FA5}">
                      <a16:colId xmlns:a16="http://schemas.microsoft.com/office/drawing/2014/main" val="1396134507"/>
                    </a:ext>
                  </a:extLst>
                </a:gridCol>
              </a:tblGrid>
              <a:tr h="3482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Heavy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107151"/>
                  </a:ext>
                </a:extLst>
              </a:tr>
              <a:tr h="55095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Tables to Join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8323062"/>
                  </a:ext>
                </a:extLst>
              </a:tr>
              <a:tr h="139311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Transformations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1x</a:t>
                      </a:r>
                      <a:r>
                        <a:rPr lang="en-US" dirty="0"/>
                        <a:t> String Modification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/>
                        <a:t>1x</a:t>
                      </a:r>
                      <a:r>
                        <a:rPr lang="en-US" dirty="0"/>
                        <a:t> String Modification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1x</a:t>
                      </a:r>
                      <a:r>
                        <a:rPr lang="en-US" dirty="0"/>
                        <a:t> Calculated Column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/>
                        <a:t>2x</a:t>
                      </a:r>
                      <a:r>
                        <a:rPr lang="en-US" dirty="0"/>
                        <a:t> String Modification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1x </a:t>
                      </a:r>
                      <a:r>
                        <a:rPr lang="en-US" dirty="0"/>
                        <a:t>Calculated Column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09052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26174-67B8-4688-A83A-FD7239EFF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68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7566-1C6C-470D-A63C-1B4C1440A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Experiment Methodology: Data capture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6314FF-7761-4455-A660-C49EDE0FC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06826" y="2894100"/>
            <a:ext cx="3886200" cy="252170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A for loop was used to iterate through each ETL process with a 5 second break between samples to allow for the system to return to base utilization.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CPU and RAM base utilization were captured before process execution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11F5E-A037-41B9-9194-978C376F4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9F037A-796D-4A41-9613-56D4C32C5D0F}"/>
              </a:ext>
            </a:extLst>
          </p:cNvPr>
          <p:cNvSpPr txBox="1"/>
          <p:nvPr/>
        </p:nvSpPr>
        <p:spPr>
          <a:xfrm>
            <a:off x="668116" y="4236495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30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ACA997-DC0C-4A07-804F-35EEB952D4F7}"/>
              </a:ext>
            </a:extLst>
          </p:cNvPr>
          <p:cNvSpPr txBox="1"/>
          <p:nvPr/>
        </p:nvSpPr>
        <p:spPr>
          <a:xfrm>
            <a:off x="3599431" y="4236495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30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4C247A-52C0-4B8A-9FE2-0D6DD828117A}"/>
              </a:ext>
            </a:extLst>
          </p:cNvPr>
          <p:cNvSpPr txBox="1"/>
          <p:nvPr/>
        </p:nvSpPr>
        <p:spPr>
          <a:xfrm>
            <a:off x="2075511" y="421668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60</a:t>
            </a:r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84138D-1A6B-43E2-9392-BB6D275AD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85" y="2379589"/>
            <a:ext cx="4000653" cy="18371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247E276-38A2-4024-ACF8-5687671C535F}"/>
              </a:ext>
            </a:extLst>
          </p:cNvPr>
          <p:cNvSpPr txBox="1"/>
          <p:nvPr/>
        </p:nvSpPr>
        <p:spPr>
          <a:xfrm>
            <a:off x="1584898" y="4216689"/>
            <a:ext cx="333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1C2263-A0DD-489E-8C2B-A83892AC1C5B}"/>
              </a:ext>
            </a:extLst>
          </p:cNvPr>
          <p:cNvSpPr txBox="1"/>
          <p:nvPr/>
        </p:nvSpPr>
        <p:spPr>
          <a:xfrm>
            <a:off x="3049442" y="4216689"/>
            <a:ext cx="333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+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179B41-BCF8-46F8-B975-D2CA6FBE180E}"/>
              </a:ext>
            </a:extLst>
          </p:cNvPr>
          <p:cNvSpPr txBox="1"/>
          <p:nvPr/>
        </p:nvSpPr>
        <p:spPr>
          <a:xfrm>
            <a:off x="429804" y="4236495"/>
            <a:ext cx="333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9885D4-AF00-4168-8BD5-B2844C7C074F}"/>
              </a:ext>
            </a:extLst>
          </p:cNvPr>
          <p:cNvSpPr txBox="1"/>
          <p:nvPr/>
        </p:nvSpPr>
        <p:spPr>
          <a:xfrm>
            <a:off x="4349520" y="4216689"/>
            <a:ext cx="333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F0AF96-27CA-4345-9135-24A97C639019}"/>
              </a:ext>
            </a:extLst>
          </p:cNvPr>
          <p:cNvSpPr/>
          <p:nvPr/>
        </p:nvSpPr>
        <p:spPr>
          <a:xfrm>
            <a:off x="1913734" y="4863426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x 6 = 720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9A2D8E-5E05-44D5-BEC5-7948F1D8A1E8}"/>
              </a:ext>
            </a:extLst>
          </p:cNvPr>
          <p:cNvSpPr txBox="1"/>
          <p:nvPr/>
        </p:nvSpPr>
        <p:spPr>
          <a:xfrm>
            <a:off x="5006826" y="2186213"/>
            <a:ext cx="4006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Data was captured sampled iteratively</a:t>
            </a:r>
          </a:p>
        </p:txBody>
      </p:sp>
    </p:spTree>
    <p:extLst>
      <p:ext uri="{BB962C8B-B14F-4D97-AF65-F5344CB8AC3E}">
        <p14:creationId xmlns:p14="http://schemas.microsoft.com/office/powerpoint/2010/main" val="69080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Experiment Execution: Problems encountered?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7460" y="3547023"/>
            <a:ext cx="5977890" cy="567849"/>
          </a:xfrm>
        </p:spPr>
        <p:txBody>
          <a:bodyPr>
            <a:normAutofit fontScale="92500" lnSpcReduction="1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Transferring data to and from databases</a:t>
            </a:r>
          </a:p>
          <a:p>
            <a:pPr marL="0" indent="0">
              <a:spcAft>
                <a:spcPts val="1200"/>
              </a:spcAft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Graphic 6" descr="Bus">
            <a:extLst>
              <a:ext uri="{FF2B5EF4-FFF2-40B4-BE49-F238E27FC236}">
                <a16:creationId xmlns:a16="http://schemas.microsoft.com/office/drawing/2014/main" id="{61CD709D-60F6-4F37-B4FA-A70728B12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56360" y="3204087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D1302E9-B21B-4217-B51F-418EA5325B70}"/>
              </a:ext>
            </a:extLst>
          </p:cNvPr>
          <p:cNvSpPr txBox="1">
            <a:spLocks/>
          </p:cNvSpPr>
          <p:nvPr/>
        </p:nvSpPr>
        <p:spPr>
          <a:xfrm>
            <a:off x="2537460" y="2391057"/>
            <a:ext cx="4392930" cy="5678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sz="29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Setting up with Databases</a:t>
            </a:r>
          </a:p>
          <a:p>
            <a:pPr>
              <a:spcAft>
                <a:spcPts val="1200"/>
              </a:spcAft>
            </a:pPr>
            <a:endParaRPr lang="en-US" dirty="0"/>
          </a:p>
        </p:txBody>
      </p:sp>
      <p:pic>
        <p:nvPicPr>
          <p:cNvPr id="10" name="Graphic 9" descr="Gears">
            <a:extLst>
              <a:ext uri="{FF2B5EF4-FFF2-40B4-BE49-F238E27FC236}">
                <a16:creationId xmlns:a16="http://schemas.microsoft.com/office/drawing/2014/main" id="{7712B8FA-7520-4C2B-9BA5-D924896582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41120" y="2067443"/>
            <a:ext cx="914400" cy="9144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DEF6C3B-A9B3-409E-859E-400C385050DC}"/>
              </a:ext>
            </a:extLst>
          </p:cNvPr>
          <p:cNvSpPr txBox="1">
            <a:spLocks/>
          </p:cNvSpPr>
          <p:nvPr/>
        </p:nvSpPr>
        <p:spPr>
          <a:xfrm>
            <a:off x="2537460" y="4702990"/>
            <a:ext cx="5497830" cy="662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sz="25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Installing Drivers for </a:t>
            </a:r>
            <a:r>
              <a:rPr lang="en-US" sz="2500" b="1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cuDF</a:t>
            </a:r>
            <a:r>
              <a:rPr lang="en-US" sz="25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use</a:t>
            </a:r>
          </a:p>
          <a:p>
            <a:pPr>
              <a:spcAft>
                <a:spcPts val="1200"/>
              </a:spcAft>
            </a:pPr>
            <a:endParaRPr lang="en-US" dirty="0"/>
          </a:p>
        </p:txBody>
      </p:sp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32C8BB4A-8AEC-40DE-BBFA-FE2377FA19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56360" y="44986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3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78543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Results: Extraction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16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32D12F-4CE3-4FEB-95ED-A0B2C03C7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150" y="2104728"/>
            <a:ext cx="6282380" cy="3615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737152B-FF4E-4BEE-B4A0-0F27B05D11EA}"/>
              </a:ext>
            </a:extLst>
          </p:cNvPr>
          <p:cNvSpPr txBox="1">
            <a:spLocks/>
          </p:cNvSpPr>
          <p:nvPr/>
        </p:nvSpPr>
        <p:spPr>
          <a:xfrm>
            <a:off x="628650" y="1022432"/>
            <a:ext cx="5589270" cy="365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Extracting from MySQL can be faster than MongoDB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F56F01-4C38-4DA9-A1E9-F999B4033899}"/>
              </a:ext>
            </a:extLst>
          </p:cNvPr>
          <p:cNvSpPr txBox="1"/>
          <p:nvPr/>
        </p:nvSpPr>
        <p:spPr>
          <a:xfrm>
            <a:off x="3423285" y="1897648"/>
            <a:ext cx="2680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Extraction Elapsed Time</a:t>
            </a:r>
          </a:p>
        </p:txBody>
      </p:sp>
    </p:spTree>
    <p:extLst>
      <p:ext uri="{BB962C8B-B14F-4D97-AF65-F5344CB8AC3E}">
        <p14:creationId xmlns:p14="http://schemas.microsoft.com/office/powerpoint/2010/main" val="131752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8785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Results: Transformation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17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A58F189-A9A6-4E20-8316-ADA1E8BE952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673" y="2011574"/>
            <a:ext cx="6566527" cy="371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7A26C9-3F90-4CA0-BA17-4AEF376152A9}"/>
              </a:ext>
            </a:extLst>
          </p:cNvPr>
          <p:cNvSpPr txBox="1">
            <a:spLocks/>
          </p:cNvSpPr>
          <p:nvPr/>
        </p:nvSpPr>
        <p:spPr>
          <a:xfrm>
            <a:off x="628650" y="975797"/>
            <a:ext cx="7217817" cy="354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cuDF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shows significantly faster transformations for some work loads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A2CEEE-BEE5-40D0-AE27-869F9490ECA5}"/>
              </a:ext>
            </a:extLst>
          </p:cNvPr>
          <p:cNvSpPr txBox="1"/>
          <p:nvPr/>
        </p:nvSpPr>
        <p:spPr>
          <a:xfrm>
            <a:off x="3168277" y="1832437"/>
            <a:ext cx="2680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Transformation Elapsed Time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270F9B-901E-4313-A9C9-4DD433A3D62F}"/>
              </a:ext>
            </a:extLst>
          </p:cNvPr>
          <p:cNvSpPr/>
          <p:nvPr/>
        </p:nvSpPr>
        <p:spPr>
          <a:xfrm>
            <a:off x="3955736" y="3032179"/>
            <a:ext cx="1238680" cy="625694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A56A926-04E2-4A7D-A343-220962E0CA87}"/>
              </a:ext>
            </a:extLst>
          </p:cNvPr>
          <p:cNvSpPr/>
          <p:nvPr/>
        </p:nvSpPr>
        <p:spPr>
          <a:xfrm>
            <a:off x="5124623" y="4008580"/>
            <a:ext cx="2539885" cy="634409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B2F4D7E-6BAE-41EA-A6BD-C2E7119E0486}"/>
              </a:ext>
            </a:extLst>
          </p:cNvPr>
          <p:cNvSpPr/>
          <p:nvPr/>
        </p:nvSpPr>
        <p:spPr>
          <a:xfrm>
            <a:off x="3248045" y="4559169"/>
            <a:ext cx="2319751" cy="625694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2C3499D-6895-4A82-BEDE-7A66CD13474A}"/>
              </a:ext>
            </a:extLst>
          </p:cNvPr>
          <p:cNvSpPr/>
          <p:nvPr/>
        </p:nvSpPr>
        <p:spPr>
          <a:xfrm>
            <a:off x="2976996" y="3586264"/>
            <a:ext cx="708660" cy="625694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5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99847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Results: Loading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18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DF618B1-1910-4A79-9CA7-94BE31735DB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2174647"/>
            <a:ext cx="5829300" cy="3428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8DB2F18-4DD9-4368-B454-432DDA014969}"/>
              </a:ext>
            </a:extLst>
          </p:cNvPr>
          <p:cNvSpPr txBox="1">
            <a:spLocks/>
          </p:cNvSpPr>
          <p:nvPr/>
        </p:nvSpPr>
        <p:spPr>
          <a:xfrm>
            <a:off x="642830" y="1011926"/>
            <a:ext cx="5155988" cy="571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MongoDB is significantly faster for loading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3CFE19-67C8-4E00-96C2-5A310361C72A}"/>
              </a:ext>
            </a:extLst>
          </p:cNvPr>
          <p:cNvSpPr txBox="1"/>
          <p:nvPr/>
        </p:nvSpPr>
        <p:spPr>
          <a:xfrm>
            <a:off x="3423285" y="1897648"/>
            <a:ext cx="2680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Load Elapsed Time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6F29AFA-B7F9-4E2B-8CB2-B2BB836CF975}"/>
              </a:ext>
            </a:extLst>
          </p:cNvPr>
          <p:cNvSpPr/>
          <p:nvPr/>
        </p:nvSpPr>
        <p:spPr>
          <a:xfrm>
            <a:off x="3482340" y="3429000"/>
            <a:ext cx="952500" cy="17145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1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50" y="1477554"/>
            <a:ext cx="5782855" cy="431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Statistics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737152B-FF4E-4BEE-B4A0-0F27B05D11EA}"/>
              </a:ext>
            </a:extLst>
          </p:cNvPr>
          <p:cNvSpPr txBox="1">
            <a:spLocks/>
          </p:cNvSpPr>
          <p:nvPr/>
        </p:nvSpPr>
        <p:spPr>
          <a:xfrm>
            <a:off x="5993394" y="1477554"/>
            <a:ext cx="3150606" cy="285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Extraction: Elapsed time and CPU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7A26C9-3F90-4CA0-BA17-4AEF376152A9}"/>
              </a:ext>
            </a:extLst>
          </p:cNvPr>
          <p:cNvSpPr txBox="1">
            <a:spLocks/>
          </p:cNvSpPr>
          <p:nvPr/>
        </p:nvSpPr>
        <p:spPr>
          <a:xfrm>
            <a:off x="5993394" y="3501499"/>
            <a:ext cx="3075541" cy="44517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Transformation: pandas and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cuDF</a:t>
            </a:r>
            <a:endParaRPr lang="en-US" sz="18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E598B8D8-B88B-448E-94D5-3E569879CBC2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091079" y="3760583"/>
            <a:ext cx="2550249" cy="1021485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200" dirty="0">
                <a:latin typeface="+mn-lt"/>
              </a:rPr>
              <a:t>For medium and heavy workloads </a:t>
            </a:r>
            <a:r>
              <a:rPr lang="en-US" sz="1200" dirty="0" err="1">
                <a:latin typeface="+mn-lt"/>
              </a:rPr>
              <a:t>cuDF</a:t>
            </a:r>
            <a:r>
              <a:rPr lang="en-US" sz="1200" dirty="0">
                <a:latin typeface="+mn-lt"/>
              </a:rPr>
              <a:t> out preforms pandas by a large margin in both MySQL and MongoDB</a:t>
            </a:r>
            <a:endParaRPr lang="en-US" sz="28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8DB2F18-4DD9-4368-B454-432DDA014969}"/>
              </a:ext>
            </a:extLst>
          </p:cNvPr>
          <p:cNvSpPr txBox="1">
            <a:spLocks/>
          </p:cNvSpPr>
          <p:nvPr/>
        </p:nvSpPr>
        <p:spPr>
          <a:xfrm>
            <a:off x="5993394" y="4587664"/>
            <a:ext cx="2311251" cy="415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sz="15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Loading: RAM usage</a:t>
            </a: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A043458B-B09B-43C5-9447-23BAA4CB441D}"/>
              </a:ext>
            </a:extLst>
          </p:cNvPr>
          <p:cNvSpPr txBox="1">
            <a:spLocks/>
          </p:cNvSpPr>
          <p:nvPr/>
        </p:nvSpPr>
        <p:spPr>
          <a:xfrm>
            <a:off x="6091079" y="4900631"/>
            <a:ext cx="3155389" cy="1193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200" dirty="0">
                <a:latin typeface="+mn-lt"/>
              </a:rPr>
              <a:t>Statistically MongoDB out preformed MySQL in the medium workload by 25.9% and 29.1% in the heavy workload</a:t>
            </a:r>
          </a:p>
          <a:p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E598B8D8-B88B-448E-94D5-3E569879CBC2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136346" y="1755737"/>
            <a:ext cx="2550249" cy="102148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200" dirty="0">
                <a:latin typeface="+mn-lt"/>
              </a:rPr>
              <a:t>The mean elapsed time for medium and heavy work loads are faster in MySQL than MongoDB</a:t>
            </a:r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E598B8D8-B88B-448E-94D5-3E569879CBC2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091079" y="2366068"/>
            <a:ext cx="2550249" cy="1021485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200" dirty="0">
                <a:latin typeface="+mn-lt"/>
              </a:rPr>
              <a:t>CPU utilization is 8.5% better for the medium work load and 27.5% better for the heavy work load in MongoDB – while MySQL performed 33.9% better in the light </a:t>
            </a:r>
            <a:r>
              <a:rPr lang="en-US" sz="1400" dirty="0">
                <a:latin typeface="+mn-lt"/>
              </a:rPr>
              <a:t>work load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9AB467-236D-44CB-9502-DE5F0F4ECB67}"/>
              </a:ext>
            </a:extLst>
          </p:cNvPr>
          <p:cNvSpPr/>
          <p:nvPr/>
        </p:nvSpPr>
        <p:spPr>
          <a:xfrm>
            <a:off x="5345723" y="4462585"/>
            <a:ext cx="317749" cy="319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F09CD4-4BAD-4A29-A4C6-DDF3EA4FA607}"/>
              </a:ext>
            </a:extLst>
          </p:cNvPr>
          <p:cNvSpPr/>
          <p:nvPr/>
        </p:nvSpPr>
        <p:spPr>
          <a:xfrm>
            <a:off x="5354757" y="3476144"/>
            <a:ext cx="317749" cy="319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0BD3F1-5B59-4A9B-B215-FF07FCDC5872}"/>
              </a:ext>
            </a:extLst>
          </p:cNvPr>
          <p:cNvSpPr/>
          <p:nvPr/>
        </p:nvSpPr>
        <p:spPr>
          <a:xfrm>
            <a:off x="5347992" y="4796248"/>
            <a:ext cx="317749" cy="99797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7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AAD65-BBF5-469B-93B2-94EBF2BA6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2376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Executive Summary</a:t>
            </a:r>
          </a:p>
        </p:txBody>
      </p:sp>
      <p:pic>
        <p:nvPicPr>
          <p:cNvPr id="6" name="Content Placeholder 5" descr="Help">
            <a:extLst>
              <a:ext uri="{FF2B5EF4-FFF2-40B4-BE49-F238E27FC236}">
                <a16:creationId xmlns:a16="http://schemas.microsoft.com/office/drawing/2014/main" id="{5572F6D3-26FD-427D-A8EC-5E309E46D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7702" y="2877929"/>
            <a:ext cx="492788" cy="49278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25BA45-315C-4841-A93C-5AA5F2D04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Graphic 7" descr="Teacher">
            <a:extLst>
              <a:ext uri="{FF2B5EF4-FFF2-40B4-BE49-F238E27FC236}">
                <a16:creationId xmlns:a16="http://schemas.microsoft.com/office/drawing/2014/main" id="{76E56D13-992A-4BF8-8413-8E94064BA1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51641" y="2106022"/>
            <a:ext cx="492788" cy="492788"/>
          </a:xfrm>
          <a:prstGeom prst="rect">
            <a:avLst/>
          </a:prstGeom>
        </p:spPr>
      </p:pic>
      <p:pic>
        <p:nvPicPr>
          <p:cNvPr id="10" name="Graphic 9" descr="Flask">
            <a:extLst>
              <a:ext uri="{FF2B5EF4-FFF2-40B4-BE49-F238E27FC236}">
                <a16:creationId xmlns:a16="http://schemas.microsoft.com/office/drawing/2014/main" id="{D802FAF4-6C62-47DE-B201-6AED5FD47B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50061" y="3733795"/>
            <a:ext cx="492788" cy="492788"/>
          </a:xfrm>
          <a:prstGeom prst="rect">
            <a:avLst/>
          </a:prstGeom>
        </p:spPr>
      </p:pic>
      <p:pic>
        <p:nvPicPr>
          <p:cNvPr id="12" name="Graphic 11" descr="Presentation with pie chart">
            <a:extLst>
              <a:ext uri="{FF2B5EF4-FFF2-40B4-BE49-F238E27FC236}">
                <a16:creationId xmlns:a16="http://schemas.microsoft.com/office/drawing/2014/main" id="{8072E3B8-F84F-4E55-B40F-B7E4ED83B7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50061" y="4584873"/>
            <a:ext cx="492788" cy="492788"/>
          </a:xfrm>
          <a:prstGeom prst="rect">
            <a:avLst/>
          </a:prstGeom>
        </p:spPr>
      </p:pic>
      <p:pic>
        <p:nvPicPr>
          <p:cNvPr id="16" name="Graphic 15" descr="Compass">
            <a:extLst>
              <a:ext uri="{FF2B5EF4-FFF2-40B4-BE49-F238E27FC236}">
                <a16:creationId xmlns:a16="http://schemas.microsoft.com/office/drawing/2014/main" id="{C84C4EE7-9C82-4D05-A60C-15CF6A1375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50061" y="1334115"/>
            <a:ext cx="492788" cy="4927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08D5585-5C6B-4B1B-8F21-6EA4A456862A}"/>
              </a:ext>
            </a:extLst>
          </p:cNvPr>
          <p:cNvSpPr txBox="1"/>
          <p:nvPr/>
        </p:nvSpPr>
        <p:spPr>
          <a:xfrm>
            <a:off x="2885879" y="1317515"/>
            <a:ext cx="37268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Purpose</a:t>
            </a:r>
          </a:p>
          <a:p>
            <a:pPr marL="342900" indent="-228600">
              <a:buFont typeface="Wingdings" panose="05000000000000000000" pitchFamily="2" charset="2"/>
              <a:buChar char="§"/>
            </a:pPr>
            <a:r>
              <a:rPr lang="en-US" sz="1400" dirty="0"/>
              <a:t>Explain project motivations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68F3F7-6DEE-40C6-A602-9B026CA3EE11}"/>
              </a:ext>
            </a:extLst>
          </p:cNvPr>
          <p:cNvSpPr txBox="1"/>
          <p:nvPr/>
        </p:nvSpPr>
        <p:spPr>
          <a:xfrm>
            <a:off x="2885872" y="2955046"/>
            <a:ext cx="3726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State Hypotheses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694D1E-DACA-49E2-9003-A86A3724B1C5}"/>
              </a:ext>
            </a:extLst>
          </p:cNvPr>
          <p:cNvSpPr txBox="1"/>
          <p:nvPr/>
        </p:nvSpPr>
        <p:spPr>
          <a:xfrm>
            <a:off x="2885871" y="2089629"/>
            <a:ext cx="38864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What is Extract, Transform, and Load (ETL)?</a:t>
            </a:r>
          </a:p>
          <a:p>
            <a:pPr marL="342900" indent="-228600">
              <a:buFont typeface="Wingdings" panose="05000000000000000000" pitchFamily="2" charset="2"/>
              <a:buChar char="§"/>
            </a:pPr>
            <a:r>
              <a:rPr lang="en-US" sz="1400" dirty="0"/>
              <a:t>ETL overview and explanation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E1AEB8-758E-41DD-B05A-3BFCFD9B07DE}"/>
              </a:ext>
            </a:extLst>
          </p:cNvPr>
          <p:cNvSpPr txBox="1"/>
          <p:nvPr/>
        </p:nvSpPr>
        <p:spPr>
          <a:xfrm>
            <a:off x="2885868" y="3451533"/>
            <a:ext cx="37268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Experiment Set-up and Methodology</a:t>
            </a:r>
          </a:p>
          <a:p>
            <a:pPr marL="342900" indent="-228600">
              <a:buFont typeface="Wingdings" panose="05000000000000000000" pitchFamily="2" charset="2"/>
              <a:buChar char="§"/>
            </a:pPr>
            <a:r>
              <a:rPr lang="en-US" sz="1400" dirty="0"/>
              <a:t>Data</a:t>
            </a:r>
          </a:p>
          <a:p>
            <a:pPr marL="342900" indent="-228600">
              <a:buFont typeface="Wingdings" panose="05000000000000000000" pitchFamily="2" charset="2"/>
              <a:buChar char="§"/>
            </a:pPr>
            <a:r>
              <a:rPr lang="en-US" sz="1400" dirty="0"/>
              <a:t>Experiment set-up</a:t>
            </a:r>
          </a:p>
          <a:p>
            <a:pPr marL="342900" indent="-228600">
              <a:buFont typeface="Wingdings" panose="05000000000000000000" pitchFamily="2" charset="2"/>
              <a:buChar char="§"/>
            </a:pPr>
            <a:r>
              <a:rPr lang="en-US" sz="1400" dirty="0"/>
              <a:t>Metrics</a:t>
            </a:r>
          </a:p>
          <a:p>
            <a:pPr marL="342900" indent="-228600">
              <a:buFont typeface="Wingdings" panose="05000000000000000000" pitchFamily="2" charset="2"/>
              <a:buChar char="§"/>
            </a:pPr>
            <a:r>
              <a:rPr lang="en-US" sz="1400" dirty="0"/>
              <a:t>Execution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E4B646-50FA-4FA5-A744-33B30E261861}"/>
              </a:ext>
            </a:extLst>
          </p:cNvPr>
          <p:cNvSpPr txBox="1"/>
          <p:nvPr/>
        </p:nvSpPr>
        <p:spPr>
          <a:xfrm>
            <a:off x="2885869" y="4661990"/>
            <a:ext cx="3726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Results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D7807B-C25F-4155-B6BF-48D802445BC4}"/>
              </a:ext>
            </a:extLst>
          </p:cNvPr>
          <p:cNvSpPr txBox="1"/>
          <p:nvPr/>
        </p:nvSpPr>
        <p:spPr>
          <a:xfrm>
            <a:off x="2885870" y="5446791"/>
            <a:ext cx="3726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Conclusions</a:t>
            </a:r>
          </a:p>
        </p:txBody>
      </p:sp>
      <p:pic>
        <p:nvPicPr>
          <p:cNvPr id="24" name="Graphic 23" descr="Checklist">
            <a:extLst>
              <a:ext uri="{FF2B5EF4-FFF2-40B4-BE49-F238E27FC236}">
                <a16:creationId xmlns:a16="http://schemas.microsoft.com/office/drawing/2014/main" id="{640748DE-F17D-4275-BA79-C7E34053C98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950061" y="5361568"/>
            <a:ext cx="509000" cy="50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88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4683" y="2058707"/>
            <a:ext cx="4912071" cy="293649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MySQL outperformed MongoDB in read operations for medium and heavy workloads and they performed the same for light workloads.</a:t>
            </a:r>
          </a:p>
          <a:p>
            <a:pPr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1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Transformations took more time in MongoDB for data extraction compared to MySQL.</a:t>
            </a:r>
          </a:p>
          <a:p>
            <a:pPr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100" b="1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cuDF</a:t>
            </a:r>
            <a:r>
              <a:rPr lang="en-US" sz="21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outperformed pandas in all workloads for both MySQL and MongoDB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BCAE6EB3-199D-4295-AE56-146BCE5AA5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6760" y="2125980"/>
            <a:ext cx="2606040" cy="260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25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016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434750"/>
            <a:ext cx="7886700" cy="1012485"/>
          </a:xfrm>
        </p:spPr>
        <p:txBody>
          <a:bodyPr>
            <a:no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-US" sz="35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Identify storage and data transformation solutions that minimize resource usage.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4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61058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What is ETL?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7814" y="1495424"/>
            <a:ext cx="3886200" cy="4535262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Extraction, transformation, and loading is a process used to get raw data into a state that is easily accessible and useable.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b="1" dirty="0">
                <a:latin typeface="+mn-lt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2200" b="1" dirty="0">
                <a:latin typeface="+mn-lt"/>
              </a:rPr>
              <a:t>Extraction</a:t>
            </a:r>
          </a:p>
          <a:p>
            <a:pPr marL="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1700" dirty="0">
                <a:latin typeface="+mn-lt"/>
              </a:rPr>
              <a:t>Extraction involves moving data from a database into a data transformation environment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2200" b="1" dirty="0">
                <a:latin typeface="+mn-lt"/>
              </a:rPr>
              <a:t>Transformation</a:t>
            </a:r>
          </a:p>
          <a:p>
            <a:pPr marL="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1700" dirty="0">
                <a:latin typeface="+mn-lt"/>
              </a:rPr>
              <a:t>Transformation is the process used to prepare data for loading into a database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2200" b="1" dirty="0">
                <a:latin typeface="+mn-lt"/>
              </a:rPr>
              <a:t>Loading</a:t>
            </a:r>
          </a:p>
          <a:p>
            <a:pPr marL="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700" dirty="0">
                <a:latin typeface="+mn-lt"/>
              </a:rPr>
              <a:t>Loading takes transformed data and moves it into a data warehouse or data lake</a:t>
            </a:r>
          </a:p>
          <a:p>
            <a:endParaRPr lang="en-US" dirty="0">
              <a:latin typeface="+mn-l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8C1966E-7F98-4AB4-A38A-6F51D2E0298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523" y="2814475"/>
            <a:ext cx="4186138" cy="15921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EDDF8FB7-4A7B-4E2B-8EA9-D16BFED50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367" y="2355021"/>
            <a:ext cx="13144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62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23347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What is ETL: Storage Solutions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D10FDEF-D6CA-4A9F-8908-29285F7B0C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4406" y="1631447"/>
            <a:ext cx="2807615" cy="1946238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2110A9-75CB-4AE5-A2D3-1597A6D6E8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5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MySQL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200" dirty="0">
                <a:latin typeface="+mn-lt"/>
              </a:rPr>
              <a:t>Open-source (free)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200" dirty="0">
                <a:latin typeface="+mn-lt"/>
              </a:rPr>
              <a:t>Web-based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200" dirty="0">
                <a:latin typeface="+mn-lt"/>
              </a:rPr>
              <a:t>Scalability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200" dirty="0">
                <a:latin typeface="+mn-lt"/>
              </a:rPr>
              <a:t>Data is presented in tables and rows.</a:t>
            </a:r>
          </a:p>
          <a:p>
            <a:endParaRPr lang="en-US" sz="35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  <a:p>
            <a:pPr marL="0" indent="0">
              <a:buNone/>
            </a:pPr>
            <a:r>
              <a:rPr lang="en-US" sz="35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MongoDB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200" dirty="0">
                <a:latin typeface="+mn-lt"/>
              </a:rPr>
              <a:t>Uses JSON-like documents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200" dirty="0">
                <a:latin typeface="+mn-lt"/>
              </a:rPr>
              <a:t>Open source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200" dirty="0">
                <a:latin typeface="+mn-lt"/>
              </a:rPr>
              <a:t>Scalability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200" dirty="0">
                <a:latin typeface="+mn-lt"/>
              </a:rPr>
              <a:t>Data is in collections</a:t>
            </a:r>
          </a:p>
          <a:p>
            <a:pPr marL="0" indent="0">
              <a:buNone/>
            </a:pPr>
            <a:endParaRPr lang="en-US" sz="35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5</a:t>
            </a:fld>
            <a:endParaRPr lang="en-US" dirty="0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C66390C2-4ECC-43EE-942C-83EE1E5094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254" y="4001294"/>
            <a:ext cx="3419917" cy="92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0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What is ETL: Pandas &amp; NVIDIA RAPIDS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122713"/>
            <a:ext cx="3886200" cy="4054249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Several packages exist for data manipulation and transformation, but for this project we will focus on python packages: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Pandas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latin typeface="+mn-lt"/>
              </a:rPr>
              <a:t>This python package is designed for data manipulation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NVIDIA RAPIDS (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cuDF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latin typeface="+mn-lt"/>
              </a:rPr>
              <a:t>NVIDIA RAPIDS is an open source suite of GPU optimized data manipulation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4BA689-0F8A-4641-90E0-6F612E775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068" y="2227216"/>
            <a:ext cx="2277263" cy="14232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D1CC50-3D5E-4DD0-8ED8-666EF9549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5066" y="4187032"/>
            <a:ext cx="3257265" cy="130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6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5368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Hypotheses</a:t>
            </a:r>
          </a:p>
        </p:txBody>
      </p:sp>
      <p:pic>
        <p:nvPicPr>
          <p:cNvPr id="7" name="Content Placeholder 6" descr="Single gear">
            <a:extLst>
              <a:ext uri="{FF2B5EF4-FFF2-40B4-BE49-F238E27FC236}">
                <a16:creationId xmlns:a16="http://schemas.microsoft.com/office/drawing/2014/main" id="{3BBEC88C-F0D4-4165-B9F7-07792A85C4C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53123">
            <a:off x="1185747" y="2338707"/>
            <a:ext cx="1424957" cy="1424957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EC80C2-119E-4DC5-ACBA-0DC20EC30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2391" y="2018550"/>
            <a:ext cx="3886200" cy="3127375"/>
          </a:xfrm>
        </p:spPr>
        <p:txBody>
          <a:bodyPr>
            <a:normAutofit lnSpcReduction="10000"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We expect MySQL to take longer in read/write operations compared to NoSQL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Transformations may take longer in NoSQL as there is a potential for duplicate data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cuDF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will outperform Pandas in data transformation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Content Placeholder 6" descr="Single gear">
            <a:extLst>
              <a:ext uri="{FF2B5EF4-FFF2-40B4-BE49-F238E27FC236}">
                <a16:creationId xmlns:a16="http://schemas.microsoft.com/office/drawing/2014/main" id="{81C121C6-E9B4-4A3C-9323-2BF628C910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44680" y="3125038"/>
            <a:ext cx="914400" cy="914400"/>
          </a:xfrm>
          <a:prstGeom prst="rect">
            <a:avLst/>
          </a:prstGeom>
        </p:spPr>
      </p:pic>
      <p:pic>
        <p:nvPicPr>
          <p:cNvPr id="9" name="Content Placeholder 6" descr="Single gear">
            <a:extLst>
              <a:ext uri="{FF2B5EF4-FFF2-40B4-BE49-F238E27FC236}">
                <a16:creationId xmlns:a16="http://schemas.microsoft.com/office/drawing/2014/main" id="{F2926CDA-96BF-4014-B4C5-76BD59B8C6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231180">
            <a:off x="1781072" y="1759225"/>
            <a:ext cx="1056410" cy="1056410"/>
          </a:xfrm>
          <a:prstGeom prst="rect">
            <a:avLst/>
          </a:prstGeom>
        </p:spPr>
      </p:pic>
      <p:pic>
        <p:nvPicPr>
          <p:cNvPr id="10" name="Content Placeholder 6" descr="Single gear">
            <a:extLst>
              <a:ext uri="{FF2B5EF4-FFF2-40B4-BE49-F238E27FC236}">
                <a16:creationId xmlns:a16="http://schemas.microsoft.com/office/drawing/2014/main" id="{C1EFD71D-9D90-42C5-83B7-A266FBD1AF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202718">
            <a:off x="1709207" y="3645415"/>
            <a:ext cx="667006" cy="667006"/>
          </a:xfrm>
          <a:prstGeom prst="rect">
            <a:avLst/>
          </a:prstGeom>
        </p:spPr>
      </p:pic>
      <p:pic>
        <p:nvPicPr>
          <p:cNvPr id="12" name="Graphic 11" descr="Head with gears">
            <a:extLst>
              <a:ext uri="{FF2B5EF4-FFF2-40B4-BE49-F238E27FC236}">
                <a16:creationId xmlns:a16="http://schemas.microsoft.com/office/drawing/2014/main" id="{711DD546-7CFC-4C6A-8ABF-DB442BAE05A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830150" y="3985192"/>
            <a:ext cx="1514153" cy="151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41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9266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Experiment Set-up :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C75ACF-2DE4-4F59-8500-52133803FE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2848" y="2545261"/>
            <a:ext cx="3886200" cy="3387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Kelly-Moore Paints Company provided data for this analysis</a:t>
            </a:r>
          </a:p>
          <a:p>
            <a:pPr marL="4000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Transform 406 paint SKUs to SKUs for a women's boutique clothing line</a:t>
            </a:r>
          </a:p>
          <a:p>
            <a:pPr marL="4000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The schema used is a combination of article type, color and size</a:t>
            </a:r>
          </a:p>
          <a:p>
            <a:pPr marL="4000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Proprietary information was removed from the dataset</a:t>
            </a:r>
          </a:p>
          <a:p>
            <a:pPr marL="342900" lvl="1"/>
            <a:endParaRPr lang="en-US" sz="1400" dirty="0">
              <a:solidFill>
                <a:schemeClr val="tx1"/>
              </a:solidFill>
              <a:latin typeface="+mn-lt"/>
            </a:endParaRPr>
          </a:p>
          <a:p>
            <a:pPr marL="0" lvl="1" indent="0">
              <a:buNone/>
            </a:pPr>
            <a:endParaRPr lang="en-US" sz="18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  <a:p>
            <a:pPr marL="114300" lvl="1" indent="0">
              <a:buNone/>
            </a:pPr>
            <a:endParaRPr lang="en-US" sz="1400" dirty="0">
              <a:solidFill>
                <a:schemeClr val="tx1"/>
              </a:solidFill>
              <a:latin typeface="+mn-l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35" y="3858863"/>
            <a:ext cx="3377556" cy="1624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172" y="1891899"/>
            <a:ext cx="3522883" cy="1624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69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Experiment Set-up: Database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9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494253"/>
            <a:ext cx="4000421" cy="30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37863" y="1907805"/>
            <a:ext cx="314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MongoDB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56914" y="2123508"/>
            <a:ext cx="314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MYSQL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698" y="2470088"/>
            <a:ext cx="2158141" cy="3729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942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7586</TotalTime>
  <Words>2513</Words>
  <Application>Microsoft Office PowerPoint</Application>
  <PresentationFormat>On-screen Show (4:3)</PresentationFormat>
  <Paragraphs>407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Performance Measures of Database Types and Transformation Solutions in ETL Pipelines</vt:lpstr>
      <vt:lpstr>Executive Summary</vt:lpstr>
      <vt:lpstr>Purpose</vt:lpstr>
      <vt:lpstr>What is ETL?</vt:lpstr>
      <vt:lpstr>What is ETL: Storage Solutions</vt:lpstr>
      <vt:lpstr>What is ETL: Pandas &amp; NVIDIA RAPIDS</vt:lpstr>
      <vt:lpstr>Hypotheses</vt:lpstr>
      <vt:lpstr>Experiment Set-up : Data</vt:lpstr>
      <vt:lpstr>Experiment Set-up: Database Models</vt:lpstr>
      <vt:lpstr>Experiment set-up: Software</vt:lpstr>
      <vt:lpstr>Experiment set-up: Hardware</vt:lpstr>
      <vt:lpstr>Experiment Methodology</vt:lpstr>
      <vt:lpstr>Experiment Methodology: Workloads</vt:lpstr>
      <vt:lpstr>Experiment Methodology: Data capture</vt:lpstr>
      <vt:lpstr>Experiment Execution: Problems encountered?</vt:lpstr>
      <vt:lpstr>Results: Extraction</vt:lpstr>
      <vt:lpstr>Results: Transformation</vt:lpstr>
      <vt:lpstr>Results: Loading</vt:lpstr>
      <vt:lpstr>Statistics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Engels</dc:creator>
  <cp:lastModifiedBy>Jeff Nguyen</cp:lastModifiedBy>
  <cp:revision>139</cp:revision>
  <dcterms:created xsi:type="dcterms:W3CDTF">2017-03-18T16:30:52Z</dcterms:created>
  <dcterms:modified xsi:type="dcterms:W3CDTF">2020-04-08T23:44:50Z</dcterms:modified>
</cp:coreProperties>
</file>