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7" r:id="rId3"/>
    <p:sldId id="257" r:id="rId4"/>
    <p:sldId id="267" r:id="rId5"/>
    <p:sldId id="272" r:id="rId6"/>
    <p:sldId id="270" r:id="rId7"/>
    <p:sldId id="258" r:id="rId8"/>
    <p:sldId id="266" r:id="rId9"/>
    <p:sldId id="260" r:id="rId10"/>
    <p:sldId id="280" r:id="rId11"/>
    <p:sldId id="281" r:id="rId12"/>
    <p:sldId id="279" r:id="rId13"/>
    <p:sldId id="278" r:id="rId14"/>
    <p:sldId id="282" r:id="rId15"/>
    <p:sldId id="273" r:id="rId16"/>
    <p:sldId id="274" r:id="rId17"/>
    <p:sldId id="268" r:id="rId18"/>
    <p:sldId id="269" r:id="rId19"/>
    <p:sldId id="25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A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05" autoAdjust="0"/>
    <p:restoredTop sz="85143" autoAdjust="0"/>
  </p:normalViewPr>
  <p:slideViewPr>
    <p:cSldViewPr snapToGrid="0" snapToObjects="1">
      <p:cViewPr varScale="1">
        <p:scale>
          <a:sx n="92" d="100"/>
          <a:sy n="92" d="100"/>
        </p:scale>
        <p:origin x="16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8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execution of transformation and loading of data to be the slowest portion of the ETL process</a:t>
            </a:r>
          </a:p>
          <a:p>
            <a:endParaRPr lang="en-US" dirty="0"/>
          </a:p>
          <a:p>
            <a:r>
              <a:rPr lang="en-US" dirty="0"/>
              <a:t>This is because: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Depending on complexity, transformation may require more computational resources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Writing data to storage is a slow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3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30 samples were captured for each extraction and loading step, and 60 samples were collected for each transformation step – one set of 30 for 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 a total of 720 samples.</a:t>
            </a:r>
          </a:p>
          <a:p>
            <a:endParaRPr lang="en-US" dirty="0"/>
          </a:p>
          <a:p>
            <a:r>
              <a:rPr lang="en-US" dirty="0"/>
              <a:t>Photo cred: https://docs.microsoft.com/en-us/azure/architecture/data-guide/relational-data/etl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0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MySQL – there are requirements for granting script privileges.  </a:t>
            </a:r>
          </a:p>
          <a:p>
            <a:pPr>
              <a:spcAft>
                <a:spcPts val="1200"/>
              </a:spcAft>
            </a:pPr>
            <a:r>
              <a:rPr lang="en-US" dirty="0"/>
              <a:t>Connecting MySQL in </a:t>
            </a:r>
            <a:r>
              <a:rPr lang="en-US" dirty="0" err="1"/>
              <a:t>Jupyter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MySQL – there are requirements for granting script privileges. 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Specify buffer lengths (time database has to weight) and allow packet sizes (batch size, how much data </a:t>
            </a:r>
            <a:r>
              <a:rPr lang="en-US" dirty="0" err="1"/>
              <a:t>db</a:t>
            </a:r>
            <a:r>
              <a:rPr lang="en-US" dirty="0"/>
              <a:t> can take at one time).</a:t>
            </a:r>
          </a:p>
          <a:p>
            <a:pPr>
              <a:spcAft>
                <a:spcPts val="1200"/>
              </a:spcAft>
            </a:pPr>
            <a:r>
              <a:rPr lang="en-US" dirty="0"/>
              <a:t>Connecting MongoDB in </a:t>
            </a:r>
            <a:r>
              <a:rPr lang="en-US" dirty="0" err="1"/>
              <a:t>Jupyter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Simple process within </a:t>
            </a:r>
            <a:r>
              <a:rPr lang="en-US" dirty="0" err="1"/>
              <a:t>Jupyter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covering this slide read the following:</a:t>
            </a:r>
          </a:p>
          <a:p>
            <a:r>
              <a:rPr lang="en-US" dirty="0"/>
              <a:t>“For implementation the following database types and manipulation library are being used for this project”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5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Ensure data is normalized</a:t>
            </a:r>
          </a:p>
          <a:p>
            <a:pPr>
              <a:spcAft>
                <a:spcPts val="1200"/>
              </a:spcAft>
            </a:pPr>
            <a:r>
              <a:rPr lang="en-US" dirty="0"/>
              <a:t>Ideal for relational data</a:t>
            </a:r>
          </a:p>
          <a:p>
            <a:pPr>
              <a:spcAft>
                <a:spcPts val="1200"/>
              </a:spcAft>
            </a:pPr>
            <a:r>
              <a:rPr lang="en-US" dirty="0"/>
              <a:t>Requires normalization of data for efficient operation</a:t>
            </a:r>
          </a:p>
          <a:p>
            <a:pPr>
              <a:spcAft>
                <a:spcPts val="1200"/>
              </a:spcAft>
            </a:pPr>
            <a:r>
              <a:rPr lang="en-US" dirty="0"/>
              <a:t>Utilizes Structured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alternative database for the extraction/loading phases is MySQL</a:t>
            </a:r>
          </a:p>
          <a:p>
            <a:pPr>
              <a:spcAft>
                <a:spcPts val="1200"/>
              </a:spcAft>
            </a:pPr>
            <a:r>
              <a:rPr lang="en-US" dirty="0"/>
              <a:t>Is a database solution that typically models non-relational data</a:t>
            </a:r>
          </a:p>
          <a:p>
            <a:pPr>
              <a:spcAft>
                <a:spcPts val="1200"/>
              </a:spcAft>
            </a:pPr>
            <a:r>
              <a:rPr lang="en-US" dirty="0"/>
              <a:t>MongoDB and Apache Cassandra are examples</a:t>
            </a:r>
          </a:p>
          <a:p>
            <a:pPr>
              <a:spcAft>
                <a:spcPts val="1200"/>
              </a:spcAft>
            </a:pPr>
            <a:r>
              <a:rPr lang="en-US" dirty="0"/>
              <a:t>Does not require data to be normalized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Combinations used for this project: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MySQL – Pandas/</a:t>
            </a:r>
            <a:r>
              <a:rPr lang="en-US" dirty="0" err="1"/>
              <a:t>cuDF</a:t>
            </a:r>
            <a:r>
              <a:rPr lang="en-US" dirty="0"/>
              <a:t> – MySQL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NoSQL – Pandas/</a:t>
            </a:r>
            <a:r>
              <a:rPr lang="en-US" dirty="0" err="1"/>
              <a:t>cuDF</a:t>
            </a:r>
            <a:r>
              <a:rPr lang="en-US" dirty="0"/>
              <a:t> – NoSQL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want to compare differences between MySQL vs. NoSQL; and Pandas vs. </a:t>
            </a:r>
            <a:r>
              <a:rPr lang="en-US" dirty="0" err="1"/>
              <a:t>cuDF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process can be demanding and may require larger amounts of resources as the volume of data increases.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storage space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Man hours for ETL maintenance</a:t>
            </a:r>
          </a:p>
          <a:p>
            <a:r>
              <a:rPr lang="en-US" dirty="0"/>
              <a:t>-Transformation: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Systems require data to be in a certain form, the transformation step of ETL prepares that data for the target system</a:t>
            </a:r>
          </a:p>
          <a:p>
            <a:r>
              <a:rPr lang="en-US" dirty="0"/>
              <a:t>-Loading: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Loaded data may or may not be normalized based on business requirements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is usually extracted from a database into pandas, R, or other data manipulation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Several examples of 3</a:t>
            </a:r>
            <a:r>
              <a:rPr lang="en-US" baseline="30000" dirty="0"/>
              <a:t>rd</a:t>
            </a:r>
            <a:r>
              <a:rPr lang="en-US" dirty="0"/>
              <a:t> party ETL processes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Informatic PowerCenter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Apache Camel/Kafka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free open-source relational database management system initially released in 1995.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Pandas’ inbuilt functions that allow for data to quickly be cleaned, modified, and analyzed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Used in a python environment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Common data manipulation tool like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Dplyr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Open source Python data manipulation library</a:t>
            </a:r>
          </a:p>
          <a:p>
            <a:pPr>
              <a:spcAft>
                <a:spcPts val="1200"/>
              </a:spcAft>
            </a:pPr>
            <a:r>
              <a:rPr lang="en-US" dirty="0"/>
              <a:t>Contains many inbuilt functions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sz="1200" dirty="0"/>
              <a:t>Allows users to take advantage of a GPU’s thread count and high bandwidth dedicated memory</a:t>
            </a:r>
          </a:p>
          <a:p>
            <a:pPr>
              <a:spcAft>
                <a:spcPts val="1200"/>
              </a:spcAft>
            </a:pPr>
            <a:r>
              <a:rPr lang="en-US" sz="1200" dirty="0" err="1"/>
              <a:t>cuDF</a:t>
            </a:r>
            <a:r>
              <a:rPr lang="en-US" sz="1200" dirty="0"/>
              <a:t> is a data manipulation library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NVIDIA RAPIDS is an open-source suite of data manipulation and machine learning libraries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Optimized for use with GPUs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Syntax is nearly identical to Pandas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the data is normalized, in MySQL we expect the transformation process to work faster than in NoSQL.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Modification of data in MySQL will occur in one location (a tabular relational database) for normalized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Modification of data in NoSQL requires</a:t>
            </a:r>
            <a:r>
              <a:rPr lang="en-US" baseline="0" dirty="0"/>
              <a:t> referencing multiple documents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the read write process would take more time in MySQL than NoSQL due to: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ACID compliant properties required in relational databases.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 about </a:t>
            </a:r>
            <a:r>
              <a:rPr lang="en-US" dirty="0" err="1"/>
              <a:t>cuDF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Kelly-Moore Paints data pulled from data warehouse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needed to be reverse engineered into it’s normal form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done to test extraction and transformation phases of ETL</a:t>
            </a:r>
          </a:p>
          <a:p>
            <a:r>
              <a:rPr lang="en-US" sz="2400" dirty="0"/>
              <a:t>The data is generated from 2 sources</a:t>
            </a:r>
          </a:p>
          <a:p>
            <a:pPr lvl="1"/>
            <a:r>
              <a:rPr lang="en-US" sz="2000" dirty="0"/>
              <a:t>Retail Point of Sale</a:t>
            </a:r>
          </a:p>
          <a:p>
            <a:pPr lvl="1"/>
            <a:r>
              <a:rPr lang="en-US" sz="2000" dirty="0"/>
              <a:t>Forecasting software</a:t>
            </a:r>
          </a:p>
          <a:p>
            <a:r>
              <a:rPr lang="en-US" sz="2400" dirty="0"/>
              <a:t>The data is comprised of:</a:t>
            </a:r>
          </a:p>
          <a:p>
            <a:pPr lvl="1"/>
            <a:r>
              <a:rPr lang="en-US" sz="2000" dirty="0"/>
              <a:t>Order recommendations – at the site level</a:t>
            </a:r>
          </a:p>
          <a:p>
            <a:pPr lvl="1"/>
            <a:r>
              <a:rPr lang="en-US" sz="2000" dirty="0"/>
              <a:t>Actual sales – at the site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7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in the process of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Performance Measures of Database Types and Transformation Solutions in ETL Pipelines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3018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Jeff Nguyen and Reannan McDaniel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3050" y="3516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5D0A-C157-45C0-A7AC-0B462C39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set-up: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35CEE-C46B-4647-944F-70B22172D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4810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OS and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EF58-5FD9-424A-9A44-D1F99C360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295525"/>
            <a:ext cx="3868340" cy="17978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Ubuntu 18.04 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MongoDB 4.2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MongoDB Compass 1.20.5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MySQL 8.0.19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MySQL Workbench 8.0.19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A313C-3712-4BAE-AEF7-F3F2FA064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4810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Extraction and Loading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AA02C-0817-44C6-8EFE-984628B3F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95525"/>
            <a:ext cx="3887391" cy="3894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Python 3.7.0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Jupyter</a:t>
            </a:r>
            <a:r>
              <a:rPr lang="en-US" sz="1400" dirty="0"/>
              <a:t> Notebook 6.0.3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Pandas 1.0.3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cuDF</a:t>
            </a:r>
            <a:r>
              <a:rPr lang="en-US" sz="1400" dirty="0"/>
              <a:t> 0.8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Cuda</a:t>
            </a:r>
            <a:r>
              <a:rPr lang="en-US" sz="1400" dirty="0"/>
              <a:t> Toolkit 10.2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Rstudio</a:t>
            </a:r>
            <a:r>
              <a:rPr lang="en-US" sz="1400" dirty="0"/>
              <a:t> 1.2.5033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R 3.6.3</a:t>
            </a:r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6038E-6600-4DF8-BCC9-1B4CD2A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D5AF661-4115-4531-A50D-51C7EF78F8A7}"/>
              </a:ext>
            </a:extLst>
          </p:cNvPr>
          <p:cNvSpPr txBox="1">
            <a:spLocks/>
          </p:cNvSpPr>
          <p:nvPr/>
        </p:nvSpPr>
        <p:spPr>
          <a:xfrm>
            <a:off x="627459" y="4092576"/>
            <a:ext cx="3868340" cy="481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Software Open During ETL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8BFB698-0615-4F37-BE61-4A9C027E4899}"/>
              </a:ext>
            </a:extLst>
          </p:cNvPr>
          <p:cNvSpPr txBox="1">
            <a:spLocks/>
          </p:cNvSpPr>
          <p:nvPr/>
        </p:nvSpPr>
        <p:spPr>
          <a:xfrm>
            <a:off x="646511" y="4589462"/>
            <a:ext cx="3868340" cy="179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2 Internet Browser Tabs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DB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Excel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Zoom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File Explorer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5D0A-C157-45C0-A7AC-0B462C39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set-up: 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EF58-5FD9-424A-9A44-D1F99C36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AMD Ryzen 9 3900X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32GB 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NVIDIA 2070 Super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500GB NVME m.2 SSD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6038E-6600-4DF8-BCC9-1B4CD2A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10D-0F4E-4B07-8432-AB3B8174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502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7B975-796A-4586-88EF-946BF2FD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2931"/>
            <a:ext cx="7886700" cy="191452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Performance metrics such as: CPU usage, RAM usage, and time to execute operations will be captured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Metrics will be captured at the following points in the ETL process:</a:t>
            </a:r>
          </a:p>
          <a:p>
            <a:pPr marL="971550" lvl="1" indent="-51435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Reading in data from database</a:t>
            </a:r>
          </a:p>
          <a:p>
            <a:pPr marL="971550" lvl="1" indent="-51435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Execution of transformation code</a:t>
            </a:r>
          </a:p>
          <a:p>
            <a:pPr marL="971550" lvl="1" indent="-51435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Loading of data into data warehouse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3D769-FA62-4D51-85B1-23A47933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AB503-8671-4882-8894-790739889B7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8650" y="1334294"/>
            <a:ext cx="5981700" cy="528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Measuring ETL Performance</a:t>
            </a:r>
          </a:p>
        </p:txBody>
      </p:sp>
    </p:spTree>
    <p:extLst>
      <p:ext uri="{BB962C8B-B14F-4D97-AF65-F5344CB8AC3E}">
        <p14:creationId xmlns:p14="http://schemas.microsoft.com/office/powerpoint/2010/main" val="13856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591E-4ABC-47D5-B5EE-8A74E045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48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Methodology: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750E-916D-45CE-BFDC-41EBE4C1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8482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Light ETL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Items table extracted to </a:t>
            </a:r>
            <a:r>
              <a:rPr lang="en-US" sz="1800" dirty="0" err="1">
                <a:latin typeface="+mn-lt"/>
              </a:rPr>
              <a:t>Jupyter</a:t>
            </a:r>
            <a:r>
              <a:rPr lang="en-US" sz="1800" dirty="0">
                <a:latin typeface="+mn-lt"/>
              </a:rPr>
              <a:t> Notebook (400 rows) from MySQL and MongoDB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Clothing items with “Blue” in description were changed to “Navy” using Pandas and </a:t>
            </a:r>
            <a:r>
              <a:rPr lang="en-US" sz="1800" dirty="0" err="1">
                <a:latin typeface="+mn-lt"/>
              </a:rPr>
              <a:t>cuDF</a:t>
            </a:r>
            <a:endParaRPr lang="en-US" sz="18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Transformed data was then loaded into MySQL and MongoDB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+mn-lt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Medium ETL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+mn-lt"/>
              </a:rPr>
              <a:t>Order_line</a:t>
            </a:r>
            <a:r>
              <a:rPr lang="en-US" sz="1800" dirty="0">
                <a:latin typeface="+mn-lt"/>
              </a:rPr>
              <a:t> and item tables were joined in MySQL then extracted to </a:t>
            </a:r>
            <a:r>
              <a:rPr lang="en-US" sz="1800" dirty="0" err="1">
                <a:latin typeface="+mn-lt"/>
              </a:rPr>
              <a:t>Jupyter</a:t>
            </a:r>
            <a:r>
              <a:rPr lang="en-US" sz="1800" dirty="0">
                <a:latin typeface="+mn-lt"/>
              </a:rPr>
              <a:t> Notebook (240k+ rows)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For MongoDB extraction, tables were pulled separately then joined in </a:t>
            </a:r>
            <a:r>
              <a:rPr lang="en-US" sz="1800" dirty="0" err="1">
                <a:latin typeface="+mn-lt"/>
              </a:rPr>
              <a:t>Juypter</a:t>
            </a:r>
            <a:r>
              <a:rPr lang="en-US" sz="1800" dirty="0">
                <a:latin typeface="+mn-lt"/>
              </a:rPr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Clothing items with “Blue” in description were changed to “Navy” using Pandas and </a:t>
            </a:r>
            <a:r>
              <a:rPr lang="en-US" sz="1800" dirty="0" err="1">
                <a:latin typeface="+mn-lt"/>
              </a:rPr>
              <a:t>cuDF</a:t>
            </a:r>
            <a:r>
              <a:rPr lang="en-US" sz="1800" dirty="0">
                <a:latin typeface="+mn-lt"/>
              </a:rPr>
              <a:t>.  A calculated column for price and quantity was also created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Data was then loaded into MySQL and MongoDB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lvl="0" indent="0">
              <a:buNone/>
            </a:pPr>
            <a:r>
              <a:rPr lang="en-US" sz="2300" b="1" dirty="0">
                <a:solidFill>
                  <a:srgbClr val="4472C4">
                    <a:lumMod val="75000"/>
                  </a:srgbClr>
                </a:solidFill>
                <a:latin typeface="+mn-lt"/>
              </a:rPr>
              <a:t>Heavy ETL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+mn-lt"/>
              </a:rPr>
              <a:t>Order_header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order_line</a:t>
            </a:r>
            <a:r>
              <a:rPr lang="en-US" sz="1800" dirty="0">
                <a:latin typeface="+mn-lt"/>
              </a:rPr>
              <a:t>, item tables were joined in MySQL then extracted to </a:t>
            </a:r>
            <a:r>
              <a:rPr lang="en-US" sz="1800" dirty="0" err="1">
                <a:latin typeface="+mn-lt"/>
              </a:rPr>
              <a:t>Jupyter</a:t>
            </a:r>
            <a:r>
              <a:rPr lang="en-US" sz="1800" dirty="0">
                <a:latin typeface="+mn-lt"/>
              </a:rPr>
              <a:t> Notebook (240k+ rows)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For MongoDB extraction, tables were pulled separately then joined in </a:t>
            </a:r>
            <a:r>
              <a:rPr lang="en-US" sz="1800" dirty="0" err="1">
                <a:latin typeface="+mn-lt"/>
              </a:rPr>
              <a:t>Juypter</a:t>
            </a:r>
            <a:r>
              <a:rPr lang="en-US" sz="1800" dirty="0">
                <a:latin typeface="+mn-lt"/>
              </a:rPr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Clothing items with “Blue” in description were changed to “Navy” using Pandas and </a:t>
            </a:r>
            <a:r>
              <a:rPr lang="en-US" sz="1800" dirty="0" err="1">
                <a:latin typeface="+mn-lt"/>
              </a:rPr>
              <a:t>cuDF</a:t>
            </a:r>
            <a:r>
              <a:rPr lang="en-US" sz="1800" dirty="0">
                <a:latin typeface="+mn-lt"/>
              </a:rPr>
              <a:t>.  A calculated column for price and quantity was also created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Data was then loaded into MySQL and MongoDB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0"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FA6B3-5220-4369-B52F-396B9485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7566-1C6C-470D-A63C-1B4C1440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Methodology: Data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BBD1-ABCC-4FF6-9523-0E840DFD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49919"/>
            <a:ext cx="7886700" cy="1912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 for loop was used to iterate through each ETL process with a 5 second break between samples to allow for the system to return to base utilization.</a:t>
            </a:r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i.e. for the “Light ETL” 30 samples were captured for extraction, 60 samples for transformation (pandas and </a:t>
            </a:r>
            <a:r>
              <a:rPr lang="en-US" sz="1500" dirty="0" err="1">
                <a:latin typeface="+mn-lt"/>
              </a:rPr>
              <a:t>cuDF</a:t>
            </a:r>
            <a:r>
              <a:rPr lang="en-US" sz="1500" dirty="0">
                <a:latin typeface="+mn-lt"/>
              </a:rPr>
              <a:t>), and 30 for loading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CPU and RAM base utilization were captured before process execution</a:t>
            </a:r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CPU and RAM levels are sampled immediately after process is completed</a:t>
            </a:r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Sample CPU and RAM utilizations were subtracted from base utilization to derive utilization due to ETL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1F5E-A037-41B9-9194-978C376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037A-796D-4A41-9613-56D4C32C5D0F}"/>
              </a:ext>
            </a:extLst>
          </p:cNvPr>
          <p:cNvSpPr txBox="1"/>
          <p:nvPr/>
        </p:nvSpPr>
        <p:spPr>
          <a:xfrm>
            <a:off x="2564610" y="35475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CA997-DC0C-4A07-804F-35EEB952D4F7}"/>
              </a:ext>
            </a:extLst>
          </p:cNvPr>
          <p:cNvSpPr txBox="1"/>
          <p:nvPr/>
        </p:nvSpPr>
        <p:spPr>
          <a:xfrm>
            <a:off x="5495925" y="35475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C247A-52C0-4B8A-9FE2-0D6DD828117A}"/>
              </a:ext>
            </a:extLst>
          </p:cNvPr>
          <p:cNvSpPr txBox="1"/>
          <p:nvPr/>
        </p:nvSpPr>
        <p:spPr>
          <a:xfrm>
            <a:off x="3972005" y="35277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60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4138D-1A6B-43E2-9392-BB6D275AD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9" y="1690689"/>
            <a:ext cx="4000653" cy="1837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47E276-38A2-4024-ACF8-5687671C535F}"/>
              </a:ext>
            </a:extLst>
          </p:cNvPr>
          <p:cNvSpPr txBox="1"/>
          <p:nvPr/>
        </p:nvSpPr>
        <p:spPr>
          <a:xfrm>
            <a:off x="3481392" y="3527789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C2263-A0DD-489E-8C2B-A83892AC1C5B}"/>
              </a:ext>
            </a:extLst>
          </p:cNvPr>
          <p:cNvSpPr txBox="1"/>
          <p:nvPr/>
        </p:nvSpPr>
        <p:spPr>
          <a:xfrm>
            <a:off x="4945936" y="3527789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79B41-BCF8-46F8-B975-D2CA6FBE180E}"/>
              </a:ext>
            </a:extLst>
          </p:cNvPr>
          <p:cNvSpPr txBox="1"/>
          <p:nvPr/>
        </p:nvSpPr>
        <p:spPr>
          <a:xfrm>
            <a:off x="2326298" y="3547595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885D4-AF00-4168-8BD5-B2844C7C074F}"/>
              </a:ext>
            </a:extLst>
          </p:cNvPr>
          <p:cNvSpPr txBox="1"/>
          <p:nvPr/>
        </p:nvSpPr>
        <p:spPr>
          <a:xfrm>
            <a:off x="6246014" y="3527789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F0AF96-27CA-4345-9135-24A97C639019}"/>
              </a:ext>
            </a:extLst>
          </p:cNvPr>
          <p:cNvSpPr/>
          <p:nvPr/>
        </p:nvSpPr>
        <p:spPr>
          <a:xfrm>
            <a:off x="6762898" y="250888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 6 = 720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Execution: Problems encountered?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Working with Databases</a:t>
            </a:r>
          </a:p>
          <a:p>
            <a:pPr>
              <a:spcAft>
                <a:spcPts val="1200"/>
              </a:spcAft>
            </a:pPr>
            <a:r>
              <a:rPr lang="en-US" sz="1500" dirty="0">
                <a:latin typeface="+mn-lt"/>
              </a:rPr>
              <a:t>Granting write privileges in MySQL</a:t>
            </a:r>
          </a:p>
          <a:p>
            <a:pPr>
              <a:spcAft>
                <a:spcPts val="1200"/>
              </a:spcAft>
            </a:pPr>
            <a:r>
              <a:rPr lang="en-US" sz="1500" dirty="0">
                <a:latin typeface="+mn-lt"/>
              </a:rPr>
              <a:t>Setting buffer length and packet sizes in MySQL</a:t>
            </a:r>
          </a:p>
          <a:p>
            <a:pPr>
              <a:spcAft>
                <a:spcPts val="1200"/>
              </a:spcAft>
            </a:pPr>
            <a:r>
              <a:rPr lang="en-US" sz="1500" dirty="0">
                <a:latin typeface="+mn-lt"/>
              </a:rPr>
              <a:t>Normalizing Data in MySQL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Transferring data to and from databases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Installing Drivers for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use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854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Results: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90" y="2664618"/>
            <a:ext cx="3886200" cy="3048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Elapsed time suggest MySQL is faster than MongoDB for medium and heavy workloads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This comes at the expense of CPU utilization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CPU utilization is higher for MySQL for both medium and heavy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32D12F-4CE3-4FEB-95ED-A0B2C03C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10" y="1243669"/>
            <a:ext cx="4000500" cy="230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2571C7-3F4D-45DA-849A-5F0623613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11" y="3691892"/>
            <a:ext cx="3964399" cy="22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7152B-FF4E-4BEE-B4A0-0F27B05D11EA}"/>
              </a:ext>
            </a:extLst>
          </p:cNvPr>
          <p:cNvSpPr txBox="1">
            <a:spLocks/>
          </p:cNvSpPr>
          <p:nvPr/>
        </p:nvSpPr>
        <p:spPr>
          <a:xfrm>
            <a:off x="346090" y="2093119"/>
            <a:ext cx="3886200" cy="571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Extracting from MySQL could be faster than MongoDB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D571C-EB16-4FF5-AF2A-6AE17EAB37FC}"/>
              </a:ext>
            </a:extLst>
          </p:cNvPr>
          <p:cNvCxnSpPr>
            <a:cxnSpLocks/>
          </p:cNvCxnSpPr>
          <p:nvPr/>
        </p:nvCxnSpPr>
        <p:spPr>
          <a:xfrm>
            <a:off x="4507706" y="1921669"/>
            <a:ext cx="0" cy="339367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8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Results: 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8B8D8-B88B-448E-94D5-3E569879C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6662" y="2500314"/>
            <a:ext cx="3886200" cy="1269998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For medium and heavy workloads </a:t>
            </a:r>
            <a:r>
              <a:rPr lang="en-US" sz="1400" dirty="0" err="1">
                <a:latin typeface="+mn-lt"/>
              </a:rPr>
              <a:t>cuDF</a:t>
            </a:r>
            <a:r>
              <a:rPr lang="en-US" sz="1400" dirty="0">
                <a:latin typeface="+mn-lt"/>
              </a:rPr>
              <a:t> out preforms pandas by a large margin</a:t>
            </a:r>
          </a:p>
          <a:p>
            <a:r>
              <a:rPr lang="en-US" sz="1400" dirty="0">
                <a:latin typeface="+mn-lt"/>
              </a:rPr>
              <a:t>This holds true regardless of extraction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58F189-A9A6-4E20-8316-ADA1E8BE952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33" y="1468896"/>
            <a:ext cx="4068420" cy="23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399C684-3A75-4D4E-8BFD-2157FF76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8" y="3949700"/>
            <a:ext cx="4102899" cy="23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7A26C9-3F90-4CA0-BA17-4AEF376152A9}"/>
              </a:ext>
            </a:extLst>
          </p:cNvPr>
          <p:cNvSpPr txBox="1">
            <a:spLocks/>
          </p:cNvSpPr>
          <p:nvPr/>
        </p:nvSpPr>
        <p:spPr>
          <a:xfrm>
            <a:off x="4896661" y="1928813"/>
            <a:ext cx="4182279" cy="571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shows significantly faster transformations for some work loads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020CB9-1B5F-4800-8420-3816AB6613D6}"/>
              </a:ext>
            </a:extLst>
          </p:cNvPr>
          <p:cNvCxnSpPr>
            <a:cxnSpLocks/>
          </p:cNvCxnSpPr>
          <p:nvPr/>
        </p:nvCxnSpPr>
        <p:spPr>
          <a:xfrm>
            <a:off x="4693444" y="1921669"/>
            <a:ext cx="0" cy="339367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025125C-C8A3-4E20-AC7D-09E81CE80075}"/>
              </a:ext>
            </a:extLst>
          </p:cNvPr>
          <p:cNvSpPr/>
          <p:nvPr/>
        </p:nvSpPr>
        <p:spPr>
          <a:xfrm>
            <a:off x="4896662" y="3602524"/>
            <a:ext cx="4302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Database type appears to have an impact on transformation durations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AB238E2-02FA-4E43-BF85-FF65C7EBEF61}"/>
              </a:ext>
            </a:extLst>
          </p:cNvPr>
          <p:cNvSpPr txBox="1">
            <a:spLocks/>
          </p:cNvSpPr>
          <p:nvPr/>
        </p:nvSpPr>
        <p:spPr>
          <a:xfrm>
            <a:off x="4896662" y="4248855"/>
            <a:ext cx="3886200" cy="126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n-lt"/>
              </a:rPr>
              <a:t>For medium and heavy workloads MySQL extractions allows for faster transformations</a:t>
            </a:r>
          </a:p>
          <a:p>
            <a:r>
              <a:rPr lang="en-US" sz="1400" dirty="0">
                <a:latin typeface="+mn-lt"/>
              </a:rPr>
              <a:t>This may be due to strict enforcement of data types during schema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984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Results: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F618B1-1910-4A79-9CA7-94BE31735DB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09" y="1326670"/>
            <a:ext cx="4033374" cy="23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489BED-995D-4502-AB34-6EB3D0E4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02" y="3738684"/>
            <a:ext cx="4145988" cy="243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43458B-B09B-43C5-9447-23BAA4CB441D}"/>
              </a:ext>
            </a:extLst>
          </p:cNvPr>
          <p:cNvSpPr txBox="1">
            <a:spLocks/>
          </p:cNvSpPr>
          <p:nvPr/>
        </p:nvSpPr>
        <p:spPr>
          <a:xfrm>
            <a:off x="389722" y="3263901"/>
            <a:ext cx="3886200" cy="126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+mn-lt"/>
              </a:rPr>
              <a:t>For medium and heavy workloads MongoDB out preforms MySQL by a large margin</a:t>
            </a:r>
          </a:p>
          <a:p>
            <a:r>
              <a:rPr lang="en-US" sz="1400" dirty="0">
                <a:latin typeface="+mn-lt"/>
              </a:rPr>
              <a:t>For medium and heavy workloads MongoDB also uses less RAM resources than MySQL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DB2F18-4DD9-4368-B454-432DDA014969}"/>
              </a:ext>
            </a:extLst>
          </p:cNvPr>
          <p:cNvSpPr txBox="1">
            <a:spLocks/>
          </p:cNvSpPr>
          <p:nvPr/>
        </p:nvSpPr>
        <p:spPr>
          <a:xfrm>
            <a:off x="389721" y="2692400"/>
            <a:ext cx="4182279" cy="571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MongoDB is significantly faster for loading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338451-3D39-46ED-B4B8-82F6453CF1B9}"/>
              </a:ext>
            </a:extLst>
          </p:cNvPr>
          <p:cNvCxnSpPr>
            <a:cxnSpLocks/>
          </p:cNvCxnSpPr>
          <p:nvPr/>
        </p:nvCxnSpPr>
        <p:spPr>
          <a:xfrm>
            <a:off x="4572000" y="2001880"/>
            <a:ext cx="0" cy="339367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AD65-BBF5-469B-93B2-94EBF2BA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376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Executive Summary</a:t>
            </a:r>
          </a:p>
        </p:txBody>
      </p:sp>
      <p:pic>
        <p:nvPicPr>
          <p:cNvPr id="6" name="Content Placeholder 5" descr="Help">
            <a:extLst>
              <a:ext uri="{FF2B5EF4-FFF2-40B4-BE49-F238E27FC236}">
                <a16:creationId xmlns:a16="http://schemas.microsoft.com/office/drawing/2014/main" id="{5572F6D3-26FD-427D-A8EC-5E309E46D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7702" y="2877929"/>
            <a:ext cx="492788" cy="492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5BA45-315C-4841-A93C-5AA5F2D0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76E56D13-992A-4BF8-8413-8E94064BA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1641" y="2106022"/>
            <a:ext cx="492788" cy="492788"/>
          </a:xfrm>
          <a:prstGeom prst="rect">
            <a:avLst/>
          </a:prstGeom>
        </p:spPr>
      </p:pic>
      <p:pic>
        <p:nvPicPr>
          <p:cNvPr id="10" name="Graphic 9" descr="Flask">
            <a:extLst>
              <a:ext uri="{FF2B5EF4-FFF2-40B4-BE49-F238E27FC236}">
                <a16:creationId xmlns:a16="http://schemas.microsoft.com/office/drawing/2014/main" id="{D802FAF4-6C62-47DE-B201-6AED5FD47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061" y="3733795"/>
            <a:ext cx="492788" cy="492788"/>
          </a:xfrm>
          <a:prstGeom prst="rect">
            <a:avLst/>
          </a:prstGeom>
        </p:spPr>
      </p:pic>
      <p:pic>
        <p:nvPicPr>
          <p:cNvPr id="12" name="Graphic 11" descr="Presentation with pie chart">
            <a:extLst>
              <a:ext uri="{FF2B5EF4-FFF2-40B4-BE49-F238E27FC236}">
                <a16:creationId xmlns:a16="http://schemas.microsoft.com/office/drawing/2014/main" id="{8072E3B8-F84F-4E55-B40F-B7E4ED83B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0061" y="4584873"/>
            <a:ext cx="492788" cy="492788"/>
          </a:xfrm>
          <a:prstGeom prst="rect">
            <a:avLst/>
          </a:prstGeom>
        </p:spPr>
      </p:pic>
      <p:pic>
        <p:nvPicPr>
          <p:cNvPr id="16" name="Graphic 15" descr="Compass">
            <a:extLst>
              <a:ext uri="{FF2B5EF4-FFF2-40B4-BE49-F238E27FC236}">
                <a16:creationId xmlns:a16="http://schemas.microsoft.com/office/drawing/2014/main" id="{C84C4EE7-9C82-4D05-A60C-15CF6A1375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0061" y="1334115"/>
            <a:ext cx="492788" cy="4927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8D5585-5C6B-4B1B-8F21-6EA4A456862A}"/>
              </a:ext>
            </a:extLst>
          </p:cNvPr>
          <p:cNvSpPr txBox="1"/>
          <p:nvPr/>
        </p:nvSpPr>
        <p:spPr>
          <a:xfrm>
            <a:off x="2885879" y="1317515"/>
            <a:ext cx="3726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Purpose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Explain project motivations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8F3F7-6DEE-40C6-A602-9B026CA3EE11}"/>
              </a:ext>
            </a:extLst>
          </p:cNvPr>
          <p:cNvSpPr txBox="1"/>
          <p:nvPr/>
        </p:nvSpPr>
        <p:spPr>
          <a:xfrm>
            <a:off x="2885872" y="2955046"/>
            <a:ext cx="37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State Hypotheses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94D1E-DACA-49E2-9003-A86A3724B1C5}"/>
              </a:ext>
            </a:extLst>
          </p:cNvPr>
          <p:cNvSpPr txBox="1"/>
          <p:nvPr/>
        </p:nvSpPr>
        <p:spPr>
          <a:xfrm>
            <a:off x="2885871" y="2089629"/>
            <a:ext cx="388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What is Extract, Transform, and Load (ETL)?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ETL overview and explanation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1AEB8-758E-41DD-B05A-3BFCFD9B07DE}"/>
              </a:ext>
            </a:extLst>
          </p:cNvPr>
          <p:cNvSpPr txBox="1"/>
          <p:nvPr/>
        </p:nvSpPr>
        <p:spPr>
          <a:xfrm>
            <a:off x="2885875" y="3507655"/>
            <a:ext cx="3726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Experiment Set-up and Methodology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Data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Experiment set-up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Metrics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Execution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E4B646-50FA-4FA5-A744-33B30E261861}"/>
              </a:ext>
            </a:extLst>
          </p:cNvPr>
          <p:cNvSpPr txBox="1"/>
          <p:nvPr/>
        </p:nvSpPr>
        <p:spPr>
          <a:xfrm>
            <a:off x="2885869" y="4661990"/>
            <a:ext cx="37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D7807B-C25F-4155-B6BF-48D802445BC4}"/>
              </a:ext>
            </a:extLst>
          </p:cNvPr>
          <p:cNvSpPr txBox="1"/>
          <p:nvPr/>
        </p:nvSpPr>
        <p:spPr>
          <a:xfrm>
            <a:off x="2885870" y="5446791"/>
            <a:ext cx="37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pic>
        <p:nvPicPr>
          <p:cNvPr id="24" name="Graphic 23" descr="Checklist">
            <a:extLst>
              <a:ext uri="{FF2B5EF4-FFF2-40B4-BE49-F238E27FC236}">
                <a16:creationId xmlns:a16="http://schemas.microsoft.com/office/drawing/2014/main" id="{640748DE-F17D-4275-BA79-C7E34053C9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50061" y="5361568"/>
            <a:ext cx="509000" cy="5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01411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016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750"/>
            <a:ext cx="7886700" cy="1012485"/>
          </a:xfrm>
        </p:spPr>
        <p:txBody>
          <a:bodyPr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Identify storage and data transformation solutions that minimize resource usage.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105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What is ETL?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814" y="1495425"/>
            <a:ext cx="3886200" cy="40969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Extraction, transformation, and loading is a process used to get raw data into a state that is easily accessible and useable.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b="1" dirty="0">
                <a:latin typeface="+mn-lt"/>
              </a:rPr>
              <a:t>Extraction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Extraction involves moving data from a database into a data transformation environment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b="1" dirty="0">
                <a:latin typeface="+mn-lt"/>
              </a:rPr>
              <a:t>Transformation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Transformation is the process used to prepare data for loading into a database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b="1" dirty="0">
                <a:latin typeface="+mn-lt"/>
              </a:rPr>
              <a:t>Loading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Loading takes transformed data and moves it into a data warehouse or data lake</a:t>
            </a:r>
          </a:p>
          <a:p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8C1966E-7F98-4AB4-A38A-6F51D2E029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23" y="2814475"/>
            <a:ext cx="4186138" cy="1592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DDF8FB7-4A7B-4E2B-8EA9-D16BFED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67" y="2355021"/>
            <a:ext cx="1314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334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What is ETL: Storage Solutions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10FDEF-D6CA-4A9F-8908-29285F7B0C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06" y="1631447"/>
            <a:ext cx="2807615" cy="194623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110A9-75CB-4AE5-A2D3-1597A6D6E8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is MySQL</a:t>
            </a:r>
          </a:p>
          <a:p>
            <a:pPr lvl="1"/>
            <a:r>
              <a:rPr lang="en-US" dirty="0"/>
              <a:t>Why do I need it?  </a:t>
            </a:r>
          </a:p>
          <a:p>
            <a:pPr lvl="1"/>
            <a:r>
              <a:rPr lang="en-US" dirty="0"/>
              <a:t>How is it different from Oracle?</a:t>
            </a:r>
          </a:p>
          <a:p>
            <a:r>
              <a:rPr lang="en-US" dirty="0"/>
              <a:t>What is MongoDB</a:t>
            </a:r>
          </a:p>
          <a:p>
            <a:pPr lvl="1"/>
            <a:r>
              <a:rPr lang="en-US" dirty="0"/>
              <a:t>Why do I need it?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66390C2-4ECC-43EE-942C-83EE1E509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54" y="4001294"/>
            <a:ext cx="3419917" cy="9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What is ETL: Pandas &amp; NVIDIA RAPIDS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Several packages exist for data manipulation and transformation, but for this project we will focus on python packages: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Pandas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This python package is designed for data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One of the most popular data manipulation packages in use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NVIDIA RAPIDS (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NVIDIA RAPIDS is an open source suite of GPU optimized data manipulation, visualization, and machine learning libraries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+mn-lt"/>
              </a:rPr>
              <a:t>cuDF</a:t>
            </a:r>
            <a:r>
              <a:rPr lang="en-US" sz="1400" dirty="0">
                <a:latin typeface="+mn-lt"/>
              </a:rPr>
              <a:t> is the GPU analog of pandas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Takes advantage of GPU parallelism and dedicated high bandwidth GPU memory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Syntax is nearly identical to pandas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Requires a NVIDIA Pascal+ GPU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BA689-0F8A-4641-90E0-6F612E77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68" y="2227216"/>
            <a:ext cx="2277263" cy="1423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1CC50-3D5E-4DD0-8ED8-666EF9549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066" y="4187032"/>
            <a:ext cx="3257265" cy="13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536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Hypotheses</a:t>
            </a:r>
          </a:p>
        </p:txBody>
      </p:sp>
      <p:pic>
        <p:nvPicPr>
          <p:cNvPr id="7" name="Content Placeholder 6" descr="Single gear">
            <a:extLst>
              <a:ext uri="{FF2B5EF4-FFF2-40B4-BE49-F238E27FC236}">
                <a16:creationId xmlns:a16="http://schemas.microsoft.com/office/drawing/2014/main" id="{3BBEC88C-F0D4-4165-B9F7-07792A85C4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53123">
            <a:off x="1185747" y="2338707"/>
            <a:ext cx="1424957" cy="142495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C80C2-119E-4DC5-ACBA-0DC20EC30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2391" y="2018550"/>
            <a:ext cx="3886200" cy="3127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We expect MySQL to take longer in read/write operations compared to NoSQL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Transformations may take longer in NoSQL as there is a potential for duplicate data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will outperform Pandas in data transformation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6" descr="Single gear">
            <a:extLst>
              <a:ext uri="{FF2B5EF4-FFF2-40B4-BE49-F238E27FC236}">
                <a16:creationId xmlns:a16="http://schemas.microsoft.com/office/drawing/2014/main" id="{81C121C6-E9B4-4A3C-9323-2BF628C91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4680" y="3125038"/>
            <a:ext cx="914400" cy="914400"/>
          </a:xfrm>
          <a:prstGeom prst="rect">
            <a:avLst/>
          </a:prstGeom>
        </p:spPr>
      </p:pic>
      <p:pic>
        <p:nvPicPr>
          <p:cNvPr id="9" name="Content Placeholder 6" descr="Single gear">
            <a:extLst>
              <a:ext uri="{FF2B5EF4-FFF2-40B4-BE49-F238E27FC236}">
                <a16:creationId xmlns:a16="http://schemas.microsoft.com/office/drawing/2014/main" id="{F2926CDA-96BF-4014-B4C5-76BD59B8C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31180">
            <a:off x="1781072" y="1759225"/>
            <a:ext cx="1056410" cy="1056410"/>
          </a:xfrm>
          <a:prstGeom prst="rect">
            <a:avLst/>
          </a:prstGeom>
        </p:spPr>
      </p:pic>
      <p:pic>
        <p:nvPicPr>
          <p:cNvPr id="10" name="Content Placeholder 6" descr="Single gear">
            <a:extLst>
              <a:ext uri="{FF2B5EF4-FFF2-40B4-BE49-F238E27FC236}">
                <a16:creationId xmlns:a16="http://schemas.microsoft.com/office/drawing/2014/main" id="{C1EFD71D-9D90-42C5-83B7-A266FBD1AF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02718">
            <a:off x="1709207" y="3645415"/>
            <a:ext cx="667006" cy="667006"/>
          </a:xfrm>
          <a:prstGeom prst="rect">
            <a:avLst/>
          </a:prstGeom>
        </p:spPr>
      </p:pic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711DD546-7CFC-4C6A-8ABF-DB442BAE0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0150" y="3985192"/>
            <a:ext cx="1514153" cy="15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926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 :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C75ACF-2DE4-4F59-8500-52133803F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165016"/>
            <a:ext cx="3886200" cy="338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Kelly-Moore Paints Company provided data for this analysis</a:t>
            </a:r>
          </a:p>
          <a:p>
            <a:pPr marL="4000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Transform 406 paint SKUs from paint to 406 SKUs for a women's boutique clothing line</a:t>
            </a:r>
          </a:p>
          <a:p>
            <a:pPr marL="4000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The schema used is a combination of article type, color and size</a:t>
            </a:r>
          </a:p>
          <a:p>
            <a:pPr marL="342900" lvl="1"/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Proprietary information was removed from the dataset</a:t>
            </a:r>
          </a:p>
          <a:p>
            <a:pPr marL="400050" lvl="1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+mn-lt"/>
              </a:rPr>
              <a:t>Reannan put blurbs HERE</a:t>
            </a:r>
          </a:p>
          <a:p>
            <a:pPr marL="0" lvl="1" indent="0"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114300" lvl="1" indent="0"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35" y="3858863"/>
            <a:ext cx="3377556" cy="162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72" y="1891899"/>
            <a:ext cx="3522883" cy="162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Set-up: Database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94253"/>
            <a:ext cx="4000421" cy="30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7863" y="1907805"/>
            <a:ext cx="31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6914" y="2123508"/>
            <a:ext cx="31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32" y="2308174"/>
            <a:ext cx="2754554" cy="352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5104</TotalTime>
  <Words>1631</Words>
  <Application>Microsoft Office PowerPoint</Application>
  <PresentationFormat>On-screen Show (4:3)</PresentationFormat>
  <Paragraphs>265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Performance Measures of Database Types and Transformation Solutions in ETL Pipelines</vt:lpstr>
      <vt:lpstr>Executive Summary</vt:lpstr>
      <vt:lpstr>Purpose</vt:lpstr>
      <vt:lpstr>What is ETL?</vt:lpstr>
      <vt:lpstr>What is ETL: Storage Solutions</vt:lpstr>
      <vt:lpstr>What is ETL: Pandas &amp; NVIDIA RAPIDS</vt:lpstr>
      <vt:lpstr>Hypotheses</vt:lpstr>
      <vt:lpstr>Experiment Set-up : Data</vt:lpstr>
      <vt:lpstr>Experiment Set-up: Database Models</vt:lpstr>
      <vt:lpstr>Experiment set-up: Software</vt:lpstr>
      <vt:lpstr>Experiment set-up: Hardware</vt:lpstr>
      <vt:lpstr>Experiment Methodology</vt:lpstr>
      <vt:lpstr>Experiment Methodology: Treatments</vt:lpstr>
      <vt:lpstr>Experiment Methodology: Data capture</vt:lpstr>
      <vt:lpstr>Experiment Execution: Problems encountered?</vt:lpstr>
      <vt:lpstr>Results: Extraction</vt:lpstr>
      <vt:lpstr>Results: Transformation</vt:lpstr>
      <vt:lpstr>Results: Loading</vt:lpstr>
      <vt:lpstr>Statistics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Jeff Nguyen</cp:lastModifiedBy>
  <cp:revision>99</cp:revision>
  <dcterms:created xsi:type="dcterms:W3CDTF">2017-03-18T16:30:52Z</dcterms:created>
  <dcterms:modified xsi:type="dcterms:W3CDTF">2020-04-06T10:39:16Z</dcterms:modified>
</cp:coreProperties>
</file>