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7" r:id="rId3"/>
    <p:sldId id="257" r:id="rId4"/>
    <p:sldId id="267" r:id="rId5"/>
    <p:sldId id="272" r:id="rId6"/>
    <p:sldId id="270" r:id="rId7"/>
    <p:sldId id="258" r:id="rId8"/>
    <p:sldId id="266" r:id="rId9"/>
    <p:sldId id="260" r:id="rId10"/>
    <p:sldId id="280" r:id="rId11"/>
    <p:sldId id="281" r:id="rId12"/>
    <p:sldId id="279" r:id="rId13"/>
    <p:sldId id="278" r:id="rId14"/>
    <p:sldId id="282" r:id="rId15"/>
    <p:sldId id="273" r:id="rId16"/>
    <p:sldId id="274" r:id="rId17"/>
    <p:sldId id="268" r:id="rId18"/>
    <p:sldId id="269" r:id="rId19"/>
    <p:sldId id="25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A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7457" autoAdjust="0"/>
  </p:normalViewPr>
  <p:slideViewPr>
    <p:cSldViewPr snapToGrid="0" snapToObjects="1">
      <p:cViewPr varScale="1">
        <p:scale>
          <a:sx n="122" d="100"/>
          <a:sy n="122" d="100"/>
        </p:scale>
        <p:origin x="27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8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expect the execution of transformation and loading of data to be the slowest portion of the ETL process</a:t>
            </a:r>
          </a:p>
          <a:p>
            <a:endParaRPr lang="en-US" dirty="0"/>
          </a:p>
          <a:p>
            <a:r>
              <a:rPr lang="en-US" dirty="0"/>
              <a:t>This is because: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Depending on complexity, transformation may require more computational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Writing data to storage is a slow process</a:t>
            </a:r>
          </a:p>
          <a:p>
            <a:endParaRPr lang="en-US" dirty="0"/>
          </a:p>
          <a:p>
            <a:r>
              <a:rPr lang="en-US" b="1" dirty="0"/>
              <a:t>Switch off to 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Two ETL combinations:</a:t>
            </a:r>
          </a:p>
          <a:p>
            <a:pPr marL="228600" indent="-228600">
              <a:buAutoNum type="arabicPeriod"/>
            </a:pPr>
            <a:r>
              <a:rPr lang="en-US" b="1" dirty="0"/>
              <a:t>MySQL – Pandas/</a:t>
            </a:r>
            <a:r>
              <a:rPr lang="en-US" b="1" dirty="0" err="1"/>
              <a:t>cuDF</a:t>
            </a:r>
            <a:r>
              <a:rPr lang="en-US" b="1" dirty="0"/>
              <a:t> – MySQL</a:t>
            </a:r>
          </a:p>
          <a:p>
            <a:pPr marL="228600" indent="-228600">
              <a:buAutoNum type="arabicPeriod"/>
            </a:pPr>
            <a:r>
              <a:rPr lang="en-US" b="1" dirty="0"/>
              <a:t>Mongo – </a:t>
            </a:r>
            <a:r>
              <a:rPr lang="en-US" b="1" dirty="0" err="1"/>
              <a:t>Pandas.cuDF</a:t>
            </a:r>
            <a:r>
              <a:rPr lang="en-US" b="1" dirty="0"/>
              <a:t> – Mongo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Both combinations have light, medium and heavy workloads</a:t>
            </a:r>
          </a:p>
          <a:p>
            <a:endParaRPr lang="en-US" b="1" dirty="0"/>
          </a:p>
          <a:p>
            <a:r>
              <a:rPr lang="en-US" b="1" dirty="0"/>
              <a:t>Light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Smallest table with 406 rows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string transformation</a:t>
            </a:r>
          </a:p>
          <a:p>
            <a:pPr marL="0" indent="0">
              <a:buFontTx/>
              <a:buNone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Medium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Order_line</a:t>
            </a:r>
            <a:r>
              <a:rPr lang="en-US" b="1" dirty="0"/>
              <a:t> and item </a:t>
            </a:r>
            <a:r>
              <a:rPr lang="en-US" b="1" dirty="0" err="1"/>
              <a:t>talbes</a:t>
            </a:r>
            <a:r>
              <a:rPr lang="en-US" b="1" dirty="0"/>
              <a:t> joined at 240K rows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string transformation 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One calculated column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Heavy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tables joined (240K rows)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two string transformations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One calculated column price * quantity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5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For light, medium and heavy workloads: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30 samples were taken from extraction (MySQL or MongoDB)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60 samples were taken for transformation (pandas and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</a:rPr>
              <a:t>cuDF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30 samples were taken for loading (MySQL or MongoDB)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Sampling methodology: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Base CPU and RAM utilizations were taken right before a process was executed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Right afterwards a CPU and RAM utilization sample was taken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Base utilization subtracted from sample to get process utilization</a:t>
            </a:r>
          </a:p>
          <a:p>
            <a:endParaRPr lang="en-US" dirty="0"/>
          </a:p>
          <a:p>
            <a:r>
              <a:rPr lang="en-US" dirty="0"/>
              <a:t>Photo cred: https://docs.microsoft.com/en-us/azure/architecture/data-guide/relational-data/etl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8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Problems we encountered working on this project included: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Working with Databases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Setting up security settings: granting write privileges in MSQL for taking data in via scripts: using the data import wizard solved this quickly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Setting buffer length and packet sizes in MySQL to prevent time-outs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Transferring data to and from databases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Understanding how to use, set up, and troubleshoot pandas functions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Installing Drivers for </a:t>
            </a:r>
            <a:r>
              <a:rPr lang="en-US" b="1" dirty="0" err="1"/>
              <a:t>cuDF</a:t>
            </a:r>
            <a:r>
              <a:rPr lang="en-US" b="1" dirty="0"/>
              <a:t> use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 Correctly installing drivers and CUDA toolkits – new to Ubuntu so system would not be stable at times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I’m excited to share the results on these following slides – we found some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For extraction: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Top plot is extraction elapsed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Lower plot is CPU Utilization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is faster than MongoDB for medium and heavy workloads at the expense of CPU utilization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For transformation:</a:t>
            </a:r>
          </a:p>
          <a:p>
            <a:pPr marL="171450" indent="-171450">
              <a:spcAft>
                <a:spcPts val="1200"/>
              </a:spcAft>
              <a:buFontTx/>
              <a:buChar char="-"/>
            </a:pPr>
            <a:r>
              <a:rPr lang="en-US" b="1" dirty="0" err="1"/>
              <a:t>cuDF</a:t>
            </a:r>
            <a:r>
              <a:rPr lang="en-US" b="1" dirty="0"/>
              <a:t> outperformed pandas by a large margin</a:t>
            </a:r>
          </a:p>
          <a:p>
            <a:pPr marL="171450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Data extracted from MySQL was al transformed more rapidly than NoSQL data</a:t>
            </a:r>
          </a:p>
          <a:p>
            <a:pPr marL="628650" lvl="1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Probably due to data type be preset in schema design of MySQL environments</a:t>
            </a:r>
          </a:p>
          <a:p>
            <a:pPr marL="628650" lvl="1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All documents in MongoDB are by default “objects”</a:t>
            </a:r>
          </a:p>
          <a:p>
            <a:pPr marL="1085850" lvl="2" indent="-171450">
              <a:spcAft>
                <a:spcPts val="1200"/>
              </a:spcAft>
              <a:buFontTx/>
              <a:buChar char="-"/>
            </a:pPr>
            <a:r>
              <a:rPr lang="en-US" b="1" dirty="0"/>
              <a:t>Data types needed to be cast to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 loading: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MongoDB is vastly faster than MySQL in loading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RAM utilization for MongoDB was less than MySQL for Medium and Heavy workloads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3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Extraction: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MySQL is faster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 MongoDB takes less CPU resources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Transformation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cudDF</a:t>
            </a:r>
            <a:r>
              <a:rPr lang="en-US" b="1" dirty="0"/>
              <a:t> outperforms Pandas by a large margin for data extracted from both MySQL and MongoDB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Comes at a very slight expense to RAM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4x faster for heavy workloads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indent="0">
              <a:buFontTx/>
              <a:buNone/>
            </a:pPr>
            <a:r>
              <a:rPr lang="en-US" b="1" dirty="0"/>
              <a:t>Loading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MongoDB is at least 2x as fast as MySQL in loading for our workloads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0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/>
              <a:t>Thank you everyone for being here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We hope these findings provide some useful information that can possibly save you some time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At this time we will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Combinations used for this project: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MySQL – Pandas/</a:t>
            </a:r>
            <a:r>
              <a:rPr lang="en-US" dirty="0" err="1"/>
              <a:t>cuDF</a:t>
            </a:r>
            <a:r>
              <a:rPr lang="en-US" dirty="0"/>
              <a:t> – MySQL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NoSQL – Pandas/</a:t>
            </a:r>
            <a:r>
              <a:rPr lang="en-US" dirty="0" err="1"/>
              <a:t>cuDF</a:t>
            </a:r>
            <a:r>
              <a:rPr lang="en-US" dirty="0"/>
              <a:t> – NoSQL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to compare differences between MySQL vs. NoSQL; and Pandas vs. </a:t>
            </a:r>
            <a:r>
              <a:rPr lang="en-US" dirty="0" err="1"/>
              <a:t>cuDF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process can be demanding and may require larger amounts of resources as the volume of data increases.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More storage space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Man hours for ETL maintenance</a:t>
            </a:r>
          </a:p>
          <a:p>
            <a:r>
              <a:rPr lang="en-US" dirty="0"/>
              <a:t>-Transformation: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Systems require data to be in a certain form, the transformation step of ETL prepares that data for the target system</a:t>
            </a:r>
          </a:p>
          <a:p>
            <a:r>
              <a:rPr lang="en-US" dirty="0"/>
              <a:t>-Loading: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Loaded data may or may not be normalized based on business requirements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is usually extracted from a database into pandas, R, or other data manipulation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Several examples of 3</a:t>
            </a:r>
            <a:r>
              <a:rPr lang="en-US" baseline="30000" dirty="0"/>
              <a:t>rd</a:t>
            </a:r>
            <a:r>
              <a:rPr lang="en-US" dirty="0"/>
              <a:t> party ETL processes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Informatic PowerCenter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Apache Camel/Kafka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open-source, web-based, relational database management system initially released in 1995.  MySQL is known for scalability – meaning it can be used for small or large datasets.  MySQL is unique from other SQL RDBMS because it is open-source, or free.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 is a NoSQL database that uses JSON-like documents instead of entity tables like RDBMS.  There is greater flexibility with scalability in NoSQL databases such as MongoDB.  The data is displayed in collections.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Pandas’ inbuilt functions that allow for data to quickly be cleaned, modified, and analyzed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Used in a python environment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Common data manipulation tool like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Dplyr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Open source Python data manipulation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Contains many inbuilt functions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sz="1200" dirty="0"/>
              <a:t>Allows users to take advantage of a GPU’s thread count and high bandwidth dedicated memory</a:t>
            </a:r>
          </a:p>
          <a:p>
            <a:pPr>
              <a:spcAft>
                <a:spcPts val="1200"/>
              </a:spcAft>
            </a:pPr>
            <a:r>
              <a:rPr lang="en-US" sz="1200" dirty="0" err="1"/>
              <a:t>cuDF</a:t>
            </a:r>
            <a:r>
              <a:rPr lang="en-US" sz="1200" dirty="0"/>
              <a:t> is a data manipulation library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NVIDIA RAPIDS is an open-source suite of data manipulation and machine learning libraries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Optimized for use with GPUs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Syntax is nearly identical to Pandas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7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 data is normalized, in MySQL we expect the transformation process to work faster than in NoSQL.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MySQL will occur in one location (a tabular relational database) for normalized data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Modification of data in NoSQL requires</a:t>
            </a:r>
            <a:r>
              <a:rPr lang="en-US" baseline="0" dirty="0"/>
              <a:t> referencing multiple documents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the read write process would take more time in MySQL than NoSQL due to: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ACID compliant properties required in relational databases.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 about </a:t>
            </a:r>
            <a:r>
              <a:rPr lang="en-US" dirty="0" err="1"/>
              <a:t>cuDF</a:t>
            </a:r>
            <a:endParaRPr lang="en-US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note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Kelly-Moore Paints data pulled from data warehouse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needed to be reverse engineered into it’s normal form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is done to test extraction and transformation phases of ETL</a:t>
            </a:r>
          </a:p>
          <a:p>
            <a:r>
              <a:rPr lang="en-US" sz="2400" dirty="0"/>
              <a:t>The data is generated from 2 sources</a:t>
            </a:r>
          </a:p>
          <a:p>
            <a:pPr lvl="1"/>
            <a:r>
              <a:rPr lang="en-US" sz="2000" dirty="0"/>
              <a:t>Retail Point of Sale</a:t>
            </a:r>
          </a:p>
          <a:p>
            <a:pPr lvl="1"/>
            <a:r>
              <a:rPr lang="en-US" sz="2000" dirty="0"/>
              <a:t>Forecasting software</a:t>
            </a:r>
          </a:p>
          <a:p>
            <a:r>
              <a:rPr lang="en-US" sz="2400" dirty="0"/>
              <a:t>The data is comprised of:</a:t>
            </a:r>
          </a:p>
          <a:p>
            <a:pPr lvl="1"/>
            <a:r>
              <a:rPr lang="en-US" sz="2000" dirty="0"/>
              <a:t>Order recommendations – at the site level</a:t>
            </a:r>
          </a:p>
          <a:p>
            <a:pPr lvl="1"/>
            <a:r>
              <a:rPr lang="en-US" sz="2000" dirty="0"/>
              <a:t>Actual sales – at the site level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in the process of 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7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D8AC05B1-2526-7C44-8A74-66C916069F4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C0E5C021-D243-504D-84B8-D45D829E8B6B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B6F93F85-28A1-8344-9763-EF19E19F9128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140DF9E-9222-EE48-A64D-28DE5FAE4784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61490FA-57A5-0041-9FDC-ACD83A9AA0E7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7E8290BC-2F66-E549-BF33-0BE20A5801B5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3BC728CC-7587-8545-9431-C9A8BB34EC62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9A66CD15-5422-0542-9CE8-BC312846333A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2A2384D1-AE54-4D4A-B83F-6EAD03BEB987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28650" y="63563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93" y="6295132"/>
            <a:ext cx="939114" cy="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Performance Measures of Database Types and Transformation Solutions in ETL Pipelines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3018"/>
            <a:ext cx="6858000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Jeff Nguyen and Reannan McDaniel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3050" y="3516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D0A-C157-45C0-A7AC-0B462C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35CEE-C46B-4647-944F-70B22172D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4810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OS and Transformation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EF58-5FD9-424A-9A44-D1F99C360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295525"/>
            <a:ext cx="3868340" cy="1797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Ubuntu 18.04 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MongoDB 4.2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MongoDB Compass 1.20.5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MySQL 8.0.19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MySQL Workbench 8.0.19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A313C-3712-4BAE-AEF7-F3F2FA064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4810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Extraction and Loading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AA02C-0817-44C6-8EFE-984628B3F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95525"/>
            <a:ext cx="3887391" cy="38941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Python 3.7.0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Jupyter</a:t>
            </a:r>
            <a:r>
              <a:rPr lang="en-US" sz="1400" dirty="0"/>
              <a:t> Notebook 6.0.3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Pandas 1.0.3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cuDF</a:t>
            </a:r>
            <a:r>
              <a:rPr lang="en-US" sz="1400" dirty="0"/>
              <a:t> 0.8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Cuda</a:t>
            </a:r>
            <a:r>
              <a:rPr lang="en-US" sz="1400" dirty="0"/>
              <a:t> Toolkit 10.2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Rstudio</a:t>
            </a:r>
            <a:r>
              <a:rPr lang="en-US" sz="1400" dirty="0"/>
              <a:t> 1.2.5033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 3.6.3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038E-6600-4DF8-BCC9-1B4CD2A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10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D5AF661-4115-4531-A50D-51C7EF78F8A7}"/>
              </a:ext>
            </a:extLst>
          </p:cNvPr>
          <p:cNvSpPr txBox="1">
            <a:spLocks/>
          </p:cNvSpPr>
          <p:nvPr/>
        </p:nvSpPr>
        <p:spPr>
          <a:xfrm>
            <a:off x="627459" y="4092576"/>
            <a:ext cx="3868340" cy="4810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Software Open During ETL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8BFB698-0615-4F37-BE61-4A9C027E4899}"/>
              </a:ext>
            </a:extLst>
          </p:cNvPr>
          <p:cNvSpPr txBox="1">
            <a:spLocks/>
          </p:cNvSpPr>
          <p:nvPr/>
        </p:nvSpPr>
        <p:spPr>
          <a:xfrm>
            <a:off x="646511" y="4589462"/>
            <a:ext cx="3868340" cy="179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2 Internet Browser Tabs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DB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Zoom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File Explorer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9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5D0A-C157-45C0-A7AC-0B462C3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Hardware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0EF58-5FD9-424A-9A44-D1F99C360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AMD Ryzen 9 3900X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32GB 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NVIDIA 2070 Super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500GB NVME m.2 SSD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6038E-6600-4DF8-BCC9-1B4CD2A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5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E10D-0F4E-4B07-8432-AB3B8174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502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7B975-796A-4586-88EF-946BF2FD0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2931"/>
            <a:ext cx="7886700" cy="19145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Performance metrics such as: CPU usage, RAM usage, and time to execute operations will be captured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Metrics will be captured at the following points in the ETL process: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Reading in data from database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Execution of transformation code</a:t>
            </a:r>
          </a:p>
          <a:p>
            <a:pPr marL="971550" lvl="1" indent="-51435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Loading of data into data warehouse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3D769-FA62-4D51-85B1-23A47933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B503-8671-4882-8894-790739889B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650" y="1334294"/>
            <a:ext cx="5981700" cy="528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Measuring ETL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856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591E-4ABC-47D5-B5EE-8A74E045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48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Treatments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750E-916D-45CE-BFDC-41EBE4C1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8482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Light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Items table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(400 rows) from MySQL and MongoDB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endParaRPr lang="en-US" sz="1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Transformed data was then loaded into MySQL and MongoDB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 dirty="0">
              <a:latin typeface="+mn-lt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Medium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n-lt"/>
              </a:rPr>
              <a:t>Order_line</a:t>
            </a:r>
            <a:r>
              <a:rPr lang="en-US" sz="1800" dirty="0">
                <a:latin typeface="+mn-lt"/>
              </a:rPr>
              <a:t> and item tables were joined in MySQL then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(240k+ rows)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For MongoDB extraction, tables were pulled separately then joined in </a:t>
            </a:r>
            <a:r>
              <a:rPr lang="en-US" sz="1800" dirty="0" err="1">
                <a:latin typeface="+mn-lt"/>
              </a:rPr>
              <a:t>Juypter</a:t>
            </a:r>
            <a:r>
              <a:rPr lang="en-US" sz="1800" dirty="0">
                <a:latin typeface="+mn-lt"/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r>
              <a:rPr lang="en-US" sz="1800" dirty="0">
                <a:latin typeface="+mn-lt"/>
              </a:rPr>
              <a:t>.  A calculated column for price and quantity was also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was then loaded into MySQL and MongoDB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lvl="0" indent="0">
              <a:buNone/>
            </a:pPr>
            <a:r>
              <a:rPr lang="en-US" sz="2300" b="1" dirty="0">
                <a:solidFill>
                  <a:srgbClr val="4472C4">
                    <a:lumMod val="75000"/>
                  </a:srgbClr>
                </a:solidFill>
                <a:latin typeface="+mn-lt"/>
              </a:rPr>
              <a:t>Heavy ETL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+mn-lt"/>
              </a:rPr>
              <a:t>Order_header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err="1">
                <a:latin typeface="+mn-lt"/>
              </a:rPr>
              <a:t>order_line</a:t>
            </a:r>
            <a:r>
              <a:rPr lang="en-US" sz="1800" dirty="0">
                <a:latin typeface="+mn-lt"/>
              </a:rPr>
              <a:t>, item tables were joined in MySQL then extracted to </a:t>
            </a:r>
            <a:r>
              <a:rPr lang="en-US" sz="1800" dirty="0" err="1">
                <a:latin typeface="+mn-lt"/>
              </a:rPr>
              <a:t>Jupyter</a:t>
            </a:r>
            <a:r>
              <a:rPr lang="en-US" sz="1800" dirty="0">
                <a:latin typeface="+mn-lt"/>
              </a:rPr>
              <a:t> Notebook (240k+ rows)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For MongoDB extraction, tables were pulled separately then joined in </a:t>
            </a:r>
            <a:r>
              <a:rPr lang="en-US" sz="1800" dirty="0" err="1">
                <a:latin typeface="+mn-lt"/>
              </a:rPr>
              <a:t>Juypter</a:t>
            </a:r>
            <a:r>
              <a:rPr lang="en-US" sz="1800" dirty="0">
                <a:latin typeface="+mn-lt"/>
              </a:rPr>
              <a:t> Notebook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Clothing items with “Blue” in description were changed to “Navy” using Pandas and </a:t>
            </a:r>
            <a:r>
              <a:rPr lang="en-US" sz="1800" dirty="0" err="1">
                <a:latin typeface="+mn-lt"/>
              </a:rPr>
              <a:t>cuDF</a:t>
            </a:r>
            <a:r>
              <a:rPr lang="en-US" sz="1800" dirty="0">
                <a:latin typeface="+mn-lt"/>
              </a:rPr>
              <a:t>.  A calculated column for price and quantity was also created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+mn-lt"/>
              </a:rPr>
              <a:t>Data was then loaded into MySQL and MongoDB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0">
              <a:buFont typeface="Wingdings" panose="05000000000000000000" pitchFamily="2" charset="2"/>
              <a:buChar char="§"/>
            </a:pPr>
            <a:endParaRPr lang="en-US" sz="18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A6B3-5220-4369-B52F-396B9485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7566-1C6C-470D-A63C-1B4C1440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Methodology: Data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3BBD1-ABCC-4FF6-9523-0E840DFD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9919"/>
            <a:ext cx="7886700" cy="1912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 for loop was used to iterate through each ETL process with a 5 second break between samples to allow for the system to return to base utilization.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i.e. for the “Light ETL” 30 samples were captured for extraction, 60 samples for transformation (pandas and </a:t>
            </a:r>
            <a:r>
              <a:rPr lang="en-US" sz="1500" dirty="0" err="1">
                <a:latin typeface="+mn-lt"/>
              </a:rPr>
              <a:t>cuDF</a:t>
            </a:r>
            <a:r>
              <a:rPr lang="en-US" sz="1500" dirty="0">
                <a:latin typeface="+mn-lt"/>
              </a:rPr>
              <a:t>), and 30 for loading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CPU and RAM base utilization were captured before process execution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CPU and RAM levels are sampled immediately after process is completed</a:t>
            </a:r>
          </a:p>
          <a:p>
            <a:pPr marL="342900"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Sample CPU and RAM utilizations were subtracted from base utilization to derive utilization due to ETL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11F5E-A037-41B9-9194-978C376F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037A-796D-4A41-9613-56D4C32C5D0F}"/>
              </a:ext>
            </a:extLst>
          </p:cNvPr>
          <p:cNvSpPr txBox="1"/>
          <p:nvPr/>
        </p:nvSpPr>
        <p:spPr>
          <a:xfrm>
            <a:off x="2564610" y="35475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CA997-DC0C-4A07-804F-35EEB952D4F7}"/>
              </a:ext>
            </a:extLst>
          </p:cNvPr>
          <p:cNvSpPr txBox="1"/>
          <p:nvPr/>
        </p:nvSpPr>
        <p:spPr>
          <a:xfrm>
            <a:off x="5495925" y="354759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4C247A-52C0-4B8A-9FE2-0D6DD828117A}"/>
              </a:ext>
            </a:extLst>
          </p:cNvPr>
          <p:cNvSpPr txBox="1"/>
          <p:nvPr/>
        </p:nvSpPr>
        <p:spPr>
          <a:xfrm>
            <a:off x="3972005" y="35277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60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84138D-1A6B-43E2-9392-BB6D275AD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9" y="1690689"/>
            <a:ext cx="4000653" cy="1837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47E276-38A2-4024-ACF8-5687671C535F}"/>
              </a:ext>
            </a:extLst>
          </p:cNvPr>
          <p:cNvSpPr txBox="1"/>
          <p:nvPr/>
        </p:nvSpPr>
        <p:spPr>
          <a:xfrm>
            <a:off x="3481392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C2263-A0DD-489E-8C2B-A83892AC1C5B}"/>
              </a:ext>
            </a:extLst>
          </p:cNvPr>
          <p:cNvSpPr txBox="1"/>
          <p:nvPr/>
        </p:nvSpPr>
        <p:spPr>
          <a:xfrm>
            <a:off x="4945936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179B41-BCF8-46F8-B975-D2CA6FBE180E}"/>
              </a:ext>
            </a:extLst>
          </p:cNvPr>
          <p:cNvSpPr txBox="1"/>
          <p:nvPr/>
        </p:nvSpPr>
        <p:spPr>
          <a:xfrm>
            <a:off x="2326298" y="3547595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885D4-AF00-4168-8BD5-B2844C7C074F}"/>
              </a:ext>
            </a:extLst>
          </p:cNvPr>
          <p:cNvSpPr txBox="1"/>
          <p:nvPr/>
        </p:nvSpPr>
        <p:spPr>
          <a:xfrm>
            <a:off x="6246014" y="3527789"/>
            <a:ext cx="3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F0AF96-27CA-4345-9135-24A97C639019}"/>
              </a:ext>
            </a:extLst>
          </p:cNvPr>
          <p:cNvSpPr/>
          <p:nvPr/>
        </p:nvSpPr>
        <p:spPr>
          <a:xfrm>
            <a:off x="6762898" y="250888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x 6 = 720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0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Execution: Problems encountered?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Working with Databases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Granting write privileges in MySQL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Setting buffer length and packet sizes in MySQL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Normalizing Data in MySQL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Transferring data to and from databases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Installing Drivers for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use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854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90" y="3086657"/>
            <a:ext cx="3886200" cy="128215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Elapsed time suggest MySQL is faster than MongoDB for medium and heavy workloads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CPU utilization is higher for MySQL for both medium and heavy workloads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32D12F-4CE3-4FEB-95ED-A0B2C03C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10" y="1243669"/>
            <a:ext cx="4000500" cy="230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2571C7-3F4D-45DA-849A-5F062361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11" y="3754412"/>
            <a:ext cx="3964399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7152B-FF4E-4BEE-B4A0-0F27B05D11EA}"/>
              </a:ext>
            </a:extLst>
          </p:cNvPr>
          <p:cNvSpPr txBox="1">
            <a:spLocks/>
          </p:cNvSpPr>
          <p:nvPr/>
        </p:nvSpPr>
        <p:spPr>
          <a:xfrm>
            <a:off x="346090" y="2515158"/>
            <a:ext cx="3886200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Extracting from MySQL could be faster than MongoDB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D571C-EB16-4FF5-AF2A-6AE17EAB37FC}"/>
              </a:ext>
            </a:extLst>
          </p:cNvPr>
          <p:cNvCxnSpPr>
            <a:cxnSpLocks/>
          </p:cNvCxnSpPr>
          <p:nvPr/>
        </p:nvCxnSpPr>
        <p:spPr>
          <a:xfrm>
            <a:off x="4507706" y="1921669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F56F01-4C38-4DA9-A1E9-F999B4033899}"/>
              </a:ext>
            </a:extLst>
          </p:cNvPr>
          <p:cNvSpPr txBox="1"/>
          <p:nvPr/>
        </p:nvSpPr>
        <p:spPr>
          <a:xfrm>
            <a:off x="5975953" y="1031631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Extraction Elapsed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96612-0DF1-4367-9928-8F9871405EFB}"/>
              </a:ext>
            </a:extLst>
          </p:cNvPr>
          <p:cNvSpPr txBox="1"/>
          <p:nvPr/>
        </p:nvSpPr>
        <p:spPr>
          <a:xfrm>
            <a:off x="5995790" y="3545681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13175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8785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6662" y="2500314"/>
            <a:ext cx="3886200" cy="1269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For medium and heavy workloads </a:t>
            </a:r>
            <a:r>
              <a:rPr lang="en-US" sz="1400" dirty="0" err="1">
                <a:latin typeface="+mn-lt"/>
              </a:rPr>
              <a:t>cuDF</a:t>
            </a:r>
            <a:r>
              <a:rPr lang="en-US" sz="1400" dirty="0">
                <a:latin typeface="+mn-lt"/>
              </a:rPr>
              <a:t> out preforms pandas by a large margin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This holds true regardless of extraction 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58F189-A9A6-4E20-8316-ADA1E8BE952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33" y="1468896"/>
            <a:ext cx="4068420" cy="23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399C684-3A75-4D4E-8BFD-2157FF76A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8" y="4004405"/>
            <a:ext cx="4102899" cy="23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7A26C9-3F90-4CA0-BA17-4AEF376152A9}"/>
              </a:ext>
            </a:extLst>
          </p:cNvPr>
          <p:cNvSpPr txBox="1">
            <a:spLocks/>
          </p:cNvSpPr>
          <p:nvPr/>
        </p:nvSpPr>
        <p:spPr>
          <a:xfrm>
            <a:off x="4896661" y="1928813"/>
            <a:ext cx="4182279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shows significantly faster transformations for some work loads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020CB9-1B5F-4800-8420-3816AB6613D6}"/>
              </a:ext>
            </a:extLst>
          </p:cNvPr>
          <p:cNvCxnSpPr>
            <a:cxnSpLocks/>
          </p:cNvCxnSpPr>
          <p:nvPr/>
        </p:nvCxnSpPr>
        <p:spPr>
          <a:xfrm>
            <a:off x="4693444" y="1921669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025125C-C8A3-4E20-AC7D-09E81CE80075}"/>
              </a:ext>
            </a:extLst>
          </p:cNvPr>
          <p:cNvSpPr/>
          <p:nvPr/>
        </p:nvSpPr>
        <p:spPr>
          <a:xfrm>
            <a:off x="4896662" y="3602524"/>
            <a:ext cx="4302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Database type appears to have an impact on transformation durations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AB238E2-02FA-4E43-BF85-FF65C7EBEF61}"/>
              </a:ext>
            </a:extLst>
          </p:cNvPr>
          <p:cNvSpPr txBox="1">
            <a:spLocks/>
          </p:cNvSpPr>
          <p:nvPr/>
        </p:nvSpPr>
        <p:spPr>
          <a:xfrm>
            <a:off x="4896662" y="4248855"/>
            <a:ext cx="3886200" cy="126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For medium and heavy workloads MySQL extractions allows for faster transformations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This may be due to strict enforcement of data types during schema design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2CEEE-BEE5-40D0-AE27-869F9490ECA5}"/>
              </a:ext>
            </a:extLst>
          </p:cNvPr>
          <p:cNvSpPr txBox="1"/>
          <p:nvPr/>
        </p:nvSpPr>
        <p:spPr>
          <a:xfrm>
            <a:off x="1599338" y="1260327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Transformation Elapsed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10A74-B1C6-4232-B6A2-382D95DEB80D}"/>
              </a:ext>
            </a:extLst>
          </p:cNvPr>
          <p:cNvSpPr txBox="1"/>
          <p:nvPr/>
        </p:nvSpPr>
        <p:spPr>
          <a:xfrm>
            <a:off x="1599337" y="3804704"/>
            <a:ext cx="2680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CPU Utilization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270F9B-901E-4313-A9C9-4DD433A3D62F}"/>
              </a:ext>
            </a:extLst>
          </p:cNvPr>
          <p:cNvSpPr/>
          <p:nvPr/>
        </p:nvSpPr>
        <p:spPr>
          <a:xfrm>
            <a:off x="2086708" y="2107750"/>
            <a:ext cx="914400" cy="36671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56A926-04E2-4A7D-A343-220962E0CA87}"/>
              </a:ext>
            </a:extLst>
          </p:cNvPr>
          <p:cNvSpPr/>
          <p:nvPr/>
        </p:nvSpPr>
        <p:spPr>
          <a:xfrm>
            <a:off x="2830603" y="2675168"/>
            <a:ext cx="1564289" cy="458209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2F4D7E-6BAE-41EA-A6BD-C2E7119E0486}"/>
              </a:ext>
            </a:extLst>
          </p:cNvPr>
          <p:cNvSpPr/>
          <p:nvPr/>
        </p:nvSpPr>
        <p:spPr>
          <a:xfrm>
            <a:off x="1635029" y="3064617"/>
            <a:ext cx="1564289" cy="366710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4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98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Results: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F618B1-1910-4A79-9CA7-94BE31735DB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09" y="1326670"/>
            <a:ext cx="4033374" cy="23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C489BED-995D-4502-AB34-6EB3D0E4B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02" y="3738684"/>
            <a:ext cx="4145988" cy="243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043458B-B09B-43C5-9447-23BAA4CB441D}"/>
              </a:ext>
            </a:extLst>
          </p:cNvPr>
          <p:cNvSpPr txBox="1">
            <a:spLocks/>
          </p:cNvSpPr>
          <p:nvPr/>
        </p:nvSpPr>
        <p:spPr>
          <a:xfrm>
            <a:off x="389722" y="3263901"/>
            <a:ext cx="3886200" cy="126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For medium and heavy workloads MongoDB out preforms MySQL by a large margin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For medium and heavy workloads MongoDB also uses less RAM resources than MySQL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DB2F18-4DD9-4368-B454-432DDA014969}"/>
              </a:ext>
            </a:extLst>
          </p:cNvPr>
          <p:cNvSpPr txBox="1">
            <a:spLocks/>
          </p:cNvSpPr>
          <p:nvPr/>
        </p:nvSpPr>
        <p:spPr>
          <a:xfrm>
            <a:off x="389721" y="2692400"/>
            <a:ext cx="4182279" cy="571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MongoDB is significantly faster for loading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338451-3D39-46ED-B4B8-82F6453CF1B9}"/>
              </a:ext>
            </a:extLst>
          </p:cNvPr>
          <p:cNvCxnSpPr>
            <a:cxnSpLocks/>
          </p:cNvCxnSpPr>
          <p:nvPr/>
        </p:nvCxnSpPr>
        <p:spPr>
          <a:xfrm>
            <a:off x="4572000" y="2001880"/>
            <a:ext cx="0" cy="3393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1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0" y="1477554"/>
            <a:ext cx="5782855" cy="431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37152B-FF4E-4BEE-B4A0-0F27B05D11EA}"/>
              </a:ext>
            </a:extLst>
          </p:cNvPr>
          <p:cNvSpPr txBox="1">
            <a:spLocks/>
          </p:cNvSpPr>
          <p:nvPr/>
        </p:nvSpPr>
        <p:spPr>
          <a:xfrm>
            <a:off x="5993394" y="1477554"/>
            <a:ext cx="3150606" cy="285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Extraction: Elapsed time and CPU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7A26C9-3F90-4CA0-BA17-4AEF376152A9}"/>
              </a:ext>
            </a:extLst>
          </p:cNvPr>
          <p:cNvSpPr txBox="1">
            <a:spLocks/>
          </p:cNvSpPr>
          <p:nvPr/>
        </p:nvSpPr>
        <p:spPr>
          <a:xfrm>
            <a:off x="5993394" y="3501499"/>
            <a:ext cx="3075541" cy="445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Transformation: pandas and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1079" y="3760583"/>
            <a:ext cx="2550249" cy="1021485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For medium and heavy workloads </a:t>
            </a:r>
            <a:r>
              <a:rPr lang="en-US" sz="1200" dirty="0" err="1">
                <a:latin typeface="+mn-lt"/>
              </a:rPr>
              <a:t>cuDF</a:t>
            </a:r>
            <a:r>
              <a:rPr lang="en-US" sz="1200" dirty="0">
                <a:latin typeface="+mn-lt"/>
              </a:rPr>
              <a:t> out preforms pandas by a large margin in both MySQL and MongoDB</a:t>
            </a:r>
            <a:endParaRPr lang="en-US" sz="2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DB2F18-4DD9-4368-B454-432DDA014969}"/>
              </a:ext>
            </a:extLst>
          </p:cNvPr>
          <p:cNvSpPr txBox="1">
            <a:spLocks/>
          </p:cNvSpPr>
          <p:nvPr/>
        </p:nvSpPr>
        <p:spPr>
          <a:xfrm>
            <a:off x="5993394" y="4587664"/>
            <a:ext cx="2311251" cy="41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Loading: RAM usage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043458B-B09B-43C5-9447-23BAA4CB441D}"/>
              </a:ext>
            </a:extLst>
          </p:cNvPr>
          <p:cNvSpPr txBox="1">
            <a:spLocks/>
          </p:cNvSpPr>
          <p:nvPr/>
        </p:nvSpPr>
        <p:spPr>
          <a:xfrm>
            <a:off x="6091079" y="4900631"/>
            <a:ext cx="3155389" cy="119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Statistically MongoDB out preformed MySQL in the medium workload by 25.9% and 29.1% in the heavy workload</a:t>
            </a:r>
          </a:p>
          <a:p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36346" y="1755737"/>
            <a:ext cx="2550249" cy="102148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The mean elapsed time for medium and heavy work loads are faster in MySQL than MongoDB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E598B8D8-B88B-448E-94D5-3E569879CBC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1079" y="2366068"/>
            <a:ext cx="2550249" cy="102148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 dirty="0">
                <a:latin typeface="+mn-lt"/>
              </a:rPr>
              <a:t>CPU utilization is 8.5% better for the medium work load and 27.5% better for the heavy work load in MongoDB – while MySQL performed 33.9% better in the light </a:t>
            </a:r>
            <a:r>
              <a:rPr lang="en-US" sz="1400" dirty="0">
                <a:latin typeface="+mn-lt"/>
              </a:rPr>
              <a:t>work load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AB467-236D-44CB-9502-DE5F0F4ECB67}"/>
              </a:ext>
            </a:extLst>
          </p:cNvPr>
          <p:cNvSpPr/>
          <p:nvPr/>
        </p:nvSpPr>
        <p:spPr>
          <a:xfrm>
            <a:off x="5345723" y="4462585"/>
            <a:ext cx="317749" cy="3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09CD4-4BAD-4A29-A4C6-DDF3EA4FA607}"/>
              </a:ext>
            </a:extLst>
          </p:cNvPr>
          <p:cNvSpPr/>
          <p:nvPr/>
        </p:nvSpPr>
        <p:spPr>
          <a:xfrm>
            <a:off x="5354757" y="3476144"/>
            <a:ext cx="317749" cy="319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BD3F1-5B59-4A9B-B215-FF07FCDC5872}"/>
              </a:ext>
            </a:extLst>
          </p:cNvPr>
          <p:cNvSpPr/>
          <p:nvPr/>
        </p:nvSpPr>
        <p:spPr>
          <a:xfrm>
            <a:off x="5347992" y="4796248"/>
            <a:ext cx="317749" cy="99797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AD65-BBF5-469B-93B2-94EBF2BA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376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Executive Summary</a:t>
            </a:r>
          </a:p>
        </p:txBody>
      </p:sp>
      <p:pic>
        <p:nvPicPr>
          <p:cNvPr id="6" name="Content Placeholder 5" descr="Help">
            <a:extLst>
              <a:ext uri="{FF2B5EF4-FFF2-40B4-BE49-F238E27FC236}">
                <a16:creationId xmlns:a16="http://schemas.microsoft.com/office/drawing/2014/main" id="{5572F6D3-26FD-427D-A8EC-5E309E46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7702" y="2877929"/>
            <a:ext cx="492788" cy="4927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5BA45-315C-4841-A93C-5AA5F2D0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Graphic 7" descr="Teacher">
            <a:extLst>
              <a:ext uri="{FF2B5EF4-FFF2-40B4-BE49-F238E27FC236}">
                <a16:creationId xmlns:a16="http://schemas.microsoft.com/office/drawing/2014/main" id="{76E56D13-992A-4BF8-8413-8E94064BA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1641" y="2106022"/>
            <a:ext cx="492788" cy="492788"/>
          </a:xfrm>
          <a:prstGeom prst="rect">
            <a:avLst/>
          </a:prstGeom>
        </p:spPr>
      </p:pic>
      <p:pic>
        <p:nvPicPr>
          <p:cNvPr id="10" name="Graphic 9" descr="Flask">
            <a:extLst>
              <a:ext uri="{FF2B5EF4-FFF2-40B4-BE49-F238E27FC236}">
                <a16:creationId xmlns:a16="http://schemas.microsoft.com/office/drawing/2014/main" id="{D802FAF4-6C62-47DE-B201-6AED5FD47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0061" y="3733795"/>
            <a:ext cx="492788" cy="492788"/>
          </a:xfrm>
          <a:prstGeom prst="rect">
            <a:avLst/>
          </a:prstGeom>
        </p:spPr>
      </p:pic>
      <p:pic>
        <p:nvPicPr>
          <p:cNvPr id="12" name="Graphic 11" descr="Presentation with pie chart">
            <a:extLst>
              <a:ext uri="{FF2B5EF4-FFF2-40B4-BE49-F238E27FC236}">
                <a16:creationId xmlns:a16="http://schemas.microsoft.com/office/drawing/2014/main" id="{8072E3B8-F84F-4E55-B40F-B7E4ED83B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50061" y="4584873"/>
            <a:ext cx="492788" cy="492788"/>
          </a:xfrm>
          <a:prstGeom prst="rect">
            <a:avLst/>
          </a:prstGeom>
        </p:spPr>
      </p:pic>
      <p:pic>
        <p:nvPicPr>
          <p:cNvPr id="16" name="Graphic 15" descr="Compass">
            <a:extLst>
              <a:ext uri="{FF2B5EF4-FFF2-40B4-BE49-F238E27FC236}">
                <a16:creationId xmlns:a16="http://schemas.microsoft.com/office/drawing/2014/main" id="{C84C4EE7-9C82-4D05-A60C-15CF6A1375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0061" y="1334115"/>
            <a:ext cx="492788" cy="4927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8D5585-5C6B-4B1B-8F21-6EA4A456862A}"/>
              </a:ext>
            </a:extLst>
          </p:cNvPr>
          <p:cNvSpPr txBox="1"/>
          <p:nvPr/>
        </p:nvSpPr>
        <p:spPr>
          <a:xfrm>
            <a:off x="2885879" y="1317515"/>
            <a:ext cx="3726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Purpose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Explain project motivations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8F3F7-6DEE-40C6-A602-9B026CA3EE11}"/>
              </a:ext>
            </a:extLst>
          </p:cNvPr>
          <p:cNvSpPr txBox="1"/>
          <p:nvPr/>
        </p:nvSpPr>
        <p:spPr>
          <a:xfrm>
            <a:off x="2885872" y="2955046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State Hypotheses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694D1E-DACA-49E2-9003-A86A3724B1C5}"/>
              </a:ext>
            </a:extLst>
          </p:cNvPr>
          <p:cNvSpPr txBox="1"/>
          <p:nvPr/>
        </p:nvSpPr>
        <p:spPr>
          <a:xfrm>
            <a:off x="2885871" y="2089629"/>
            <a:ext cx="388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What is Extract, Transform, and Load (ETL)?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ETL overview and explanation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E1AEB8-758E-41DD-B05A-3BFCFD9B07DE}"/>
              </a:ext>
            </a:extLst>
          </p:cNvPr>
          <p:cNvSpPr txBox="1"/>
          <p:nvPr/>
        </p:nvSpPr>
        <p:spPr>
          <a:xfrm>
            <a:off x="2885875" y="3507655"/>
            <a:ext cx="3726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Experiment Set-up and Methodology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Data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Experiment set-up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Metrics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 sz="1200" dirty="0"/>
              <a:t>Execution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4B646-50FA-4FA5-A744-33B30E261861}"/>
              </a:ext>
            </a:extLst>
          </p:cNvPr>
          <p:cNvSpPr txBox="1"/>
          <p:nvPr/>
        </p:nvSpPr>
        <p:spPr>
          <a:xfrm>
            <a:off x="2885869" y="4661990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7807B-C25F-4155-B6BF-48D802445BC4}"/>
              </a:ext>
            </a:extLst>
          </p:cNvPr>
          <p:cNvSpPr txBox="1"/>
          <p:nvPr/>
        </p:nvSpPr>
        <p:spPr>
          <a:xfrm>
            <a:off x="2885870" y="5446791"/>
            <a:ext cx="372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</a:p>
        </p:txBody>
      </p:sp>
      <p:pic>
        <p:nvPicPr>
          <p:cNvPr id="24" name="Graphic 23" descr="Checklist">
            <a:extLst>
              <a:ext uri="{FF2B5EF4-FFF2-40B4-BE49-F238E27FC236}">
                <a16:creationId xmlns:a16="http://schemas.microsoft.com/office/drawing/2014/main" id="{640748DE-F17D-4275-BA79-C7E34053C9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0061" y="5361568"/>
            <a:ext cx="509000" cy="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914" y="2058707"/>
            <a:ext cx="4912071" cy="293649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MySQL outperformed MongoDB in read operations for medium and heavy workloads and they performed the same for light workloads.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Transformations took more time in MongoDB for data extraction compared to MySQL.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1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outperformed pandas in all workloads for both MySQL and 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20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8" y="1876915"/>
            <a:ext cx="2507716" cy="31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25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016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750"/>
            <a:ext cx="7886700" cy="1012485"/>
          </a:xfrm>
        </p:spPr>
        <p:txBody>
          <a:bodyPr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Identify storage and data transformation solutions that minimize resource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4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105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814" y="1495425"/>
            <a:ext cx="3886200" cy="40969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Extraction, transformation, and loading is a process used to get raw data into a state that is easily accessible and useable.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Extraction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Extraction involves moving data from a database into a data transformation environment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Transformation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Transformation is the process used to prepare data for loading into a database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900" b="1" dirty="0">
                <a:latin typeface="+mn-lt"/>
              </a:rPr>
              <a:t>Loading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+mn-lt"/>
              </a:rPr>
              <a:t>Loading takes transformed data and moves it into a data warehouse or data lake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8C1966E-7F98-4AB4-A38A-6F51D2E0298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23" y="2814475"/>
            <a:ext cx="4186138" cy="1592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EDDF8FB7-4A7B-4E2B-8EA9-D16BFED5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67" y="2355021"/>
            <a:ext cx="13144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33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What is ETL: Storage Solutions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0FDEF-D6CA-4A9F-8908-29285F7B0C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06" y="1631447"/>
            <a:ext cx="2807615" cy="19462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2110A9-75CB-4AE5-A2D3-1597A6D6E8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MySQL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Open-source (free)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Web-based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Scalability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Data is presented in tables and rows.</a:t>
            </a:r>
          </a:p>
          <a:p>
            <a:endParaRPr lang="en-US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MongoDB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Uses JSON-like documents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Open source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Scalability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latin typeface="+mn-lt"/>
              </a:rPr>
              <a:t>Data is in collections</a:t>
            </a:r>
          </a:p>
          <a:p>
            <a:pPr marL="0" indent="0">
              <a:buNone/>
            </a:pPr>
            <a:endParaRPr lang="en-US" sz="35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66390C2-4ECC-43EE-942C-83EE1E509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54" y="4001294"/>
            <a:ext cx="3419917" cy="9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What is ETL: Pandas &amp; NVIDIA RAPIDS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Several packages exist for data manipulation and transformation, but for this project we will focus on python packages: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Pandas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This python package is designed for data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One of the most popular data manipulation packages in use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NVIDIA RAPIDS (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NVIDIA RAPIDS is an open source suite of GPU optimized data manipulation, visualization, and machine learning libraries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+mn-lt"/>
              </a:rPr>
              <a:t>cuDF</a:t>
            </a:r>
            <a:r>
              <a:rPr lang="en-US" sz="1400" dirty="0">
                <a:latin typeface="+mn-lt"/>
              </a:rPr>
              <a:t> is the GPU analog of pandas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Takes advantage of GPU parallelism and dedicated high bandwidth GPU memory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Syntax is nearly identical to pandas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Requires a NVIDIA Pascal+ GPU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A689-0F8A-4641-90E0-6F612E7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68" y="2227216"/>
            <a:ext cx="2277263" cy="1423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1CC50-3D5E-4DD0-8ED8-666EF954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066" y="4187032"/>
            <a:ext cx="3257265" cy="130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536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Hypotheses</a:t>
            </a:r>
          </a:p>
        </p:txBody>
      </p:sp>
      <p:pic>
        <p:nvPicPr>
          <p:cNvPr id="7" name="Content Placeholder 6" descr="Single gear">
            <a:extLst>
              <a:ext uri="{FF2B5EF4-FFF2-40B4-BE49-F238E27FC236}">
                <a16:creationId xmlns:a16="http://schemas.microsoft.com/office/drawing/2014/main" id="{3BBEC88C-F0D4-4165-B9F7-07792A85C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53123">
            <a:off x="1185747" y="2338707"/>
            <a:ext cx="1424957" cy="142495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EC80C2-119E-4DC5-ACBA-0DC20EC30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2391" y="2018550"/>
            <a:ext cx="3886200" cy="3127375"/>
          </a:xfrm>
        </p:spPr>
        <p:txBody>
          <a:bodyPr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We expect MySQL to take longer in read/write operations compared to NoSQL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Transformations may take longer in NoSQL as there is a potential for duplicate data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cuDF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will outperform Pandas in data transformation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Content Placeholder 6" descr="Single gear">
            <a:extLst>
              <a:ext uri="{FF2B5EF4-FFF2-40B4-BE49-F238E27FC236}">
                <a16:creationId xmlns:a16="http://schemas.microsoft.com/office/drawing/2014/main" id="{81C121C6-E9B4-4A3C-9323-2BF628C910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680" y="3125038"/>
            <a:ext cx="914400" cy="914400"/>
          </a:xfrm>
          <a:prstGeom prst="rect">
            <a:avLst/>
          </a:prstGeom>
        </p:spPr>
      </p:pic>
      <p:pic>
        <p:nvPicPr>
          <p:cNvPr id="9" name="Content Placeholder 6" descr="Single gear">
            <a:extLst>
              <a:ext uri="{FF2B5EF4-FFF2-40B4-BE49-F238E27FC236}">
                <a16:creationId xmlns:a16="http://schemas.microsoft.com/office/drawing/2014/main" id="{F2926CDA-96BF-4014-B4C5-76BD59B8C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31180">
            <a:off x="1781072" y="1759225"/>
            <a:ext cx="1056410" cy="1056410"/>
          </a:xfrm>
          <a:prstGeom prst="rect">
            <a:avLst/>
          </a:prstGeom>
        </p:spPr>
      </p:pic>
      <p:pic>
        <p:nvPicPr>
          <p:cNvPr id="10" name="Content Placeholder 6" descr="Single gear">
            <a:extLst>
              <a:ext uri="{FF2B5EF4-FFF2-40B4-BE49-F238E27FC236}">
                <a16:creationId xmlns:a16="http://schemas.microsoft.com/office/drawing/2014/main" id="{C1EFD71D-9D90-42C5-83B7-A266FBD1A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02718">
            <a:off x="1709207" y="3645415"/>
            <a:ext cx="667006" cy="667006"/>
          </a:xfrm>
          <a:prstGeom prst="rect">
            <a:avLst/>
          </a:prstGeom>
        </p:spPr>
      </p:pic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711DD546-7CFC-4C6A-8ABF-DB442BAE05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30150" y="3985192"/>
            <a:ext cx="1514153" cy="15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926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 :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75ACF-2DE4-4F59-8500-52133803F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848" y="2545261"/>
            <a:ext cx="3886200" cy="338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Kelly-Moore Paints Company provided data for this analysis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Transform 406 paint SKUs from paint to 406 SKUs for a women's boutique clothing line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The schema used is a combination of article type, color and size</a:t>
            </a:r>
          </a:p>
          <a:p>
            <a:pPr marL="4000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Proprietary information was removed from the dataset</a:t>
            </a:r>
          </a:p>
          <a:p>
            <a:pPr marL="342900" lvl="1"/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marL="114300" lvl="1" indent="0">
              <a:buNone/>
            </a:pP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35" y="3858863"/>
            <a:ext cx="3377556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72" y="1891899"/>
            <a:ext cx="3522883" cy="162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Experiment Set-up: Database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94253"/>
            <a:ext cx="4000421" cy="30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7863" y="1907805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6914" y="2123508"/>
            <a:ext cx="3143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MYSQL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8" y="2470088"/>
            <a:ext cx="2158141" cy="372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4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 advTm="15000"/>
    </mc:Choice>
    <mc:Fallback xmlns="">
      <p:transition advTm="1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5996</TotalTime>
  <Words>2125</Words>
  <Application>Microsoft Office PowerPoint</Application>
  <PresentationFormat>On-screen Show (4:3)</PresentationFormat>
  <Paragraphs>342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Performance Measures of Database Types and Transformation Solutions in ETL Pipelines</vt:lpstr>
      <vt:lpstr>Executive Summary</vt:lpstr>
      <vt:lpstr>Purpose</vt:lpstr>
      <vt:lpstr>What is ETL?</vt:lpstr>
      <vt:lpstr>What is ETL: Storage Solutions</vt:lpstr>
      <vt:lpstr>What is ETL: Pandas &amp; NVIDIA RAPIDS</vt:lpstr>
      <vt:lpstr>Hypotheses</vt:lpstr>
      <vt:lpstr>Experiment Set-up : Data</vt:lpstr>
      <vt:lpstr>Experiment Set-up: Database Models</vt:lpstr>
      <vt:lpstr>Experiment set-up: Software</vt:lpstr>
      <vt:lpstr>Experiment set-up: Hardware</vt:lpstr>
      <vt:lpstr>Experiment Methodology</vt:lpstr>
      <vt:lpstr>Experiment Methodology: Treatments</vt:lpstr>
      <vt:lpstr>Experiment Methodology: Data capture</vt:lpstr>
      <vt:lpstr>Experiment Execution: Problems encountered?</vt:lpstr>
      <vt:lpstr>Results: Extraction</vt:lpstr>
      <vt:lpstr>Results: Transformation</vt:lpstr>
      <vt:lpstr>Results: Loading</vt:lpstr>
      <vt:lpstr>Statistics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Jeff Nguyen</cp:lastModifiedBy>
  <cp:revision>119</cp:revision>
  <dcterms:created xsi:type="dcterms:W3CDTF">2017-03-18T16:30:52Z</dcterms:created>
  <dcterms:modified xsi:type="dcterms:W3CDTF">2020-04-07T04:01:10Z</dcterms:modified>
</cp:coreProperties>
</file>