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2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05BE-B18A-4A97-ACDB-43E8B6F74C6F}">
          <p14:sldIdLst>
            <p14:sldId id="256"/>
            <p14:sldId id="264"/>
            <p14:sldId id="265"/>
            <p14:sldId id="266"/>
            <p14:sldId id="262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3B18-A2A8-4AB8-BD7F-783FFB1D645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7F85-78F0-4CA9-8A70-99C3EA5E3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vinmh/fifa-18-more-complete-player-dataset/version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 Sports FIFA 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Predicting a Footballer’s Ball Control Rating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Jeff Nguyen</a:t>
            </a:r>
          </a:p>
          <a:p>
            <a:r>
              <a:rPr lang="en-US" dirty="0" smtClean="0"/>
              <a:t>Ernesto </a:t>
            </a:r>
            <a:r>
              <a:rPr lang="en-US" dirty="0" err="1" smtClean="0"/>
              <a:t>Frausto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086769"/>
            <a:ext cx="6200775" cy="3829050"/>
          </a:xfrm>
        </p:spPr>
      </p:pic>
    </p:spTree>
    <p:extLst>
      <p:ext uri="{BB962C8B-B14F-4D97-AF65-F5344CB8AC3E}">
        <p14:creationId xmlns:p14="http://schemas.microsoft.com/office/powerpoint/2010/main" val="53364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17995</a:t>
            </a:r>
          </a:p>
          <a:p>
            <a:r>
              <a:rPr lang="en-US" dirty="0" smtClean="0"/>
              <a:t>159 Categories</a:t>
            </a:r>
          </a:p>
          <a:p>
            <a:r>
              <a:rPr lang="en-US" dirty="0" smtClean="0"/>
              <a:t>Derived from EA Sports FIFA 18 video game Player Characteristics.</a:t>
            </a:r>
          </a:p>
          <a:p>
            <a:pPr lvl="1"/>
            <a:r>
              <a:rPr lang="en-US" u="sng" dirty="0">
                <a:hlinkClick r:id="rId2"/>
              </a:rPr>
              <a:t>https://www.kaggle.com/kevinmh/fifa-18-more-complete-player-dataset/version/5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8"/>
          <a:stretch/>
        </p:blipFill>
        <p:spPr>
          <a:xfrm>
            <a:off x="1385741" y="1414808"/>
            <a:ext cx="9420517" cy="49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– Ball Control (Numeric)</a:t>
            </a:r>
          </a:p>
          <a:p>
            <a:r>
              <a:rPr lang="en-US" dirty="0" smtClean="0"/>
              <a:t>Explanatory:</a:t>
            </a:r>
          </a:p>
          <a:p>
            <a:pPr lvl="1"/>
            <a:r>
              <a:rPr lang="en-US" dirty="0" smtClean="0"/>
              <a:t>Foot preference (Categorical- Left footed, Right Footed)</a:t>
            </a:r>
          </a:p>
          <a:p>
            <a:pPr lvl="1"/>
            <a:r>
              <a:rPr lang="en-US" dirty="0" smtClean="0"/>
              <a:t>Acceleration (Numeric)</a:t>
            </a:r>
          </a:p>
          <a:p>
            <a:pPr lvl="1"/>
            <a:r>
              <a:rPr lang="en-US" dirty="0" smtClean="0"/>
              <a:t>Reactions </a:t>
            </a:r>
            <a:r>
              <a:rPr lang="en-US" dirty="0" smtClean="0"/>
              <a:t>(Numeric)</a:t>
            </a:r>
            <a:endParaRPr lang="en-US" dirty="0" smtClean="0"/>
          </a:p>
          <a:p>
            <a:pPr lvl="1"/>
            <a:r>
              <a:rPr lang="en-US" dirty="0" smtClean="0"/>
              <a:t>Jumping </a:t>
            </a:r>
            <a:r>
              <a:rPr lang="en-US" dirty="0" smtClean="0"/>
              <a:t>(Numeric)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Strength </a:t>
            </a:r>
            <a:r>
              <a:rPr lang="en-US" dirty="0" smtClean="0"/>
              <a:t>(Numeric)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hot power </a:t>
            </a:r>
            <a:r>
              <a:rPr lang="en-US" dirty="0" smtClean="0"/>
              <a:t>(Numeric) </a:t>
            </a:r>
            <a:endParaRPr lang="en-US" dirty="0" smtClean="0"/>
          </a:p>
          <a:p>
            <a:pPr lvl="1"/>
            <a:r>
              <a:rPr lang="en-US" dirty="0" smtClean="0"/>
              <a:t>Interceptions </a:t>
            </a:r>
            <a:r>
              <a:rPr lang="en-US" dirty="0" smtClean="0"/>
              <a:t>(Numeric)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nternational reputation </a:t>
            </a:r>
            <a:r>
              <a:rPr lang="en-US" dirty="0" smtClean="0"/>
              <a:t>(Numeric)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54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Linear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569" y="1840025"/>
            <a:ext cx="6607440" cy="4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Linear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b="1" i="1"/>
                          <m:t>𝑩𝒂𝒍𝒍</m:t>
                        </m:r>
                        <m:r>
                          <a:rPr lang="en-US" b="1" i="1"/>
                          <m:t> </m:t>
                        </m:r>
                        <m:r>
                          <a:rPr lang="en-US" b="1" i="1"/>
                          <m:t>𝑪𝒐𝒏𝒕𝒓𝒐𝒍</m:t>
                        </m:r>
                      </m:e>
                    </m:acc>
                    <m:r>
                      <a:rPr lang="en-US" i="1"/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−4.001 −0.210 </m:t>
                    </m:r>
                    <m:r>
                      <a:rPr lang="en-US" b="1" i="1"/>
                      <m:t>𝑭𝒐𝒐𝒕</m:t>
                    </m:r>
                    <m:r>
                      <a:rPr lang="en-US" b="1" i="1"/>
                      <m:t> </m:t>
                    </m:r>
                    <m:r>
                      <a:rPr lang="en-US" b="1" i="1"/>
                      <m:t>𝑷𝒓𝒆𝒇𝒓𝒆𝒏𝒄𝒆</m:t>
                    </m:r>
                    <m:r>
                      <a:rPr lang="en-US" i="1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0.351 </m:t>
                    </m:r>
                    <m:r>
                      <a:rPr lang="en-US" b="1" i="1"/>
                      <m:t>𝑨𝒄𝒄𝒆𝒍𝒆𝒓𝒂𝒕𝒊𝒐𝒏</m:t>
                    </m:r>
                    <m:r>
                      <a:rPr lang="en-US" i="1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0.159 </m:t>
                    </m:r>
                    <m:r>
                      <a:rPr lang="en-US" b="1" i="1"/>
                      <m:t>𝑹𝒆𝒂𝒄𝒕𝒊𝒐𝒏𝒔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−0.083 </m:t>
                    </m:r>
                    <m:r>
                      <a:rPr lang="en-US" b="1" i="1"/>
                      <m:t>𝑱𝒖𝒎𝒑𝒊𝒏𝒈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−0.074 </m:t>
                    </m:r>
                    <m:r>
                      <a:rPr lang="en-US" b="1" i="1"/>
                      <m:t>𝑺𝒕𝒓𝒆𝒏𝒈𝒕𝒉</m:t>
                    </m:r>
                    <m:r>
                      <a:rPr lang="en-US" i="1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0.566 </m:t>
                    </m:r>
                    <m:r>
                      <a:rPr lang="en-US" b="1" i="1"/>
                      <m:t>𝑺𝒉𝒐𝒕</m:t>
                    </m:r>
                    <m:r>
                      <a:rPr lang="en-US" b="1" i="1"/>
                      <m:t> </m:t>
                    </m:r>
                    <m:r>
                      <a:rPr lang="en-US" b="1" i="1"/>
                      <m:t>𝑷𝒐𝒘𝒆𝒓</m:t>
                    </m:r>
                    <m:r>
                      <a:rPr lang="en-US" i="1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0.161 </m:t>
                    </m:r>
                    <m:r>
                      <a:rPr lang="en-US" b="1" i="1"/>
                      <m:t>𝑰𝒏𝒕𝒆𝒓𝒄𝒆𝒑𝒕𝒊𝒐𝒏𝒔</m:t>
                    </m:r>
                    <m:r>
                      <a:rPr lang="en-US" i="1"/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0.895 </m:t>
                    </m:r>
                    <m:r>
                      <a:rPr lang="en-US" b="1" i="1"/>
                      <m:t>𝑰𝒏𝒕𝒆𝒓𝒏𝒂𝒕𝒊𝒐𝒏𝒂𝒍</m:t>
                    </m:r>
                    <m:r>
                      <a:rPr lang="en-US" b="1" i="1"/>
                      <m:t> </m:t>
                    </m:r>
                    <m:r>
                      <a:rPr lang="en-US" b="1" i="1"/>
                      <m:t>𝑹𝒆𝒑𝒖𝒕𝒂𝒕𝒊𝒐𝒏</m:t>
                    </m:r>
                    <m:r>
                      <a:rPr lang="en-US" b="1" i="1"/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Correlations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51401"/>
              </p:ext>
            </p:extLst>
          </p:nvPr>
        </p:nvGraphicFramePr>
        <p:xfrm>
          <a:off x="928687" y="2226365"/>
          <a:ext cx="10334625" cy="3245589"/>
        </p:xfrm>
        <a:graphic>
          <a:graphicData uri="http://schemas.openxmlformats.org/drawingml/2006/table">
            <a:tbl>
              <a:tblPr/>
              <a:tblGrid>
                <a:gridCol w="10334625"/>
              </a:tblGrid>
              <a:tr h="2227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100" dirty="0" err="1" smtClean="0">
                          <a:effectLst/>
                          <a:latin typeface="Lucida Console" panose="020B0609040504020204" pitchFamily="49" charset="0"/>
                        </a:rPr>
                        <a:t>cor</a:t>
                      </a:r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(data[,c(44,47,49,50,52,55,28)])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                         acceleration reactions </a:t>
                      </a:r>
                      <a:r>
                        <a:rPr lang="en-US" sz="1100" dirty="0" err="1" smtClean="0">
                          <a:effectLst/>
                          <a:latin typeface="Lucida Console" panose="020B0609040504020204" pitchFamily="49" charset="0"/>
                        </a:rPr>
                        <a:t>shot_power</a:t>
                      </a:r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   jumping   strength interceptions </a:t>
                      </a:r>
                      <a:r>
                        <a:rPr lang="en-US" sz="1100" dirty="0" err="1" smtClean="0">
                          <a:effectLst/>
                          <a:latin typeface="Lucida Console" panose="020B0609040504020204" pitchFamily="49" charset="0"/>
                        </a:rPr>
                        <a:t>international_reputation</a:t>
                      </a:r>
                      <a:endParaRPr lang="en-US" sz="11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acceleration               1.00000000 0.1906869  0.5374073 0.2138471 -0.1624159     0.1515498               0.05620872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reactions                  0.19068688 1.0000000  0.4052669 0.2540297  0.2864192     0.3284484               0.45733581</a:t>
                      </a:r>
                    </a:p>
                    <a:p>
                      <a:pPr algn="l" fontAlgn="t"/>
                      <a:r>
                        <a:rPr lang="en-US" sz="1100" dirty="0" err="1" smtClean="0">
                          <a:effectLst/>
                          <a:latin typeface="Lucida Console" panose="020B0609040504020204" pitchFamily="49" charset="0"/>
                        </a:rPr>
                        <a:t>shot_power</a:t>
                      </a:r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                 0.53740725 0.4052669  1.0000000 0.1713036  0.1653654     0.2661381               0.22548416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jumping                    0.21384706 0.2540297  0.1713036 1.0000000  0.2681503     0.2911186               0.13302383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strength                  -0.16241591 0.2864192  0.1653654 0.2681503  1.0000000     0.3558542               0.14859151</a:t>
                      </a:r>
                    </a:p>
                    <a:p>
                      <a:pPr algn="l" fontAlgn="t"/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interceptions              0.15154983 0.3284484  0.2661381 0.2911186  0.3558542     1.0000000               0.13460985</a:t>
                      </a:r>
                    </a:p>
                    <a:p>
                      <a:pPr algn="l" fontAlgn="t"/>
                      <a:r>
                        <a:rPr lang="en-US" sz="1100" dirty="0" err="1" smtClean="0">
                          <a:effectLst/>
                          <a:latin typeface="Lucida Console" panose="020B0609040504020204" pitchFamily="49" charset="0"/>
                        </a:rPr>
                        <a:t>international_reputation</a:t>
                      </a:r>
                      <a:r>
                        <a:rPr lang="en-US" sz="1100" dirty="0" smtClean="0">
                          <a:effectLst/>
                          <a:latin typeface="Lucida Console" panose="020B0609040504020204" pitchFamily="49" charset="0"/>
                        </a:rPr>
                        <a:t>   0.05620872 0.4573358  0.2254842 0.1330238  0.1485915     0.1346098               1.00000000</a:t>
                      </a:r>
                    </a:p>
                    <a:p>
                      <a:pPr algn="l" fontAlgn="t"/>
                      <a:endParaRPr lang="en-US" sz="10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endParaRPr lang="en-US" sz="10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US" sz="1000" b="1" dirty="0" smtClean="0">
                          <a:effectLst/>
                          <a:latin typeface="Lucida Console" panose="020B0609040504020204" pitchFamily="49" charset="0"/>
                        </a:rPr>
                        <a:t>Max R</a:t>
                      </a:r>
                      <a:r>
                        <a:rPr lang="en-US" sz="1000" b="1" baseline="0" dirty="0" smtClean="0">
                          <a:effectLst/>
                          <a:latin typeface="Lucida Console" panose="020B0609040504020204" pitchFamily="49" charset="0"/>
                        </a:rPr>
                        <a:t> Value: </a:t>
                      </a:r>
                      <a:r>
                        <a:rPr lang="en-US" sz="1000" baseline="0" dirty="0" smtClean="0">
                          <a:effectLst/>
                          <a:latin typeface="Lucida Console" panose="020B0609040504020204" pitchFamily="49" charset="0"/>
                        </a:rPr>
                        <a:t>0.53740725 Shot Power and Acceleration</a:t>
                      </a:r>
                    </a:p>
                    <a:p>
                      <a:pPr algn="l" fontAlgn="t"/>
                      <a:r>
                        <a:rPr lang="en-US" sz="1000" b="1" baseline="0" dirty="0" smtClean="0">
                          <a:effectLst/>
                          <a:latin typeface="Lucida Console" panose="020B0609040504020204" pitchFamily="49" charset="0"/>
                        </a:rPr>
                        <a:t>Min R Value: </a:t>
                      </a:r>
                      <a:r>
                        <a:rPr lang="en-US" sz="1000" baseline="0" dirty="0" smtClean="0">
                          <a:effectLst/>
                          <a:latin typeface="Lucida Console" panose="020B0609040504020204" pitchFamily="49" charset="0"/>
                        </a:rPr>
                        <a:t>-0.16241591 Strength and Acceleration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8195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78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2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Normality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5" y="2073517"/>
            <a:ext cx="4561105" cy="2816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13" y="2073517"/>
            <a:ext cx="4994287" cy="30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Residual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086502"/>
            <a:ext cx="6201640" cy="3829584"/>
          </a:xfrm>
        </p:spPr>
      </p:pic>
    </p:spTree>
    <p:extLst>
      <p:ext uri="{BB962C8B-B14F-4D97-AF65-F5344CB8AC3E}">
        <p14:creationId xmlns:p14="http://schemas.microsoft.com/office/powerpoint/2010/main" val="28794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Console</vt:lpstr>
      <vt:lpstr>Office Theme</vt:lpstr>
      <vt:lpstr>EA Sports FIFA 18 Predicting a Footballer’s Ball Control Rating</vt:lpstr>
      <vt:lpstr>Dataset</vt:lpstr>
      <vt:lpstr>Dataset</vt:lpstr>
      <vt:lpstr>Variable Types</vt:lpstr>
      <vt:lpstr>Proposed Linear Model</vt:lpstr>
      <vt:lpstr>Proposed Linear Model</vt:lpstr>
      <vt:lpstr>Explanatory Correlations</vt:lpstr>
      <vt:lpstr>Residual Normality Check</vt:lpstr>
      <vt:lpstr>Model Residual Plot</vt:lpstr>
      <vt:lpstr>Outlier Check</vt:lpstr>
      <vt:lpstr>Final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5</cp:revision>
  <dcterms:created xsi:type="dcterms:W3CDTF">2018-07-05T04:14:16Z</dcterms:created>
  <dcterms:modified xsi:type="dcterms:W3CDTF">2018-07-05T04:50:38Z</dcterms:modified>
</cp:coreProperties>
</file>