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  <p:sldId id="264" r:id="rId9"/>
    <p:sldId id="267" r:id="rId10"/>
    <p:sldId id="273" r:id="rId11"/>
    <p:sldId id="265" r:id="rId12"/>
    <p:sldId id="277" r:id="rId13"/>
    <p:sldId id="268" r:id="rId14"/>
    <p:sldId id="275" r:id="rId15"/>
    <p:sldId id="276" r:id="rId16"/>
    <p:sldId id="269" r:id="rId17"/>
    <p:sldId id="270" r:id="rId18"/>
    <p:sldId id="274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9EF51-FAAF-426D-9D8A-8F9B61CD6F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428A6-5B59-4F20-9349-3A45EAE2F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2DDAF3-E291-4657-AB85-765CF466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411" y="1068585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Jeff Nguyen and Ernesto Frausto </a:t>
            </a:r>
          </a:p>
        </p:txBody>
      </p:sp>
    </p:spTree>
    <p:extLst>
      <p:ext uri="{BB962C8B-B14F-4D97-AF65-F5344CB8AC3E}">
        <p14:creationId xmlns:p14="http://schemas.microsoft.com/office/powerpoint/2010/main" val="171950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137A-A974-40E3-86B7-EA277BD0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Overall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8863-8609-495D-AAD9-532E69C2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53995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F-statistic= 167.26</a:t>
            </a:r>
          </a:p>
          <a:p>
            <a:pPr lvl="1"/>
            <a:r>
              <a:rPr lang="en-US" sz="2600" dirty="0"/>
              <a:t>P-value &lt; 2.22-16</a:t>
            </a:r>
          </a:p>
          <a:p>
            <a:pPr lvl="1"/>
            <a:r>
              <a:rPr lang="en-US" sz="2600" dirty="0"/>
              <a:t>Reject null; there is statistically significant evidence of a relationship</a:t>
            </a:r>
          </a:p>
          <a:p>
            <a:r>
              <a:rPr lang="en-US" sz="2800" dirty="0"/>
              <a:t>Stander error= 7.32 on 193 df</a:t>
            </a:r>
          </a:p>
          <a:p>
            <a:pPr lvl="1"/>
            <a:r>
              <a:rPr lang="en-US" sz="2600" dirty="0"/>
              <a:t>High standard error </a:t>
            </a:r>
          </a:p>
          <a:p>
            <a:pPr lvl="1"/>
            <a:r>
              <a:rPr lang="en-US" sz="2600" dirty="0"/>
              <a:t>Indicates relationship</a:t>
            </a:r>
          </a:p>
        </p:txBody>
      </p:sp>
      <p:pic>
        <p:nvPicPr>
          <p:cNvPr id="6" name="Content Placeholder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007A586-9408-4DF9-9571-B62A5D49D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8" y="2334709"/>
            <a:ext cx="6234718" cy="3009864"/>
          </a:xfrm>
        </p:spPr>
      </p:pic>
    </p:spTree>
    <p:extLst>
      <p:ext uri="{BB962C8B-B14F-4D97-AF65-F5344CB8AC3E}">
        <p14:creationId xmlns:p14="http://schemas.microsoft.com/office/powerpoint/2010/main" val="6221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94D6-5664-4522-B113-2613B870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Final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5D99F-565E-461E-8251-B0DB18358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𝐵𝑎𝑙𝑙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𝐶𝑜𝑛𝑡𝑟𝑜𝑙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shot power + acceleration + interceptions + 				         strengths + reactions + jumping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Response Variable= ball control</a:t>
                </a:r>
              </a:p>
              <a:p>
                <a:r>
                  <a:rPr lang="en-US" sz="2800" dirty="0"/>
                  <a:t>Explanatory Variables= shot power, acceleration, interceptions, 				           strengths, reactions, and jumping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5D99F-565E-461E-8251-B0DB18358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65F3-ED1A-4966-8D88-6193822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726C-73F3-4019-8656-1520FAC3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Linearity assumption: residuals plot shows no curve</a:t>
            </a:r>
          </a:p>
          <a:p>
            <a:endParaRPr lang="en-US" sz="2800" dirty="0"/>
          </a:p>
          <a:p>
            <a:r>
              <a:rPr lang="en-US" sz="2800" dirty="0"/>
              <a:t>Homoscedasticity: residuals plot shows no fan shape</a:t>
            </a:r>
          </a:p>
          <a:p>
            <a:endParaRPr lang="en-US" sz="2800" dirty="0"/>
          </a:p>
          <a:p>
            <a:r>
              <a:rPr lang="en-US" sz="2800" dirty="0"/>
              <a:t>Normality: residuals are nearly normal with no significant outliers</a:t>
            </a:r>
          </a:p>
          <a:p>
            <a:endParaRPr lang="en-US" sz="2800" dirty="0"/>
          </a:p>
          <a:p>
            <a:r>
              <a:rPr lang="en-US" sz="2800" dirty="0"/>
              <a:t>Independence: samples were randomly selected from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89883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A864-1D47-4AEB-A329-045F7196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Checking Assumptions- Residuals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D6D15D-74D4-478F-8214-414200AB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43" y="1768874"/>
            <a:ext cx="6423424" cy="44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73A2-24A6-4ACF-99BE-BF0726D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Individual Residual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40A5A-8E87-411D-85B9-E6EE36EE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" y="1677972"/>
            <a:ext cx="3564383" cy="2526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ADA22-A8BF-4BBE-97C9-A07DFB1A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0" y="1664381"/>
            <a:ext cx="3546109" cy="2483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F39FA-C632-4105-AFC3-FE0D3D6CD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61" y="1626675"/>
            <a:ext cx="3530440" cy="2472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01A73-C044-4955-8B33-30516E2C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24" y="4160713"/>
            <a:ext cx="3332478" cy="2333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6D739-A7B6-4998-89FA-8C8FEEF58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979" y="4087069"/>
            <a:ext cx="3438424" cy="240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C9C05-0359-4FF2-A6C0-F4F54E145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395" y="4049362"/>
            <a:ext cx="3505728" cy="24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6919-A0C2-4608-9E9D-7AF3FEB6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Response vs Explanatory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11C9E-1436-4CF9-BA5D-32F85EDB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3" y="1749223"/>
            <a:ext cx="3330738" cy="2332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66F53-6EFD-47F4-9A82-A7CA1F76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69" y="1730370"/>
            <a:ext cx="3236512" cy="226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5436A-AD71-4A56-8B31-1D425CD0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02" y="1702089"/>
            <a:ext cx="3455026" cy="2419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7B560-575E-4CB4-BBF1-8FBB2BC1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28" y="4011655"/>
            <a:ext cx="3586491" cy="2511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B771D-40F4-4F8E-AFD7-E569CF6A5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501" y="4018804"/>
            <a:ext cx="3589744" cy="251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D21A0-AA4E-4236-A32A-72B89DCD2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505" y="4030510"/>
            <a:ext cx="3559566" cy="24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FFAD-04A1-4C44-8781-377CA65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Checking Assumptions- Normality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E0FCA41-6B3B-4DB9-845A-34FBD485C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118" y="2208125"/>
            <a:ext cx="5803871" cy="4064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96407-A7E8-4ED3-B229-DF368858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" y="2183782"/>
            <a:ext cx="5711174" cy="39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272E-FB5C-40D3-A358-8EE6F2EA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800" b="1" dirty="0"/>
              <a:t>Checking Assumptions- </a:t>
            </a:r>
            <a:br>
              <a:rPr lang="en-US" sz="5800" b="1" dirty="0"/>
            </a:br>
            <a:r>
              <a:rPr lang="en-US" sz="5800" b="1" dirty="0" err="1"/>
              <a:t>cooks.distance</a:t>
            </a:r>
            <a:r>
              <a:rPr lang="en-US" sz="5800" b="1" dirty="0"/>
              <a:t> and </a:t>
            </a:r>
            <a:r>
              <a:rPr lang="en-US" sz="5800" b="1" dirty="0" err="1"/>
              <a:t>vif</a:t>
            </a:r>
            <a:endParaRPr lang="en-US" sz="5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46C8-6A1C-40D0-BB60-207D948E8CAB}"/>
              </a:ext>
            </a:extLst>
          </p:cNvPr>
          <p:cNvSpPr txBox="1"/>
          <p:nvPr/>
        </p:nvSpPr>
        <p:spPr>
          <a:xfrm>
            <a:off x="6881567" y="2187019"/>
            <a:ext cx="49867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Cooks.distance</a:t>
            </a:r>
            <a:r>
              <a:rPr lang="en-US" sz="2800" dirty="0"/>
              <a:t> shows an outlier, but it isn’t significantly influential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Variance Inflation Factors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&lt; 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 multicollinearity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454178-4AD0-4355-B484-FB74D65D8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864" y="1868397"/>
            <a:ext cx="5175315" cy="362437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8B1A7D-11F2-4DE3-AA4F-3E8EDAA2C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6" y="5797485"/>
            <a:ext cx="7565215" cy="422843"/>
          </a:xfrm>
        </p:spPr>
      </p:pic>
    </p:spTree>
    <p:extLst>
      <p:ext uri="{BB962C8B-B14F-4D97-AF65-F5344CB8AC3E}">
        <p14:creationId xmlns:p14="http://schemas.microsoft.com/office/powerpoint/2010/main" val="338884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407-E00D-4692-B28A-A622D8BD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DD3E-6F06-46A8-8B88-AB9D4B0C4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confint</a:t>
            </a:r>
            <a:r>
              <a:rPr lang="en-US" dirty="0"/>
              <a:t> model gives 95% confidence intervals for the model’s variables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CDB712-D520-488F-9797-CDB7D4EB3A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14" y="2856321"/>
            <a:ext cx="6051986" cy="2143977"/>
          </a:xfrm>
        </p:spPr>
      </p:pic>
    </p:spTree>
    <p:extLst>
      <p:ext uri="{BB962C8B-B14F-4D97-AF65-F5344CB8AC3E}">
        <p14:creationId xmlns:p14="http://schemas.microsoft.com/office/powerpoint/2010/main" val="296835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1A6-2C47-4627-BFE6-F4DDB90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04AF4-89AF-4EEF-8776-ED4A41E06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𝐵𝑎𝑙𝑙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𝐶𝑜𝑛𝑡𝑟𝑜𝑙</m:t>
                        </m:r>
                      </m:e>
                    </m:acc>
                  </m:oMath>
                </a14:m>
                <a:r>
                  <a:rPr lang="en-US" sz="3200" dirty="0"/>
                  <a:t>= -7.466 + .539 Shot Power + .424 Acceleration + .187 Interception - .087 Strength + .170 Reactions - .085 Jumping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If all else held constant, an increase of 1 in Shot Power leads to an increase of .539 in the model </a:t>
                </a:r>
              </a:p>
              <a:p>
                <a:r>
                  <a:rPr lang="en-US" sz="3200" dirty="0"/>
                  <a:t>If all else held constant, an increase of 1 in Acceleration leads to an increase of .424 in the model </a:t>
                </a:r>
              </a:p>
              <a:p>
                <a:r>
                  <a:rPr lang="en-US" sz="3200" dirty="0"/>
                  <a:t>If all else held constant, an increase of 1 in Interception leads to an increase of .187 in the model </a:t>
                </a:r>
              </a:p>
              <a:p>
                <a:r>
                  <a:rPr lang="en-US" sz="3200" dirty="0"/>
                  <a:t>If all else held constant, an increase of 1 in Strength leads to an decrease of .087 in the model </a:t>
                </a:r>
              </a:p>
              <a:p>
                <a:r>
                  <a:rPr lang="en-US" sz="3200" dirty="0"/>
                  <a:t>If all else held constant, an increase of 1 in Reactions leads to an increase of .170 in the model </a:t>
                </a:r>
              </a:p>
              <a:p>
                <a:r>
                  <a:rPr lang="en-US" sz="3200" dirty="0"/>
                  <a:t>If all else held constant, an increase of 1 in Jumping leads to an decrease of .085 in the model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04AF4-89AF-4EEF-8776-ED4A41E06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73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40A3-0C21-4372-A8DB-939FC97E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F9B-7051-4A1D-B821-0103875B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FIFA 18 is the most widely played video game in the world </a:t>
            </a:r>
          </a:p>
          <a:p>
            <a:endParaRPr lang="en-US" sz="3600" b="1" dirty="0"/>
          </a:p>
          <a:p>
            <a:r>
              <a:rPr lang="en-US" sz="3600" b="1" dirty="0"/>
              <a:t>Data retrieved from EA Sports- publicly available on their website</a:t>
            </a:r>
          </a:p>
          <a:p>
            <a:endParaRPr lang="en-US" sz="3600" b="1" dirty="0"/>
          </a:p>
          <a:p>
            <a:r>
              <a:rPr lang="en-US" sz="3600" b="1" dirty="0"/>
              <a:t>Population size over 17000 (all pro athletes worldwide)</a:t>
            </a:r>
          </a:p>
          <a:p>
            <a:pPr lvl="1"/>
            <a:r>
              <a:rPr lang="en-US" sz="3600" b="1" dirty="0"/>
              <a:t>Large population size makes every variable significant</a:t>
            </a:r>
          </a:p>
          <a:p>
            <a:pPr lvl="1"/>
            <a:r>
              <a:rPr lang="en-US" sz="3600" b="1" dirty="0"/>
              <a:t> Difficult to predict values from an inflated prediction equation</a:t>
            </a:r>
          </a:p>
        </p:txBody>
      </p:sp>
    </p:spTree>
    <p:extLst>
      <p:ext uri="{BB962C8B-B14F-4D97-AF65-F5344CB8AC3E}">
        <p14:creationId xmlns:p14="http://schemas.microsoft.com/office/powerpoint/2010/main" val="270996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8E0-D1A4-4FAD-A679-4CAE21D9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037-6CA1-428D-B0DF-B9F86E02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Multiple and Adjusted R-squared suggest the model is a good fit</a:t>
            </a:r>
          </a:p>
          <a:p>
            <a:endParaRPr lang="en-US" dirty="0"/>
          </a:p>
          <a:p>
            <a:r>
              <a:rPr lang="en-US" dirty="0"/>
              <a:t>Low p-value for the model shows a statistically significant relationship</a:t>
            </a:r>
          </a:p>
          <a:p>
            <a:endParaRPr lang="en-US" dirty="0"/>
          </a:p>
          <a:p>
            <a:r>
              <a:rPr lang="en-US" dirty="0"/>
              <a:t>Most p-values for the coefficients are statistically significant</a:t>
            </a:r>
          </a:p>
          <a:p>
            <a:pPr lvl="1"/>
            <a:r>
              <a:rPr lang="en-US" dirty="0"/>
              <a:t>Higher p-values are still moderately small</a:t>
            </a:r>
          </a:p>
          <a:p>
            <a:pPr lvl="1"/>
            <a:r>
              <a:rPr lang="en-US" dirty="0"/>
              <a:t>Coefficients with high p-values increase the overall model as shown through the Adjusted R-squared</a:t>
            </a:r>
          </a:p>
          <a:p>
            <a:pPr lvl="1"/>
            <a:endParaRPr lang="en-US" dirty="0"/>
          </a:p>
          <a:p>
            <a:pPr algn="ctr"/>
            <a:r>
              <a:rPr lang="en-US" sz="2400" b="1" dirty="0"/>
              <a:t>Ultimately, ball control is affected by many variables!</a:t>
            </a:r>
          </a:p>
        </p:txBody>
      </p:sp>
    </p:spTree>
    <p:extLst>
      <p:ext uri="{BB962C8B-B14F-4D97-AF65-F5344CB8AC3E}">
        <p14:creationId xmlns:p14="http://schemas.microsoft.com/office/powerpoint/2010/main" val="318355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30E-289A-40ED-9A51-29C97E2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7E11-2C5A-41D3-B3C9-D48E9DD7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Our model is based of a sample of 200 players</a:t>
            </a:r>
          </a:p>
          <a:p>
            <a:pPr lvl="1"/>
            <a:r>
              <a:rPr lang="en-US" sz="2200" dirty="0"/>
              <a:t>Difficult to predict 18000 players from our equation</a:t>
            </a:r>
          </a:p>
          <a:p>
            <a:pPr lvl="1"/>
            <a:r>
              <a:rPr lang="en-US" sz="2200" dirty="0"/>
              <a:t>A larger sample size could change the model </a:t>
            </a:r>
          </a:p>
          <a:p>
            <a:pPr lvl="1"/>
            <a:endParaRPr lang="en-US" dirty="0"/>
          </a:p>
          <a:p>
            <a:r>
              <a:rPr lang="en-US" sz="2800" dirty="0"/>
              <a:t>We could improve the model by:</a:t>
            </a:r>
          </a:p>
          <a:p>
            <a:pPr lvl="1"/>
            <a:r>
              <a:rPr lang="en-US" sz="2200" dirty="0"/>
              <a:t>Increasing the sample size</a:t>
            </a:r>
          </a:p>
          <a:p>
            <a:pPr lvl="1"/>
            <a:r>
              <a:rPr lang="en-US" sz="2200" dirty="0"/>
              <a:t>Studying how our random sample players change throughout the years to see if model fits</a:t>
            </a:r>
          </a:p>
          <a:p>
            <a:pPr lvl="1"/>
            <a:r>
              <a:rPr lang="en-US" sz="2200" dirty="0"/>
              <a:t>Consider amateurs and professionals instead of only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323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31D1-72B8-4E11-9F72-651F475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64F6-2F68-406C-9D5A-9F23670E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We created a random sample of n = 200</a:t>
            </a:r>
          </a:p>
          <a:p>
            <a:r>
              <a:rPr lang="en-US" sz="3600" b="1" dirty="0"/>
              <a:t>R function</a:t>
            </a:r>
          </a:p>
          <a:p>
            <a:pPr marL="457200" lvl="1" indent="0">
              <a:buNone/>
            </a:pPr>
            <a:r>
              <a:rPr lang="en-US" sz="3600" b="1" dirty="0" err="1"/>
              <a:t>set.seed</a:t>
            </a:r>
            <a:r>
              <a:rPr lang="en-US" sz="3600" b="1" dirty="0"/>
              <a:t>(12)</a:t>
            </a:r>
          </a:p>
          <a:p>
            <a:pPr marL="457200" lvl="1" indent="0">
              <a:buNone/>
            </a:pPr>
            <a:r>
              <a:rPr lang="en-US" sz="3600" b="1" dirty="0" err="1"/>
              <a:t>prelim_sample</a:t>
            </a:r>
            <a:r>
              <a:rPr lang="en-US" sz="3600" b="1" dirty="0"/>
              <a:t> &lt;- </a:t>
            </a:r>
            <a:r>
              <a:rPr lang="en-US" sz="3600" b="1" dirty="0" err="1"/>
              <a:t>data.table</a:t>
            </a:r>
            <a:r>
              <a:rPr lang="en-US" sz="3600" b="1" dirty="0"/>
              <a:t>(data)</a:t>
            </a:r>
          </a:p>
          <a:p>
            <a:pPr marL="457200" lvl="1" indent="0">
              <a:buNone/>
            </a:pPr>
            <a:r>
              <a:rPr lang="en-US" sz="3600" b="1" dirty="0" err="1"/>
              <a:t>random_sample</a:t>
            </a:r>
            <a:r>
              <a:rPr lang="en-US" sz="3600" b="1" dirty="0"/>
              <a:t> &lt;- </a:t>
            </a:r>
            <a:r>
              <a:rPr lang="en-US" sz="3600" b="1" dirty="0" err="1"/>
              <a:t>prelim_sample</a:t>
            </a:r>
            <a:r>
              <a:rPr lang="en-US" sz="3600" b="1" dirty="0"/>
              <a:t>[sample(.N, 200)]</a:t>
            </a:r>
          </a:p>
          <a:p>
            <a:pPr marL="457200" lvl="1" indent="0">
              <a:buNone/>
            </a:pPr>
            <a:r>
              <a:rPr lang="en-US" sz="3600" b="1" dirty="0"/>
              <a:t>attach(</a:t>
            </a:r>
            <a:r>
              <a:rPr lang="en-US" sz="3600" b="1" dirty="0" err="1"/>
              <a:t>random_sample</a:t>
            </a:r>
            <a:r>
              <a:rPr lang="en-US" sz="36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7503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63E1-2A7B-4048-993B-120BF47E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4656-ECD0-4AE0-8E0E-A18E1D70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Is the ball control of a player affected by other variables?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Ball control- ability to keep possession of the ball and dictate where the ball will go</a:t>
            </a:r>
          </a:p>
        </p:txBody>
      </p:sp>
    </p:spTree>
    <p:extLst>
      <p:ext uri="{BB962C8B-B14F-4D97-AF65-F5344CB8AC3E}">
        <p14:creationId xmlns:p14="http://schemas.microsoft.com/office/powerpoint/2010/main" val="395941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6ECB-46D4-45C1-85B5-3AA1FC6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b="1" dirty="0"/>
              <a:t>Multiple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DCA78-12C1-4213-B9B4-52CC25C09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𝐵𝑎𝑙𝑙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𝐶𝑜𝑛𝑡𝑟𝑜𝑙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preferred foot + acceleration + reactions + jumping + 	strength + shot power + interception + age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Response Variable: Ball Control </a:t>
                </a:r>
              </a:p>
              <a:p>
                <a:r>
                  <a:rPr lang="en-US" dirty="0"/>
                  <a:t>Explanatory Variables: preferred foot, acceleration, reactions, jumping, strength, shot power, 			           interception, and 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DCA78-12C1-4213-B9B4-52CC25C09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9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B8976D9-5A41-4564-9AE1-7F623073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59" y="1442720"/>
            <a:ext cx="7651555" cy="38201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1C05B-B757-4132-91AA-0CD01D8E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388" y="665480"/>
            <a:ext cx="3932237" cy="51831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Adjusted R-squared,  F-statistic, and models p-value indicate a good model</a:t>
            </a:r>
          </a:p>
        </p:txBody>
      </p:sp>
    </p:spTree>
    <p:extLst>
      <p:ext uri="{BB962C8B-B14F-4D97-AF65-F5344CB8AC3E}">
        <p14:creationId xmlns:p14="http://schemas.microsoft.com/office/powerpoint/2010/main" val="279405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068F-C80A-4805-AEE2-9672D320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600" b="1" dirty="0"/>
              <a:t>BUT…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B64F-E741-4409-AC5F-474DDD044F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/>
            <a:endParaRPr lang="en-US" sz="3000" dirty="0"/>
          </a:p>
          <a:p>
            <a:pPr marL="457200" indent="-457200"/>
            <a:endParaRPr lang="en-US" sz="3000" dirty="0"/>
          </a:p>
          <a:p>
            <a:pPr marL="457200" indent="-457200"/>
            <a:r>
              <a:rPr lang="en-US" sz="2800" dirty="0"/>
              <a:t>High p-values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Preferred_footRight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Age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Jumping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Strength </a:t>
            </a:r>
          </a:p>
          <a:p>
            <a:endParaRPr lang="en-US" dirty="0"/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C3752B4D-8F68-4849-ACDC-C20947525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45921"/>
            <a:ext cx="5904768" cy="4469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53A26-6570-431B-96BC-CA84B047A265}"/>
              </a:ext>
            </a:extLst>
          </p:cNvPr>
          <p:cNvSpPr txBox="1"/>
          <p:nvPr/>
        </p:nvSpPr>
        <p:spPr>
          <a:xfrm>
            <a:off x="5063490" y="3314700"/>
            <a:ext cx="10172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800" b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8644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D323E-64EE-404F-AE76-F7FBD1AA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1" y="634946"/>
            <a:ext cx="11051902" cy="1450757"/>
          </a:xfrm>
        </p:spPr>
        <p:txBody>
          <a:bodyPr>
            <a:normAutofit/>
          </a:bodyPr>
          <a:lstStyle/>
          <a:p>
            <a:pPr algn="ctr"/>
            <a:r>
              <a:rPr lang="en-US" sz="5800" b="1"/>
              <a:t>Forward Selection</a:t>
            </a:r>
            <a:endParaRPr lang="en-US" sz="58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FCACE3-DFF6-4009-84C4-E69EE757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73" y="2302609"/>
            <a:ext cx="3690257" cy="367018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Forward and Backward selection gave the same results</a:t>
            </a:r>
          </a:p>
          <a:p>
            <a:r>
              <a:rPr lang="en-US" sz="2800" dirty="0"/>
              <a:t>P-values still high for: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Strength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Jumping</a:t>
            </a:r>
          </a:p>
          <a:p>
            <a:r>
              <a:rPr lang="en-US" sz="2600" dirty="0"/>
              <a:t>Adjusted R-squared higher when strength and jumping are kept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D5454-A79E-4885-B487-ED663D3D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49" y="2290713"/>
            <a:ext cx="7583374" cy="3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BD5-739B-4507-9FE2-7986C31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A999A8-E340-4B43-A81A-99096A4C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53072" cy="4023360"/>
          </a:xfrm>
        </p:spPr>
        <p:txBody>
          <a:bodyPr>
            <a:normAutofit/>
          </a:bodyPr>
          <a:lstStyle/>
          <a:p>
            <a:r>
              <a:rPr lang="en-US" sz="2800" dirty="0"/>
              <a:t>Multiple R-squared = 83.9%</a:t>
            </a:r>
          </a:p>
          <a:p>
            <a:pPr lvl="1"/>
            <a:r>
              <a:rPr lang="en-US" sz="2600" dirty="0"/>
              <a:t>.8387 of the variation of y can be accounted by the regression model</a:t>
            </a:r>
            <a:endParaRPr lang="en-US" sz="2800" dirty="0"/>
          </a:p>
          <a:p>
            <a:r>
              <a:rPr lang="en-US" sz="2800" dirty="0"/>
              <a:t>Adjusted R- squared = 83.4% </a:t>
            </a:r>
          </a:p>
          <a:p>
            <a:pPr lvl="1"/>
            <a:r>
              <a:rPr lang="en-US" sz="2200" dirty="0"/>
              <a:t>Punishes for many insignificant variables</a:t>
            </a:r>
          </a:p>
          <a:p>
            <a:pPr lvl="1"/>
            <a:r>
              <a:rPr lang="en-US" sz="2200" dirty="0"/>
              <a:t>Indicates variables are a good fit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A52B347-4CD7-4B17-B192-C0547D7BF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93" y="2262433"/>
            <a:ext cx="6394807" cy="30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0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1393</TotalTime>
  <Words>645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PowerPoint Presentation</vt:lpstr>
      <vt:lpstr>Background</vt:lpstr>
      <vt:lpstr>So…</vt:lpstr>
      <vt:lpstr>Question </vt:lpstr>
      <vt:lpstr>Multiple Regression Model</vt:lpstr>
      <vt:lpstr>PowerPoint Presentation</vt:lpstr>
      <vt:lpstr>BUT… </vt:lpstr>
      <vt:lpstr>Forward Selection</vt:lpstr>
      <vt:lpstr>Output</vt:lpstr>
      <vt:lpstr>Overall Output </vt:lpstr>
      <vt:lpstr>Final Regression Model</vt:lpstr>
      <vt:lpstr>Assumptions </vt:lpstr>
      <vt:lpstr>Checking Assumptions- Residuals</vt:lpstr>
      <vt:lpstr>Individual Residual Plots</vt:lpstr>
      <vt:lpstr>Response vs Explanatory Plots</vt:lpstr>
      <vt:lpstr>Checking Assumptions- Normality</vt:lpstr>
      <vt:lpstr>Checking Assumptions-  cooks.distance and vif</vt:lpstr>
      <vt:lpstr>Confidence Intervals</vt:lpstr>
      <vt:lpstr>Equation </vt:lpstr>
      <vt:lpstr>Conclusion 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Frausto</dc:creator>
  <cp:lastModifiedBy>Ernesto Frausto</cp:lastModifiedBy>
  <cp:revision>30</cp:revision>
  <dcterms:created xsi:type="dcterms:W3CDTF">2018-07-10T16:01:04Z</dcterms:created>
  <dcterms:modified xsi:type="dcterms:W3CDTF">2018-07-11T20:52:37Z</dcterms:modified>
</cp:coreProperties>
</file>