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3" r:id="rId2"/>
  </p:sldMasterIdLst>
  <p:notesMasterIdLst>
    <p:notesMasterId r:id="rId19"/>
  </p:notesMasterIdLst>
  <p:sldIdLst>
    <p:sldId id="580" r:id="rId3"/>
    <p:sldId id="593" r:id="rId4"/>
    <p:sldId id="260" r:id="rId5"/>
    <p:sldId id="609" r:id="rId6"/>
    <p:sldId id="621" r:id="rId7"/>
    <p:sldId id="605" r:id="rId8"/>
    <p:sldId id="612" r:id="rId9"/>
    <p:sldId id="603" r:id="rId10"/>
    <p:sldId id="613" r:id="rId11"/>
    <p:sldId id="614" r:id="rId12"/>
    <p:sldId id="617" r:id="rId13"/>
    <p:sldId id="611" r:id="rId14"/>
    <p:sldId id="616" r:id="rId15"/>
    <p:sldId id="619" r:id="rId16"/>
    <p:sldId id="620" r:id="rId17"/>
    <p:sldId id="62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Nguyen" initials="JN" lastIdx="2" clrIdx="0">
    <p:extLst>
      <p:ext uri="{19B8F6BF-5375-455C-9EA6-DF929625EA0E}">
        <p15:presenceInfo xmlns:p15="http://schemas.microsoft.com/office/powerpoint/2012/main" userId="e214374affcf60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354CA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53840" autoAdjust="0"/>
  </p:normalViewPr>
  <p:slideViewPr>
    <p:cSldViewPr snapToGrid="0" snapToObjects="1">
      <p:cViewPr varScale="1">
        <p:scale>
          <a:sx n="84" d="100"/>
          <a:sy n="84" d="100"/>
        </p:scale>
        <p:origin x="3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46708-5236-45EB-B3C0-B1DB1B8B9C97}" type="datetimeFigureOut">
              <a:rPr lang="en-US" smtClean="0"/>
              <a:t>4/11/2020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C359D-B7CE-4A83-9D71-C7C736AE2F4F}" type="slidenum">
              <a:rPr lang="en-US" smtClean="0"/>
              <a:t>‹#›</a:t>
            </a:fld>
            <a:endParaRPr lang="en-US"/>
          </a:p>
        </p:txBody>
      </p:sp>
    </p:spTree>
    <p:extLst>
      <p:ext uri="{BB962C8B-B14F-4D97-AF65-F5344CB8AC3E}">
        <p14:creationId xmlns:p14="http://schemas.microsoft.com/office/powerpoint/2010/main" val="210668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Afternoon</a:t>
            </a:r>
          </a:p>
          <a:p>
            <a:r>
              <a:rPr lang="en-US" sz="1200" kern="1200" dirty="0">
                <a:solidFill>
                  <a:schemeClr val="tx1"/>
                </a:solidFill>
                <a:effectLst/>
                <a:latin typeface="+mn-lt"/>
                <a:ea typeface="+mn-ea"/>
                <a:cs typeface="+mn-cs"/>
              </a:rPr>
              <a:t>My name is Jeff Nguyen and I’m based out of Austin, TX</a:t>
            </a:r>
          </a:p>
          <a:p>
            <a:r>
              <a:rPr lang="en-US" sz="1200" kern="1200" dirty="0">
                <a:solidFill>
                  <a:schemeClr val="tx1"/>
                </a:solidFill>
                <a:effectLst/>
                <a:latin typeface="+mn-lt"/>
                <a:ea typeface="+mn-ea"/>
                <a:cs typeface="+mn-cs"/>
              </a:rPr>
              <a:t>And I'm here with my colleague Paul Adams based out of Dallas, TX</a:t>
            </a:r>
          </a:p>
          <a:p>
            <a:r>
              <a:rPr lang="en-US" sz="1200" kern="1200" dirty="0">
                <a:solidFill>
                  <a:schemeClr val="tx1"/>
                </a:solidFill>
                <a:effectLst/>
                <a:latin typeface="+mn-lt"/>
                <a:ea typeface="+mn-ea"/>
                <a:cs typeface="+mn-cs"/>
              </a:rPr>
              <a:t>Thank you for having us show our analysis and forecasting for your investment portfolio.</a:t>
            </a:r>
          </a:p>
          <a:p>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a:t>
            </a:fld>
            <a:endParaRPr lang="en-US"/>
          </a:p>
        </p:txBody>
      </p:sp>
    </p:spTree>
    <p:extLst>
      <p:ext uri="{BB962C8B-B14F-4D97-AF65-F5344CB8AC3E}">
        <p14:creationId xmlns:p14="http://schemas.microsoft.com/office/powerpoint/2010/main" val="956615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multi-layered perceptron model was also created</a:t>
            </a:r>
          </a:p>
          <a:p>
            <a:pPr marL="171450" indent="-171450">
              <a:buFont typeface="Arial" panose="020B0604020202020204" pitchFamily="34" charset="0"/>
              <a:buChar char="•"/>
            </a:pPr>
            <a:r>
              <a:rPr lang="en-US" dirty="0"/>
              <a:t>This model operates using a “feedforward” artificial neural network to pass forward information from the input nodes into a hidden layer of nodes that perform logical activation functions before processing into the output node. </a:t>
            </a:r>
          </a:p>
          <a:p>
            <a:pPr marL="171450" indent="-171450">
              <a:buFont typeface="Arial" panose="020B0604020202020204" pitchFamily="34" charset="0"/>
              <a:buChar char="•"/>
            </a:pPr>
            <a:r>
              <a:rPr lang="en-US" dirty="0"/>
              <a:t>When adding additional predictors to the multivariate models, forecasts converge less toward the long-run mean and more toward the behavior of the realization itself. </a:t>
            </a:r>
          </a:p>
          <a:p>
            <a:pPr marL="171450" indent="-171450">
              <a:buFont typeface="Arial" panose="020B0604020202020204" pitchFamily="34" charset="0"/>
              <a:buChar char="•"/>
            </a:pPr>
            <a:r>
              <a:rPr lang="en-US" dirty="0"/>
              <a:t>With this said, the addition of further predictor variables - such as those through NLP of market sentiment analysis - can aid in stabilizing useful multivariate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10</a:t>
            </a:fld>
            <a:endParaRPr lang="en-US"/>
          </a:p>
        </p:txBody>
      </p:sp>
    </p:spTree>
    <p:extLst>
      <p:ext uri="{BB962C8B-B14F-4D97-AF65-F5344CB8AC3E}">
        <p14:creationId xmlns:p14="http://schemas.microsoft.com/office/powerpoint/2010/main" val="3688699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The ensemble model combined forecasts of the univariate Signal-Plus-Noise and the multivariate MLP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Forecasts from both models were averaged to provide an ASE statistic to measure model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This model guards against overfitting by using the univariate model to “temper” the multivariate model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Additions of more variables to a multivariate model may lead to over fitting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By creating an ensemble model with a univariate model, essential trends in the data are retained and help anchor the multivariate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11</a:t>
            </a:fld>
            <a:endParaRPr lang="en-US"/>
          </a:p>
        </p:txBody>
      </p:sp>
    </p:spTree>
    <p:extLst>
      <p:ext uri="{BB962C8B-B14F-4D97-AF65-F5344CB8AC3E}">
        <p14:creationId xmlns:p14="http://schemas.microsoft.com/office/powerpoint/2010/main" val="329908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highlight>
                  <a:srgbClr val="FFFF00"/>
                </a:highlight>
              </a:rPr>
              <a:t>Lets take a look at how our models preformed: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Our multivariate models include the VAR and MLP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While the signal plus noise and the ARIMA model were univariate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highlight>
                  <a:srgbClr val="FFFF00"/>
                </a:highlight>
              </a:rPr>
              <a:t>The ASE scores for all multivariate models outperformed all univariate models.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Rolling ASEs were also calculated for each model where ASEs were iteratively taken for a given training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Our top preforming model is the Signal + Noise, with the Ensemble closely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To note: The Practical forecast horizon for these models was set to 5 days – which is the same as a NASDAQ trading week</a:t>
            </a:r>
          </a:p>
          <a:p>
            <a:endParaRPr lang="en-US" dirty="0"/>
          </a:p>
          <a:p>
            <a:r>
              <a:rPr lang="en-US" dirty="0"/>
              <a:t>Let’s look at the forecasts for these models to see how closely their predictions follow the original data</a:t>
            </a:r>
          </a:p>
        </p:txBody>
      </p:sp>
      <p:sp>
        <p:nvSpPr>
          <p:cNvPr id="4" name="Slide Number Placeholder 3"/>
          <p:cNvSpPr>
            <a:spLocks noGrp="1"/>
          </p:cNvSpPr>
          <p:nvPr>
            <p:ph type="sldNum" sz="quarter" idx="5"/>
          </p:nvPr>
        </p:nvSpPr>
        <p:spPr/>
        <p:txBody>
          <a:bodyPr/>
          <a:lstStyle/>
          <a:p>
            <a:fld id="{8E0C359D-B7CE-4A83-9D71-C7C736AE2F4F}" type="slidenum">
              <a:rPr lang="en-US" smtClean="0"/>
              <a:t>12</a:t>
            </a:fld>
            <a:endParaRPr lang="en-US"/>
          </a:p>
        </p:txBody>
      </p:sp>
    </p:spTree>
    <p:extLst>
      <p:ext uri="{BB962C8B-B14F-4D97-AF65-F5344CB8AC3E}">
        <p14:creationId xmlns:p14="http://schemas.microsoft.com/office/powerpoint/2010/main" val="190955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ARIMA and VAR forecasts both show a downward trend, while the signal + noise model shows an upward trend</a:t>
            </a:r>
          </a:p>
          <a:p>
            <a:pPr marL="171450" indent="-171450">
              <a:buFont typeface="Arial" panose="020B0604020202020204" pitchFamily="34" charset="0"/>
              <a:buChar char="•"/>
            </a:pPr>
            <a:r>
              <a:rPr lang="en-US" dirty="0"/>
              <a:t>All three forecasts do not follow the realization as well as we would like</a:t>
            </a:r>
          </a:p>
          <a:p>
            <a:pPr marL="171450" indent="-171450">
              <a:buFont typeface="Arial" panose="020B0604020202020204" pitchFamily="34" charset="0"/>
              <a:buChar char="•"/>
            </a:pPr>
            <a:r>
              <a:rPr lang="en-US" dirty="0"/>
              <a:t>For VAR and MLP models we have noticed that as we add features predictions move towards the trend</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13</a:t>
            </a:fld>
            <a:endParaRPr lang="en-US"/>
          </a:p>
        </p:txBody>
      </p:sp>
    </p:spTree>
    <p:extLst>
      <p:ext uri="{BB962C8B-B14F-4D97-AF65-F5344CB8AC3E}">
        <p14:creationId xmlns:p14="http://schemas.microsoft.com/office/powerpoint/2010/main" val="237582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our top preforming models</a:t>
            </a:r>
          </a:p>
          <a:p>
            <a:pPr marL="171450" indent="-171450">
              <a:buFont typeface="Arial" panose="020B0604020202020204" pitchFamily="34" charset="0"/>
              <a:buChar char="•"/>
            </a:pPr>
            <a:r>
              <a:rPr lang="en-US" dirty="0"/>
              <a:t>The MLP forecast has a positive trend</a:t>
            </a:r>
          </a:p>
          <a:p>
            <a:pPr marL="171450" indent="-171450">
              <a:buFont typeface="Arial" panose="020B0604020202020204" pitchFamily="34" charset="0"/>
              <a:buChar char="•"/>
            </a:pPr>
            <a:r>
              <a:rPr lang="en-US" dirty="0"/>
              <a:t>While the Ensemble also has a positive trend</a:t>
            </a:r>
          </a:p>
          <a:p>
            <a:pPr marL="171450" indent="-171450">
              <a:buFont typeface="Arial" panose="020B0604020202020204" pitchFamily="34" charset="0"/>
              <a:buChar char="•"/>
            </a:pPr>
            <a:r>
              <a:rPr lang="en-US" dirty="0"/>
              <a:t>When comparing two forecasts we can see that the Ensemble forecasts better match the last 5 observations</a:t>
            </a:r>
          </a:p>
          <a:p>
            <a:pPr marL="171450" indent="-171450">
              <a:buFont typeface="Arial" panose="020B0604020202020204" pitchFamily="34" charset="0"/>
              <a:buChar char="•"/>
            </a:pPr>
            <a:r>
              <a:rPr lang="en-US" dirty="0"/>
              <a:t>This is due to the model taking on some of the ARIMA(2,1,1) properties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14</a:t>
            </a:fld>
            <a:endParaRPr lang="en-US"/>
          </a:p>
        </p:txBody>
      </p:sp>
    </p:spTree>
    <p:extLst>
      <p:ext uri="{BB962C8B-B14F-4D97-AF65-F5344CB8AC3E}">
        <p14:creationId xmlns:p14="http://schemas.microsoft.com/office/powerpoint/2010/main" val="189842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dirty="0" err="1"/>
              <a:t>Signal+Noise</a:t>
            </a:r>
            <a:r>
              <a:rPr lang="en-US" dirty="0"/>
              <a:t> Model preformed the best as it had the lowest 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we recommend using the ensemble model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it’s rolling ASE is very close to the Signal + Noise model, its single realization ASE is also lower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it also has added protection from overfitting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future models more features can be added to increase the forecast horizon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We appreciate the time you have taken to see how our models preform and hope that our models can help your investors pick affordable performant stocks.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 and have a nice afternoon!</a:t>
            </a:r>
          </a:p>
          <a:p>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15</a:t>
            </a:fld>
            <a:endParaRPr lang="en-US"/>
          </a:p>
        </p:txBody>
      </p:sp>
    </p:spTree>
    <p:extLst>
      <p:ext uri="{BB962C8B-B14F-4D97-AF65-F5344CB8AC3E}">
        <p14:creationId xmlns:p14="http://schemas.microsoft.com/office/powerpoint/2010/main" val="75728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difficult selecting a stock that is predictable and profitable for a new investor.  Our goal is to show how our models can help you select an affordable, performant stock.  </a:t>
            </a:r>
          </a:p>
          <a:p>
            <a:endParaRPr lang="en-US" dirty="0"/>
          </a:p>
          <a:p>
            <a:r>
              <a:rPr lang="en-US" dirty="0"/>
              <a:t>We’re going to cover</a:t>
            </a:r>
          </a:p>
          <a:p>
            <a:pPr marL="171450" indent="-171450">
              <a:buFontTx/>
              <a:buChar char="-"/>
            </a:pPr>
            <a:r>
              <a:rPr lang="en-US" dirty="0"/>
              <a:t>The data used to generate the models</a:t>
            </a:r>
          </a:p>
          <a:p>
            <a:pPr marL="171450" indent="-171450">
              <a:buFontTx/>
              <a:buChar char="-"/>
            </a:pPr>
            <a:r>
              <a:rPr lang="en-US" dirty="0"/>
              <a:t>Model Type and Properties</a:t>
            </a:r>
          </a:p>
          <a:p>
            <a:pPr marL="171450" indent="-171450">
              <a:buFontTx/>
              <a:buChar char="-"/>
            </a:pPr>
            <a:r>
              <a:rPr lang="en-US" dirty="0"/>
              <a:t>Candidate models</a:t>
            </a:r>
          </a:p>
          <a:p>
            <a:pPr marL="171450" indent="-171450">
              <a:buFontTx/>
              <a:buChar char="-"/>
            </a:pPr>
            <a:r>
              <a:rPr lang="en-US" dirty="0"/>
              <a:t>Model Comparison</a:t>
            </a:r>
          </a:p>
          <a:p>
            <a:pPr marL="171450" indent="-171450">
              <a:buFontTx/>
              <a:buChar char="-"/>
            </a:pPr>
            <a:r>
              <a:rPr lang="en-US" dirty="0"/>
              <a:t>An Conclusions</a:t>
            </a:r>
          </a:p>
          <a:p>
            <a:endParaRPr lang="en-US" dirty="0"/>
          </a:p>
          <a:p>
            <a:r>
              <a:rPr lang="en-US" dirty="0"/>
              <a:t>Before we get into the models, lets go over the data we used</a:t>
            </a:r>
          </a:p>
        </p:txBody>
      </p:sp>
      <p:sp>
        <p:nvSpPr>
          <p:cNvPr id="4" name="Slide Number Placeholder 3"/>
          <p:cNvSpPr>
            <a:spLocks noGrp="1"/>
          </p:cNvSpPr>
          <p:nvPr>
            <p:ph type="sldNum" sz="quarter" idx="5"/>
          </p:nvPr>
        </p:nvSpPr>
        <p:spPr/>
        <p:txBody>
          <a:bodyPr/>
          <a:lstStyle/>
          <a:p>
            <a:fld id="{8E0C359D-B7CE-4A83-9D71-C7C736AE2F4F}" type="slidenum">
              <a:rPr lang="en-US" smtClean="0"/>
              <a:t>2</a:t>
            </a:fld>
            <a:endParaRPr lang="en-US"/>
          </a:p>
        </p:txBody>
      </p:sp>
    </p:spTree>
    <p:extLst>
      <p:ext uri="{BB962C8B-B14F-4D97-AF65-F5344CB8AC3E}">
        <p14:creationId xmlns:p14="http://schemas.microsoft.com/office/powerpoint/2010/main" val="384574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 collected and analyzed 3,200 stocks publicly traded on the NASDAQ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100-day window was chosen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was chosen for its distance from volatile biological and political disruption.</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Given this data we had a few model types to choose from -&gt; next slide</a:t>
            </a:r>
          </a:p>
        </p:txBody>
      </p:sp>
      <p:sp>
        <p:nvSpPr>
          <p:cNvPr id="4" name="Slide Number Placeholder 3"/>
          <p:cNvSpPr>
            <a:spLocks noGrp="1"/>
          </p:cNvSpPr>
          <p:nvPr>
            <p:ph type="sldNum" sz="quarter" idx="5"/>
          </p:nvPr>
        </p:nvSpPr>
        <p:spPr/>
        <p:txBody>
          <a:bodyPr/>
          <a:lstStyle/>
          <a:p>
            <a:fld id="{456F7B2F-2A6F-4585-B7AA-E028B6ED6C05}" type="slidenum">
              <a:rPr lang="en-US" smtClean="0"/>
              <a:t>3</a:t>
            </a:fld>
            <a:endParaRPr lang="en-US"/>
          </a:p>
        </p:txBody>
      </p:sp>
    </p:spTree>
    <p:extLst>
      <p:ext uri="{BB962C8B-B14F-4D97-AF65-F5344CB8AC3E}">
        <p14:creationId xmlns:p14="http://schemas.microsoft.com/office/powerpoint/2010/main" val="380981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selected a non-stationary process</a:t>
            </a:r>
          </a:p>
          <a:p>
            <a:pPr marL="171450" indent="-171450">
              <a:buFontTx/>
              <a:buChar char="-"/>
            </a:pPr>
            <a:r>
              <a:rPr lang="en-US" dirty="0"/>
              <a:t>The preprocessing of the data allowed us to target data that would be non-stationary</a:t>
            </a:r>
          </a:p>
          <a:p>
            <a:pPr marL="171450" indent="-171450">
              <a:buFontTx/>
              <a:buChar char="-"/>
            </a:pPr>
            <a:r>
              <a:rPr lang="en-US" dirty="0"/>
              <a:t>This process resulted in us selecting Arch Capital Group Ltd. Stocks for analysis</a:t>
            </a:r>
          </a:p>
          <a:p>
            <a:pPr marL="171450" indent="-171450">
              <a:buFontTx/>
              <a:buChar char="-"/>
            </a:pPr>
            <a:endParaRPr lang="en-US" dirty="0"/>
          </a:p>
          <a:p>
            <a:pPr marL="0" indent="0">
              <a:buFontTx/>
              <a:buNone/>
            </a:pPr>
            <a:r>
              <a:rPr lang="en-US" dirty="0"/>
              <a:t>We then checked the:</a:t>
            </a:r>
          </a:p>
          <a:p>
            <a:pPr marL="171450" indent="-171450">
              <a:buFontTx/>
              <a:buChar char="-"/>
            </a:pPr>
            <a:r>
              <a:rPr lang="en-US" dirty="0"/>
              <a:t>Realizations</a:t>
            </a:r>
          </a:p>
          <a:p>
            <a:pPr marL="171450" indent="-171450">
              <a:buFontTx/>
              <a:buChar char="-"/>
            </a:pPr>
            <a:r>
              <a:rPr lang="en-US" dirty="0"/>
              <a:t>ACFs</a:t>
            </a:r>
          </a:p>
          <a:p>
            <a:pPr marL="171450" indent="-171450">
              <a:buFontTx/>
              <a:buChar char="-"/>
            </a:pPr>
            <a:r>
              <a:rPr lang="en-US" dirty="0"/>
              <a:t>And Spectral Densities to see if data was non-stationary</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4</a:t>
            </a:fld>
            <a:endParaRPr lang="en-US"/>
          </a:p>
        </p:txBody>
      </p:sp>
    </p:spTree>
    <p:extLst>
      <p:ext uri="{BB962C8B-B14F-4D97-AF65-F5344CB8AC3E}">
        <p14:creationId xmlns:p14="http://schemas.microsoft.com/office/powerpoint/2010/main" val="24068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looked for stocks with slopes greater than 0.04</a:t>
            </a:r>
          </a:p>
          <a:p>
            <a:pPr marL="171450" indent="-171450">
              <a:buFont typeface="Arial" panose="020B0604020202020204" pitchFamily="34" charset="0"/>
              <a:buChar char="•"/>
            </a:pPr>
            <a:r>
              <a:rPr lang="en-US" dirty="0"/>
              <a:t>We then identified stocks that were between $5-$50 that with spectral densities that were exponentially damping as their serial correlation structures can be captured easily with signal plus noise models</a:t>
            </a:r>
          </a:p>
          <a:p>
            <a:pPr marL="171450" indent="-171450">
              <a:buFont typeface="Arial" panose="020B0604020202020204" pitchFamily="34" charset="0"/>
              <a:buChar char="•"/>
            </a:pPr>
            <a:r>
              <a:rPr lang="en-US" dirty="0"/>
              <a:t>Additional features were created to capture the variation between open/close and high/low prices by subtracting the opening/high price from their respective close/low price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After analyzing the candlestick plot, we decided to use the low price as the target feature of the model. </a:t>
            </a:r>
          </a:p>
          <a:p>
            <a:pPr marL="171450" indent="-171450">
              <a:buFont typeface="Arial" panose="020B0604020202020204" pitchFamily="34" charset="0"/>
              <a:buChar char="•"/>
            </a:pPr>
            <a:r>
              <a:rPr lang="en-US" dirty="0"/>
              <a:t>The reason we chose this is because when a stock is trending up, the low price can quickly identify this trend </a:t>
            </a:r>
          </a:p>
          <a:p>
            <a:pPr marL="171450" indent="-171450">
              <a:buFont typeface="Arial" panose="020B0604020202020204" pitchFamily="34" charset="0"/>
              <a:buChar char="•"/>
            </a:pPr>
            <a:r>
              <a:rPr lang="en-US" dirty="0"/>
              <a:t>This occurs because moving average will often rise above the low price, especially for stronger </a:t>
            </a:r>
            <a:r>
              <a:rPr lang="en-US" dirty="0" err="1"/>
              <a:t>uptrending</a:t>
            </a:r>
            <a:r>
              <a:rPr lang="en-US" dirty="0"/>
              <a:t> behavior. </a:t>
            </a:r>
          </a:p>
          <a:p>
            <a:pPr marL="171450" indent="-171450">
              <a:buFont typeface="Arial" panose="020B0604020202020204" pitchFamily="34" charset="0"/>
              <a:buChar char="•"/>
            </a:pPr>
            <a:r>
              <a:rPr lang="en-US" dirty="0"/>
              <a:t>This further provides insight into potential investment profitability.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process resulted in 7 stocks</a:t>
            </a:r>
          </a:p>
        </p:txBody>
      </p:sp>
      <p:sp>
        <p:nvSpPr>
          <p:cNvPr id="4" name="Slide Number Placeholder 3"/>
          <p:cNvSpPr>
            <a:spLocks noGrp="1"/>
          </p:cNvSpPr>
          <p:nvPr>
            <p:ph type="sldNum" sz="quarter" idx="5"/>
          </p:nvPr>
        </p:nvSpPr>
        <p:spPr/>
        <p:txBody>
          <a:bodyPr/>
          <a:lstStyle/>
          <a:p>
            <a:fld id="{8E0C359D-B7CE-4A83-9D71-C7C736AE2F4F}" type="slidenum">
              <a:rPr lang="en-US" smtClean="0"/>
              <a:t>5</a:t>
            </a:fld>
            <a:endParaRPr lang="en-US"/>
          </a:p>
        </p:txBody>
      </p:sp>
    </p:spTree>
    <p:extLst>
      <p:ext uri="{BB962C8B-B14F-4D97-AF65-F5344CB8AC3E}">
        <p14:creationId xmlns:p14="http://schemas.microsoft.com/office/powerpoint/2010/main" val="3652259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mentioned earlier, we were able to identify a stock that would perform well using a Signal-Plus-Noise model as well as an AH-REE-MAH model.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First, we fit the trading prices over time in a linear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then ran the Cochrane-Orcutt test to confirm that the signal is deterministic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Next, we tested the residuals of the linear model with the Ljung-Box test to confirm the residuals are white-noise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result the model is listed at the bottom of the slide</a:t>
            </a:r>
          </a:p>
          <a:p>
            <a:endParaRPr lang="en-US" dirty="0"/>
          </a:p>
        </p:txBody>
      </p:sp>
      <p:sp>
        <p:nvSpPr>
          <p:cNvPr id="4" name="Slide Number Placeholder 3"/>
          <p:cNvSpPr>
            <a:spLocks noGrp="1"/>
          </p:cNvSpPr>
          <p:nvPr>
            <p:ph type="sldNum" sz="quarter" idx="5"/>
          </p:nvPr>
        </p:nvSpPr>
        <p:spPr/>
        <p:txBody>
          <a:bodyPr/>
          <a:lstStyle/>
          <a:p>
            <a:fld id="{456F7B2F-2A6F-4585-B7AA-E028B6ED6C05}" type="slidenum">
              <a:rPr lang="en-US" smtClean="0"/>
              <a:t>6</a:t>
            </a:fld>
            <a:endParaRPr lang="en-US"/>
          </a:p>
        </p:txBody>
      </p:sp>
    </p:spTree>
    <p:extLst>
      <p:ext uri="{BB962C8B-B14F-4D97-AF65-F5344CB8AC3E}">
        <p14:creationId xmlns:p14="http://schemas.microsoft.com/office/powerpoint/2010/main" val="426837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plots on the left show us the resulting white noise in the residuals after having the signal extracted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plots on the right show us that the signal + noise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Closely matches the ACF, Spectral density plots, and realizations of the original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Alternatively we wanted to see how well an AH-REE-MA model would work -&gt; next slide</a:t>
            </a:r>
          </a:p>
          <a:p>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7</a:t>
            </a:fld>
            <a:endParaRPr lang="en-US"/>
          </a:p>
        </p:txBody>
      </p:sp>
    </p:spTree>
    <p:extLst>
      <p:ext uri="{BB962C8B-B14F-4D97-AF65-F5344CB8AC3E}">
        <p14:creationId xmlns:p14="http://schemas.microsoft.com/office/powerpoint/2010/main" val="3385756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second model we fit was an AH-REE-MA(5,1,0).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identified the model by using a factor table that contained a (1-B) factor that was one of the strongest roots</a:t>
            </a:r>
          </a:p>
          <a:p>
            <a:pPr marL="171450" lvl="0" indent="-171450">
              <a:buFont typeface="Arial" panose="020B0604020202020204" pitchFamily="34" charset="0"/>
              <a:buChar char="•"/>
            </a:pPr>
            <a:r>
              <a:rPr lang="en-US" dirty="0"/>
              <a:t>Data was then differenced once to </a:t>
            </a:r>
            <a:r>
              <a:rPr lang="en-US" dirty="0" err="1"/>
              <a:t>stationarize</a:t>
            </a:r>
            <a:r>
              <a:rPr lang="en-US" dirty="0"/>
              <a:t> the realization</a:t>
            </a:r>
          </a:p>
          <a:p>
            <a:pPr marL="171450" lvl="0" indent="-171450">
              <a:buFont typeface="Arial" panose="020B0604020202020204" pitchFamily="34" charset="0"/>
              <a:buChar char="•"/>
            </a:pPr>
            <a:r>
              <a:rPr lang="en-US" dirty="0"/>
              <a:t>Based on AIC scores we identified an AR(5) model that best represents the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lag analysis we determined there was not enough noise to add an MA term </a:t>
            </a:r>
          </a:p>
          <a:p>
            <a:pPr marL="171450" lvl="0" indent="-171450">
              <a:buFont typeface="Arial" panose="020B0604020202020204" pitchFamily="34" charset="0"/>
              <a:buChar char="•"/>
            </a:pPr>
            <a:r>
              <a:rPr lang="en-US" dirty="0"/>
              <a:t>To test if the resulting model’s residuals no longer contained a signal the </a:t>
            </a:r>
            <a:r>
              <a:rPr lang="en-US" dirty="0" err="1"/>
              <a:t>Ljung</a:t>
            </a:r>
            <a:r>
              <a:rPr lang="en-US" dirty="0"/>
              <a:t>-box test was run</a:t>
            </a:r>
          </a:p>
          <a:p>
            <a:pPr marL="628650" lvl="1" indent="-171450">
              <a:buFont typeface="Arial" panose="020B0604020202020204" pitchFamily="34" charset="0"/>
              <a:buChar char="•"/>
            </a:pPr>
            <a:r>
              <a:rPr lang="en-US" dirty="0"/>
              <a:t>Base on k=24 and p-value=0.9405</a:t>
            </a:r>
          </a:p>
          <a:p>
            <a:pPr marL="628650" lvl="1" indent="-171450">
              <a:buFont typeface="Arial" panose="020B0604020202020204" pitchFamily="34" charset="0"/>
              <a:buChar char="•"/>
            </a:pPr>
            <a:r>
              <a:rPr lang="en-US" dirty="0"/>
              <a:t>We found that there was not enough evidence to say the residuals are not white noise</a:t>
            </a:r>
          </a:p>
          <a:p>
            <a:pPr marL="628650" lvl="1" indent="-171450">
              <a:buFont typeface="Arial" panose="020B0604020202020204" pitchFamily="34" charset="0"/>
              <a:buChar char="•"/>
            </a:pPr>
            <a:r>
              <a:rPr lang="en-US" dirty="0"/>
              <a:t>Additionally a low variance of 0.1173 suggests that the model describes the data well</a:t>
            </a:r>
          </a:p>
          <a:p>
            <a:pPr marL="171450" lvl="0" indent="-171450">
              <a:buFont typeface="Arial" panose="020B0604020202020204" pitchFamily="34" charset="0"/>
              <a:buChar char="•"/>
            </a:pPr>
            <a:r>
              <a:rPr lang="en-US" dirty="0"/>
              <a:t>After differencing realizations were then generated from 99 data points</a:t>
            </a:r>
          </a:p>
          <a:p>
            <a:pPr marL="171450" lvl="0" indent="-171450">
              <a:buFont typeface="Arial" panose="020B0604020202020204" pitchFamily="34" charset="0"/>
              <a:buChar char="•"/>
            </a:pPr>
            <a:r>
              <a:rPr lang="en-US" dirty="0"/>
              <a:t>The spectral density and ACF plots closely match the original realization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resulting model can be seen at the top of the slide </a:t>
            </a:r>
          </a:p>
          <a:p>
            <a:endParaRPr lang="en-US" dirty="0"/>
          </a:p>
        </p:txBody>
      </p:sp>
      <p:sp>
        <p:nvSpPr>
          <p:cNvPr id="4" name="Slide Number Placeholder 3"/>
          <p:cNvSpPr>
            <a:spLocks noGrp="1"/>
          </p:cNvSpPr>
          <p:nvPr>
            <p:ph type="sldNum" sz="quarter" idx="5"/>
          </p:nvPr>
        </p:nvSpPr>
        <p:spPr/>
        <p:txBody>
          <a:bodyPr/>
          <a:lstStyle/>
          <a:p>
            <a:fld id="{456F7B2F-2A6F-4585-B7AA-E028B6ED6C05}" type="slidenum">
              <a:rPr lang="en-US" smtClean="0"/>
              <a:t>8</a:t>
            </a:fld>
            <a:endParaRPr lang="en-US"/>
          </a:p>
        </p:txBody>
      </p:sp>
    </p:spTree>
    <p:extLst>
      <p:ext uri="{BB962C8B-B14F-4D97-AF65-F5344CB8AC3E}">
        <p14:creationId xmlns:p14="http://schemas.microsoft.com/office/powerpoint/2010/main" val="2710483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vector autoregressive model was created to enhance our univariate model with multivariate factors, both additive and multiplicative</a:t>
            </a:r>
          </a:p>
          <a:p>
            <a:pPr marL="171450" indent="-171450">
              <a:buFont typeface="Arial" panose="020B0604020202020204" pitchFamily="34" charset="0"/>
              <a:buChar char="•"/>
            </a:pPr>
            <a:r>
              <a:rPr lang="en-US" dirty="0"/>
              <a:t>This model takes into consideration the cross-correlation structures between features</a:t>
            </a:r>
          </a:p>
          <a:p>
            <a:pPr marL="171450" indent="-171450">
              <a:buFont typeface="Arial" panose="020B0604020202020204" pitchFamily="34" charset="0"/>
              <a:buChar char="•"/>
            </a:pPr>
            <a:r>
              <a:rPr lang="en-US" dirty="0"/>
              <a:t>As previously mentioned, based on the candlestick plot we created for exploratory data analysis, we were interested in exploring the relationship of the ranges of open to close and high to low prices as related to the low price.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E0C359D-B7CE-4A83-9D71-C7C736AE2F4F}" type="slidenum">
              <a:rPr lang="en-US" smtClean="0"/>
              <a:t>9</a:t>
            </a:fld>
            <a:endParaRPr lang="en-US"/>
          </a:p>
        </p:txBody>
      </p:sp>
    </p:spTree>
    <p:extLst>
      <p:ext uri="{BB962C8B-B14F-4D97-AF65-F5344CB8AC3E}">
        <p14:creationId xmlns:p14="http://schemas.microsoft.com/office/powerpoint/2010/main" val="1738193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3C99-700B-4438-ABD5-1133F6AC2A8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00A5ABD-AADB-45D0-B064-7926BD7446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E179944-20A4-4290-8F3C-2DD9B8A6E290}"/>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5B519308-76AF-4B54-8506-B03D3949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CAC2D-C9E1-4558-8DCE-EDD3EC0E544B}"/>
              </a:ext>
            </a:extLst>
          </p:cNvPr>
          <p:cNvSpPr>
            <a:spLocks noGrp="1"/>
          </p:cNvSpPr>
          <p:nvPr>
            <p:ph type="sldNum" sz="quarter" idx="12"/>
          </p:nvPr>
        </p:nvSpPr>
        <p:spPr/>
        <p:txBody>
          <a:bodyPr/>
          <a:lstStyle/>
          <a:p>
            <a:fld id="{51070792-E0D3-4F4B-BD56-FD136D447683}" type="slidenum">
              <a:rPr lang="en-US" smtClean="0"/>
              <a:t>‹#›</a:t>
            </a:fld>
            <a:endParaRPr lang="en-US"/>
          </a:p>
        </p:txBody>
      </p:sp>
      <p:cxnSp>
        <p:nvCxnSpPr>
          <p:cNvPr id="7" name="Straight Connector 6">
            <a:extLst>
              <a:ext uri="{FF2B5EF4-FFF2-40B4-BE49-F238E27FC236}">
                <a16:creationId xmlns:a16="http://schemas.microsoft.com/office/drawing/2014/main" id="{0EC62AA3-1D21-4324-A662-F148648192A0}"/>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C:\Users\njones\Dropbox (2U)\Work\Designing Slides\SMU\Design Brief\logo\logo_datasci_SMU.png">
            <a:extLst>
              <a:ext uri="{FF2B5EF4-FFF2-40B4-BE49-F238E27FC236}">
                <a16:creationId xmlns:a16="http://schemas.microsoft.com/office/drawing/2014/main" id="{3AE5E602-45DD-41AF-A5AE-5B60603FE5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37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E2A-B5CA-42B4-BF42-DC3370648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97549-3E35-46D3-8E19-14B57BC0D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2B248-1A85-4FFE-8A2D-FC080CB6C3BA}"/>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24A12DB7-FDB3-446D-AD35-5BAD38B70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84FAD-99F7-4AE0-BA7D-0091A660B553}"/>
              </a:ext>
            </a:extLst>
          </p:cNvPr>
          <p:cNvSpPr>
            <a:spLocks noGrp="1"/>
          </p:cNvSpPr>
          <p:nvPr>
            <p:ph type="sldNum" sz="quarter" idx="12"/>
          </p:nvPr>
        </p:nvSpPr>
        <p:spPr/>
        <p:txBody>
          <a:bodyPr/>
          <a:lstStyle/>
          <a:p>
            <a:fld id="{51070792-E0D3-4F4B-BD56-FD136D447683}" type="slidenum">
              <a:rPr lang="en-US" smtClean="0"/>
              <a:t>‹#›</a:t>
            </a:fld>
            <a:endParaRPr lang="en-US"/>
          </a:p>
        </p:txBody>
      </p:sp>
      <p:cxnSp>
        <p:nvCxnSpPr>
          <p:cNvPr id="7" name="Straight Connector 6">
            <a:extLst>
              <a:ext uri="{FF2B5EF4-FFF2-40B4-BE49-F238E27FC236}">
                <a16:creationId xmlns:a16="http://schemas.microsoft.com/office/drawing/2014/main" id="{D2E47137-8587-46AF-9FD1-E3C0CBF87382}"/>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58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A7B2-5DCA-4838-895A-842DDB1AD45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F559FE1-0C55-447D-B6C7-9D1F874F5C0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7C85C-1BF1-4950-B43A-59AD5269A9F0}"/>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568F2E04-3CB8-4938-AF27-5931DF06D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CBD6E-211B-4A03-AF4D-6181280D8199}"/>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1420326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F13E-51F4-4B90-8092-1994733A6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2BCDD-C476-4DA0-973D-B2CAB9467A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05961-7FE0-4A2E-86ED-2FE8BE9AA1A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5BD408-AF47-4882-97A4-F63E724B77FC}"/>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6" name="Footer Placeholder 5">
            <a:extLst>
              <a:ext uri="{FF2B5EF4-FFF2-40B4-BE49-F238E27FC236}">
                <a16:creationId xmlns:a16="http://schemas.microsoft.com/office/drawing/2014/main" id="{D0693D62-073D-4844-8649-2A5910B15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2AB4B2-7B06-4F2F-AA1F-0B481AA8C360}"/>
              </a:ext>
            </a:extLst>
          </p:cNvPr>
          <p:cNvSpPr>
            <a:spLocks noGrp="1"/>
          </p:cNvSpPr>
          <p:nvPr>
            <p:ph type="sldNum" sz="quarter" idx="12"/>
          </p:nvPr>
        </p:nvSpPr>
        <p:spPr/>
        <p:txBody>
          <a:bodyPr/>
          <a:lstStyle/>
          <a:p>
            <a:fld id="{51070792-E0D3-4F4B-BD56-FD136D447683}" type="slidenum">
              <a:rPr lang="en-US" smtClean="0"/>
              <a:t>‹#›</a:t>
            </a:fld>
            <a:endParaRPr lang="en-US"/>
          </a:p>
        </p:txBody>
      </p:sp>
      <p:cxnSp>
        <p:nvCxnSpPr>
          <p:cNvPr id="8" name="Straight Connector 7">
            <a:extLst>
              <a:ext uri="{FF2B5EF4-FFF2-40B4-BE49-F238E27FC236}">
                <a16:creationId xmlns:a16="http://schemas.microsoft.com/office/drawing/2014/main" id="{6130423A-8A35-4D2F-859E-5DF2142AEB4D}"/>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917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F659-6DA8-409E-8B64-1F77EF8562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8C77B-FE05-48CC-9BDF-0D5BF396C5F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F2205-FC3B-4060-80E0-DA742A0BA98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E4CA06-C864-46EF-B8F0-236C8E63CE3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CA3E9-B83C-400E-A4F9-1F7E0FE1A72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6B7495-F980-4E4F-A1AA-BEA448EBC5BB}"/>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8" name="Footer Placeholder 7">
            <a:extLst>
              <a:ext uri="{FF2B5EF4-FFF2-40B4-BE49-F238E27FC236}">
                <a16:creationId xmlns:a16="http://schemas.microsoft.com/office/drawing/2014/main" id="{2A41ABE2-6179-4E88-B875-6A3C6A0CF2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045FA-1884-4059-9051-E53A8607DE2E}"/>
              </a:ext>
            </a:extLst>
          </p:cNvPr>
          <p:cNvSpPr>
            <a:spLocks noGrp="1"/>
          </p:cNvSpPr>
          <p:nvPr>
            <p:ph type="sldNum" sz="quarter" idx="12"/>
          </p:nvPr>
        </p:nvSpPr>
        <p:spPr/>
        <p:txBody>
          <a:bodyPr/>
          <a:lstStyle/>
          <a:p>
            <a:fld id="{51070792-E0D3-4F4B-BD56-FD136D447683}" type="slidenum">
              <a:rPr lang="en-US" smtClean="0"/>
              <a:t>‹#›</a:t>
            </a:fld>
            <a:endParaRPr lang="en-US"/>
          </a:p>
        </p:txBody>
      </p:sp>
      <p:cxnSp>
        <p:nvCxnSpPr>
          <p:cNvPr id="10" name="Straight Connector 9">
            <a:extLst>
              <a:ext uri="{FF2B5EF4-FFF2-40B4-BE49-F238E27FC236}">
                <a16:creationId xmlns:a16="http://schemas.microsoft.com/office/drawing/2014/main" id="{1D4E4AE4-42BB-4247-9A9A-B642E6994745}"/>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5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B8E5-A929-4F2E-87F8-B1BF4055C3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B4D636-CFD1-408F-BB1C-F8F56960EF73}"/>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4" name="Footer Placeholder 3">
            <a:extLst>
              <a:ext uri="{FF2B5EF4-FFF2-40B4-BE49-F238E27FC236}">
                <a16:creationId xmlns:a16="http://schemas.microsoft.com/office/drawing/2014/main" id="{9D1B00F6-1555-48FA-80AB-DFFE7122B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6C2D28-2E3C-4475-922E-9E6E3F7B81EF}"/>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1010145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33503-9E53-412D-B439-820FCB965B16}"/>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3" name="Footer Placeholder 2">
            <a:extLst>
              <a:ext uri="{FF2B5EF4-FFF2-40B4-BE49-F238E27FC236}">
                <a16:creationId xmlns:a16="http://schemas.microsoft.com/office/drawing/2014/main" id="{5661269A-6A46-4710-9D0E-82E2447221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BE1E59-5C51-42CE-A8C0-83A6ECA72292}"/>
              </a:ext>
            </a:extLst>
          </p:cNvPr>
          <p:cNvSpPr>
            <a:spLocks noGrp="1"/>
          </p:cNvSpPr>
          <p:nvPr>
            <p:ph type="sldNum" sz="quarter" idx="12"/>
          </p:nvPr>
        </p:nvSpPr>
        <p:spPr/>
        <p:txBody>
          <a:bodyPr/>
          <a:lstStyle/>
          <a:p>
            <a:fld id="{51070792-E0D3-4F4B-BD56-FD136D447683}" type="slidenum">
              <a:rPr lang="en-US" smtClean="0"/>
              <a:t>‹#›</a:t>
            </a:fld>
            <a:endParaRPr lang="en-US"/>
          </a:p>
        </p:txBody>
      </p:sp>
      <p:pic>
        <p:nvPicPr>
          <p:cNvPr id="5" name="Picture 2" descr="C:\Users\njones\Dropbox (2U)\Work\Designing Slides\SMU\Design Brief\logo\logo_datasci_SMU.png">
            <a:extLst>
              <a:ext uri="{FF2B5EF4-FFF2-40B4-BE49-F238E27FC236}">
                <a16:creationId xmlns:a16="http://schemas.microsoft.com/office/drawing/2014/main" id="{CAB93218-3890-43BA-AC23-AD4892919D4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333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BD60-4815-46DA-A10F-BC3CEC30400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1D465B9-7198-4E83-BE88-50835B2C5C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42147F-9934-4613-B8FD-60859FC5F4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10D8999-2373-432C-A3F1-9DD328941D40}"/>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6" name="Footer Placeholder 5">
            <a:extLst>
              <a:ext uri="{FF2B5EF4-FFF2-40B4-BE49-F238E27FC236}">
                <a16:creationId xmlns:a16="http://schemas.microsoft.com/office/drawing/2014/main" id="{3B0C47CF-EFEC-4439-BAAF-E5E5F16BC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D92CB-45E7-4B48-BBBC-02927AA80F7F}"/>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264745321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5001-53DE-4A30-998C-24CBE25E97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2169E9-E64D-48A6-AA98-7101F22F39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FD77A60-F242-4108-9478-EB9DF7BA29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5B6853-EBC4-4762-9AA2-AE81A41E507F}"/>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6" name="Footer Placeholder 5">
            <a:extLst>
              <a:ext uri="{FF2B5EF4-FFF2-40B4-BE49-F238E27FC236}">
                <a16:creationId xmlns:a16="http://schemas.microsoft.com/office/drawing/2014/main" id="{E2A2A058-73DA-4FDD-AC4A-4915D297A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7569D-CD12-4DBC-9165-688CD7CD8A00}"/>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34798769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C66-BD54-4A52-AF54-2608618BF6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9D13B-2CE3-439F-8A73-2189BC181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0E91A-0699-4658-99EF-C95E38F1A62D}"/>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9498F090-EE59-46FD-B1FE-AB64D31AE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C4754-AD1B-4E50-BF97-709F2F9726A6}"/>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24977962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E064C-BB38-4CB8-B44D-6D8A27B86DF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DCB24-0599-415D-92BA-60F26AC5C9E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36383-1701-4F8A-9085-1738E079AA0F}"/>
              </a:ext>
            </a:extLst>
          </p:cNvPr>
          <p:cNvSpPr>
            <a:spLocks noGrp="1"/>
          </p:cNvSpPr>
          <p:nvPr>
            <p:ph type="dt" sz="half" idx="10"/>
          </p:nvPr>
        </p:nvSpPr>
        <p:spPr/>
        <p:txBody>
          <a:body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3A440648-90BE-4647-8C47-20DB553BC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B9881-7621-4848-8B79-4DACBFACC92F}"/>
              </a:ext>
            </a:extLst>
          </p:cNvPr>
          <p:cNvSpPr>
            <a:spLocks noGrp="1"/>
          </p:cNvSpPr>
          <p:nvPr>
            <p:ph type="sldNum" sz="quarter" idx="12"/>
          </p:nvPr>
        </p:nvSpPr>
        <p:spPr/>
        <p:txBody>
          <a:bodyPr/>
          <a:lstStyle/>
          <a:p>
            <a:fld id="{51070792-E0D3-4F4B-BD56-FD136D447683}" type="slidenum">
              <a:rPr lang="en-US" smtClean="0"/>
              <a:t>‹#›</a:t>
            </a:fld>
            <a:endParaRPr lang="en-US"/>
          </a:p>
        </p:txBody>
      </p:sp>
    </p:spTree>
    <p:extLst>
      <p:ext uri="{BB962C8B-B14F-4D97-AF65-F5344CB8AC3E}">
        <p14:creationId xmlns:p14="http://schemas.microsoft.com/office/powerpoint/2010/main" val="38685307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42255-984A-411B-8206-B6A43FF677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234EA-EB5E-4A6A-90BD-9C1FE1FD8D0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66B8B-C053-4C75-9465-DD9D0ADE44F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DB3CA5-5A6A-4F13-B96F-BC135ED97234}" type="datetimeFigureOut">
              <a:rPr lang="en-US" smtClean="0"/>
              <a:t>4/11/2020</a:t>
            </a:fld>
            <a:endParaRPr lang="en-US"/>
          </a:p>
        </p:txBody>
      </p:sp>
      <p:sp>
        <p:nvSpPr>
          <p:cNvPr id="5" name="Footer Placeholder 4">
            <a:extLst>
              <a:ext uri="{FF2B5EF4-FFF2-40B4-BE49-F238E27FC236}">
                <a16:creationId xmlns:a16="http://schemas.microsoft.com/office/drawing/2014/main" id="{FB5E2A8D-E1E3-4EC8-A675-F4B69202AA4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26CB0-E05A-4E9B-BDDD-2DDD382CE57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70792-E0D3-4F4B-BD56-FD136D447683}" type="slidenum">
              <a:rPr lang="en-US" smtClean="0"/>
              <a:t>‹#›</a:t>
            </a:fld>
            <a:endParaRPr lang="en-US"/>
          </a:p>
        </p:txBody>
      </p:sp>
      <p:sp>
        <p:nvSpPr>
          <p:cNvPr id="7" name="Rectangle 6">
            <a:extLst>
              <a:ext uri="{FF2B5EF4-FFF2-40B4-BE49-F238E27FC236}">
                <a16:creationId xmlns:a16="http://schemas.microsoft.com/office/drawing/2014/main" id="{BE0AD535-A34F-4B45-A2C9-B967B1057F6C}"/>
              </a:ext>
            </a:extLst>
          </p:cNvPr>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CFCA9BB1-D63A-4E13-9B3D-57C9E8B4D423}"/>
              </a:ext>
            </a:extLst>
          </p:cNvPr>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846292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8.tmp"/></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tmp"/></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rNtp4fHCWhw"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400987" y="1828800"/>
            <a:ext cx="8458200" cy="900546"/>
          </a:xfrm>
        </p:spPr>
        <p:txBody>
          <a:bodyPr>
            <a:normAutofit fontScale="90000"/>
          </a:bodyPr>
          <a:lstStyle/>
          <a:p>
            <a:r>
              <a:rPr lang="en-US" b="1" dirty="0"/>
              <a:t>Predicting Affordable and Performant Stocks</a:t>
            </a:r>
          </a:p>
        </p:txBody>
      </p:sp>
      <p:sp>
        <p:nvSpPr>
          <p:cNvPr id="4" name="Subtitle 3"/>
          <p:cNvSpPr>
            <a:spLocks noGrp="1"/>
          </p:cNvSpPr>
          <p:nvPr>
            <p:ph type="subTitle" idx="1"/>
          </p:nvPr>
        </p:nvSpPr>
        <p:spPr>
          <a:xfrm>
            <a:off x="515287" y="2885096"/>
            <a:ext cx="8229600" cy="1752600"/>
          </a:xfrm>
        </p:spPr>
        <p:txBody>
          <a:bodyPr/>
          <a:lstStyle/>
          <a:p>
            <a:r>
              <a:rPr lang="en-US" sz="3000" dirty="0"/>
              <a:t>Paul Adams &amp; Jeff Nguyen</a:t>
            </a:r>
            <a:endParaRPr lang="en-IN" sz="1500" dirty="0"/>
          </a:p>
        </p:txBody>
      </p:sp>
    </p:spTree>
    <p:extLst>
      <p:ext uri="{BB962C8B-B14F-4D97-AF65-F5344CB8AC3E}">
        <p14:creationId xmlns:p14="http://schemas.microsoft.com/office/powerpoint/2010/main" val="2167838498"/>
      </p:ext>
    </p:extLst>
  </p:cSld>
  <p:clrMapOvr>
    <a:masterClrMapping/>
  </p:clrMapOvr>
  <mc:AlternateContent xmlns:mc="http://schemas.openxmlformats.org/markup-compatibility/2006">
    <mc:Choice xmlns:p14="http://schemas.microsoft.com/office/powerpoint/2010/main" Requires="p14">
      <p:transition spd="slow" p14:dur="2000" advTm="12891"/>
    </mc:Choice>
    <mc:Fallback>
      <p:transition spd="slow" advTm="128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E078-1C38-49CE-8E97-43A8D563A5D8}"/>
              </a:ext>
            </a:extLst>
          </p:cNvPr>
          <p:cNvSpPr>
            <a:spLocks noGrp="1"/>
          </p:cNvSpPr>
          <p:nvPr>
            <p:ph type="title"/>
          </p:nvPr>
        </p:nvSpPr>
        <p:spPr/>
        <p:txBody>
          <a:bodyPr/>
          <a:lstStyle/>
          <a:p>
            <a:r>
              <a:rPr lang="en-US" dirty="0"/>
              <a:t>Candidate Models: Neural Networks</a:t>
            </a:r>
          </a:p>
        </p:txBody>
      </p:sp>
      <p:sp>
        <p:nvSpPr>
          <p:cNvPr id="24" name="Content Placeholder 23">
            <a:extLst>
              <a:ext uri="{FF2B5EF4-FFF2-40B4-BE49-F238E27FC236}">
                <a16:creationId xmlns:a16="http://schemas.microsoft.com/office/drawing/2014/main" id="{04476466-D3B3-4652-9ED3-2F6B3E113B7E}"/>
              </a:ext>
            </a:extLst>
          </p:cNvPr>
          <p:cNvSpPr>
            <a:spLocks noGrp="1"/>
          </p:cNvSpPr>
          <p:nvPr>
            <p:ph sz="half" idx="1"/>
          </p:nvPr>
        </p:nvSpPr>
        <p:spPr>
          <a:xfrm>
            <a:off x="685800" y="3206308"/>
            <a:ext cx="3886200" cy="1648699"/>
          </a:xfrm>
        </p:spPr>
        <p:txBody>
          <a:bodyPr>
            <a:normAutofit fontScale="77500" lnSpcReduction="20000"/>
          </a:bodyPr>
          <a:lstStyle/>
          <a:p>
            <a:r>
              <a:rPr lang="en-US" dirty="0"/>
              <a:t>4 regressors (time, volume, </a:t>
            </a:r>
            <a:r>
              <a:rPr lang="en-US" dirty="0" err="1"/>
              <a:t>hilo</a:t>
            </a:r>
            <a:r>
              <a:rPr lang="en-US" dirty="0"/>
              <a:t>, open/close) in blue</a:t>
            </a:r>
          </a:p>
          <a:p>
            <a:r>
              <a:rPr lang="en-US" dirty="0"/>
              <a:t>2 lags in grey</a:t>
            </a:r>
          </a:p>
          <a:p>
            <a:r>
              <a:rPr lang="en-US" dirty="0"/>
              <a:t>NN model automatically identifies the appropriate ARIMA model and lags</a:t>
            </a:r>
          </a:p>
          <a:p>
            <a:r>
              <a:rPr lang="en-US" dirty="0"/>
              <a:t>This can save time when preforming EDA for ARIMA</a:t>
            </a:r>
          </a:p>
          <a:p>
            <a:endParaRPr lang="en-US" dirty="0"/>
          </a:p>
        </p:txBody>
      </p:sp>
      <p:pic>
        <p:nvPicPr>
          <p:cNvPr id="25" name="Content Placeholder 4">
            <a:extLst>
              <a:ext uri="{FF2B5EF4-FFF2-40B4-BE49-F238E27FC236}">
                <a16:creationId xmlns:a16="http://schemas.microsoft.com/office/drawing/2014/main" id="{F75CF71A-6B34-4679-AD9E-4876F2A64D87}"/>
              </a:ext>
            </a:extLst>
          </p:cNvPr>
          <p:cNvPicPr>
            <a:picLocks noChangeAspect="1"/>
          </p:cNvPicPr>
          <p:nvPr/>
        </p:nvPicPr>
        <p:blipFill>
          <a:blip r:embed="rId3"/>
          <a:stretch>
            <a:fillRect/>
          </a:stretch>
        </p:blipFill>
        <p:spPr>
          <a:xfrm>
            <a:off x="4629150" y="1953593"/>
            <a:ext cx="3886200" cy="2769522"/>
          </a:xfrm>
          <a:prstGeom prst="rect">
            <a:avLst/>
          </a:prstGeom>
        </p:spPr>
      </p:pic>
      <p:pic>
        <p:nvPicPr>
          <p:cNvPr id="26" name="Content Placeholder 19" descr="A picture containing table, bird&#10;&#10;Description automatically generated">
            <a:extLst>
              <a:ext uri="{FF2B5EF4-FFF2-40B4-BE49-F238E27FC236}">
                <a16:creationId xmlns:a16="http://schemas.microsoft.com/office/drawing/2014/main" id="{3FD9897A-2BC4-4F91-ABCB-4ED24A4643E0}"/>
              </a:ext>
            </a:extLst>
          </p:cNvPr>
          <p:cNvPicPr>
            <a:picLocks noChangeAspect="1"/>
          </p:cNvPicPr>
          <p:nvPr/>
        </p:nvPicPr>
        <p:blipFill>
          <a:blip r:embed="rId4"/>
          <a:stretch>
            <a:fillRect/>
          </a:stretch>
        </p:blipFill>
        <p:spPr>
          <a:xfrm>
            <a:off x="5188720" y="4832744"/>
            <a:ext cx="2774180" cy="907511"/>
          </a:xfrm>
          <a:prstGeom prst="rect">
            <a:avLst/>
          </a:prstGeom>
        </p:spPr>
      </p:pic>
      <p:sp>
        <p:nvSpPr>
          <p:cNvPr id="27" name="TextBox 26">
            <a:extLst>
              <a:ext uri="{FF2B5EF4-FFF2-40B4-BE49-F238E27FC236}">
                <a16:creationId xmlns:a16="http://schemas.microsoft.com/office/drawing/2014/main" id="{7E39D82B-7C13-415E-BFC5-AED29E5D07DD}"/>
              </a:ext>
            </a:extLst>
          </p:cNvPr>
          <p:cNvSpPr txBox="1"/>
          <p:nvPr/>
        </p:nvSpPr>
        <p:spPr>
          <a:xfrm>
            <a:off x="685800" y="2836976"/>
            <a:ext cx="3124458" cy="369332"/>
          </a:xfrm>
          <a:prstGeom prst="rect">
            <a:avLst/>
          </a:prstGeom>
          <a:noFill/>
        </p:spPr>
        <p:txBody>
          <a:bodyPr wrap="square" rtlCol="0">
            <a:spAutoFit/>
          </a:bodyPr>
          <a:lstStyle/>
          <a:p>
            <a:r>
              <a:rPr lang="en-US" b="1" dirty="0">
                <a:solidFill>
                  <a:schemeClr val="accent5">
                    <a:lumMod val="50000"/>
                  </a:schemeClr>
                </a:solidFill>
              </a:rPr>
              <a:t>Multi-Layer Perceptron</a:t>
            </a:r>
          </a:p>
        </p:txBody>
      </p:sp>
    </p:spTree>
    <p:extLst>
      <p:ext uri="{BB962C8B-B14F-4D97-AF65-F5344CB8AC3E}">
        <p14:creationId xmlns:p14="http://schemas.microsoft.com/office/powerpoint/2010/main" val="2768805101"/>
      </p:ext>
    </p:extLst>
  </p:cSld>
  <p:clrMapOvr>
    <a:masterClrMapping/>
  </p:clrMapOvr>
  <mc:AlternateContent xmlns:mc="http://schemas.openxmlformats.org/markup-compatibility/2006">
    <mc:Choice xmlns:p14="http://schemas.microsoft.com/office/powerpoint/2010/main" Requires="p14">
      <p:transition spd="slow" p14:dur="2000" advTm="31780"/>
    </mc:Choice>
    <mc:Fallback>
      <p:transition spd="slow" advTm="317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E75F-E5D0-4D7E-A151-0938E8483110}"/>
              </a:ext>
            </a:extLst>
          </p:cNvPr>
          <p:cNvSpPr>
            <a:spLocks noGrp="1"/>
          </p:cNvSpPr>
          <p:nvPr>
            <p:ph type="title"/>
          </p:nvPr>
        </p:nvSpPr>
        <p:spPr/>
        <p:txBody>
          <a:bodyPr/>
          <a:lstStyle/>
          <a:p>
            <a:r>
              <a:rPr lang="en-US" dirty="0"/>
              <a:t>Candidate Models: Ensemble Model</a:t>
            </a:r>
          </a:p>
        </p:txBody>
      </p:sp>
      <p:sp>
        <p:nvSpPr>
          <p:cNvPr id="4" name="Content Placeholder 3">
            <a:extLst>
              <a:ext uri="{FF2B5EF4-FFF2-40B4-BE49-F238E27FC236}">
                <a16:creationId xmlns:a16="http://schemas.microsoft.com/office/drawing/2014/main" id="{C524D586-9BA9-4A57-B217-9DE56CA9FACB}"/>
              </a:ext>
            </a:extLst>
          </p:cNvPr>
          <p:cNvSpPr>
            <a:spLocks noGrp="1"/>
          </p:cNvSpPr>
          <p:nvPr>
            <p:ph sz="half" idx="2"/>
          </p:nvPr>
        </p:nvSpPr>
        <p:spPr>
          <a:xfrm>
            <a:off x="4821637" y="3429000"/>
            <a:ext cx="3886200" cy="1710029"/>
          </a:xfrm>
        </p:spPr>
        <p:txBody>
          <a:bodyPr>
            <a:normAutofit fontScale="92500" lnSpcReduction="10000"/>
          </a:bodyPr>
          <a:lstStyle/>
          <a:p>
            <a:r>
              <a:rPr lang="en-US" dirty="0"/>
              <a:t>Forecasts for both models were averaged to generate ensemble model</a:t>
            </a:r>
          </a:p>
          <a:p>
            <a:r>
              <a:rPr lang="en-US" dirty="0"/>
              <a:t>Resulting ASE preforms better compared to ARIMA and Signal + Noise alone</a:t>
            </a:r>
          </a:p>
          <a:p>
            <a:endParaRPr lang="en-US" dirty="0"/>
          </a:p>
        </p:txBody>
      </p:sp>
      <p:pic>
        <p:nvPicPr>
          <p:cNvPr id="8" name="Content Placeholder 4">
            <a:extLst>
              <a:ext uri="{FF2B5EF4-FFF2-40B4-BE49-F238E27FC236}">
                <a16:creationId xmlns:a16="http://schemas.microsoft.com/office/drawing/2014/main" id="{29B27657-3457-4BAC-A548-F63216B62298}"/>
              </a:ext>
            </a:extLst>
          </p:cNvPr>
          <p:cNvPicPr>
            <a:picLocks noGrp="1" noChangeAspect="1"/>
          </p:cNvPicPr>
          <p:nvPr>
            <p:ph sz="half" idx="1"/>
          </p:nvPr>
        </p:nvPicPr>
        <p:blipFill>
          <a:blip r:embed="rId3"/>
          <a:stretch>
            <a:fillRect/>
          </a:stretch>
        </p:blipFill>
        <p:spPr>
          <a:xfrm>
            <a:off x="400050" y="3523663"/>
            <a:ext cx="3886200" cy="2769522"/>
          </a:xfrm>
          <a:prstGeom prst="rect">
            <a:avLst/>
          </a:prstGeom>
        </p:spPr>
      </p:pic>
      <p:sp>
        <p:nvSpPr>
          <p:cNvPr id="9" name="TextBox 8">
            <a:extLst>
              <a:ext uri="{FF2B5EF4-FFF2-40B4-BE49-F238E27FC236}">
                <a16:creationId xmlns:a16="http://schemas.microsoft.com/office/drawing/2014/main" id="{8AD713BD-B152-4CE4-8AC3-2BD741AB17AC}"/>
              </a:ext>
            </a:extLst>
          </p:cNvPr>
          <p:cNvSpPr txBox="1"/>
          <p:nvPr/>
        </p:nvSpPr>
        <p:spPr>
          <a:xfrm>
            <a:off x="4821637" y="2787044"/>
            <a:ext cx="3124458" cy="646331"/>
          </a:xfrm>
          <a:prstGeom prst="rect">
            <a:avLst/>
          </a:prstGeom>
          <a:noFill/>
        </p:spPr>
        <p:txBody>
          <a:bodyPr wrap="square" rtlCol="0">
            <a:spAutoFit/>
          </a:bodyPr>
          <a:lstStyle/>
          <a:p>
            <a:r>
              <a:rPr lang="en-US" b="1" dirty="0">
                <a:solidFill>
                  <a:schemeClr val="accent5">
                    <a:lumMod val="50000"/>
                  </a:schemeClr>
                </a:solidFill>
              </a:rPr>
              <a:t>Signal + Noise ARIMA(2,1,1) &amp; Neural Net Ensemble Mode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6FF6F98-D5ED-4298-A490-03FBEB6CF1BC}"/>
                  </a:ext>
                </a:extLst>
              </p:cNvPr>
              <p:cNvSpPr/>
              <p:nvPr/>
            </p:nvSpPr>
            <p:spPr>
              <a:xfrm>
                <a:off x="76200" y="2480044"/>
                <a:ext cx="4572000" cy="48962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ctrlPr>
                            <a:rPr lang="en-US" sz="1200" b="1" i="1" smtClean="0">
                              <a:latin typeface="Cambria Math" panose="02040503050406030204" pitchFamily="18" charset="0"/>
                            </a:rPr>
                          </m:ctrlPr>
                        </m:dPr>
                        <m:e>
                          <m:r>
                            <a:rPr lang="en-US" sz="1200" b="1" i="1">
                              <a:latin typeface="Cambria Math" panose="02040503050406030204" pitchFamily="18" charset="0"/>
                            </a:rPr>
                            <m:t>𝟏</m:t>
                          </m:r>
                          <m:r>
                            <a:rPr lang="en-US" sz="1200" b="1" i="1">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𝟐𝟑𝟏𝟕</m:t>
                          </m:r>
                          <m:r>
                            <a:rPr lang="en-US" sz="1200" b="1" i="1">
                              <a:latin typeface="Cambria Math" panose="02040503050406030204" pitchFamily="18" charset="0"/>
                            </a:rPr>
                            <m:t>𝑩</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smtClean="0">
                              <a:latin typeface="Cambria Math" panose="02040503050406030204" pitchFamily="18" charset="0"/>
                            </a:rPr>
                            <m:t>𝟒𝟖𝟒𝟗</m:t>
                          </m:r>
                          <m:sSup>
                            <m:sSupPr>
                              <m:ctrlPr>
                                <a:rPr lang="en-US" sz="1200" b="1" i="1" smtClean="0">
                                  <a:latin typeface="Cambria Math" panose="02040503050406030204" pitchFamily="18" charset="0"/>
                                </a:rPr>
                              </m:ctrlPr>
                            </m:sSupPr>
                            <m:e>
                              <m:r>
                                <a:rPr lang="en-US" sz="1200" b="1" i="1">
                                  <a:latin typeface="Cambria Math" panose="02040503050406030204" pitchFamily="18" charset="0"/>
                                </a:rPr>
                                <m:t>𝑩</m:t>
                              </m:r>
                            </m:e>
                            <m:sup>
                              <m:r>
                                <a:rPr lang="en-US" sz="1200" b="1" i="1">
                                  <a:latin typeface="Cambria Math" panose="02040503050406030204" pitchFamily="18" charset="0"/>
                                </a:rPr>
                                <m:t>𝟐</m:t>
                              </m:r>
                            </m:sup>
                          </m:sSup>
                          <m:r>
                            <a:rPr lang="en-US" sz="1200" b="1" i="1">
                              <a:latin typeface="Cambria Math" panose="02040503050406030204" pitchFamily="18" charset="0"/>
                            </a:rPr>
                            <m:t> </m:t>
                          </m:r>
                        </m:e>
                      </m:d>
                      <m:sSub>
                        <m:sSubPr>
                          <m:ctrlPr>
                            <a:rPr lang="en-US" sz="1200" b="1" i="1">
                              <a:latin typeface="Cambria Math" panose="02040503050406030204" pitchFamily="18" charset="0"/>
                            </a:rPr>
                          </m:ctrlPr>
                        </m:sSubPr>
                        <m:e>
                          <m:r>
                            <a:rPr lang="en-US" sz="1200" b="1" i="1">
                              <a:latin typeface="Cambria Math" panose="02040503050406030204" pitchFamily="18" charset="0"/>
                            </a:rPr>
                            <m:t>(</m:t>
                          </m:r>
                          <m:r>
                            <a:rPr lang="en-US" sz="1200" b="1" i="1">
                              <a:latin typeface="Cambria Math" panose="02040503050406030204" pitchFamily="18" charset="0"/>
                            </a:rPr>
                            <m:t>𝟏</m:t>
                          </m:r>
                          <m:r>
                            <a:rPr lang="en-US" sz="1200" b="1" i="1">
                              <a:latin typeface="Cambria Math" panose="02040503050406030204" pitchFamily="18" charset="0"/>
                            </a:rPr>
                            <m:t>−</m:t>
                          </m:r>
                          <m:r>
                            <a:rPr lang="en-US" sz="1200" b="1" i="1">
                              <a:latin typeface="Cambria Math" panose="02040503050406030204" pitchFamily="18" charset="0"/>
                            </a:rPr>
                            <m:t>𝑩</m:t>
                          </m:r>
                          <m:r>
                            <a:rPr lang="en-US" sz="1200" b="1" i="1">
                              <a:latin typeface="Cambria Math" panose="02040503050406030204" pitchFamily="18" charset="0"/>
                            </a:rPr>
                            <m:t>)(</m:t>
                          </m:r>
                          <m:r>
                            <a:rPr lang="en-US" sz="1200" b="1" i="1">
                              <a:latin typeface="Cambria Math" panose="02040503050406030204" pitchFamily="18" charset="0"/>
                            </a:rPr>
                            <m:t>𝑿</m:t>
                          </m:r>
                        </m:e>
                        <m:sub>
                          <m:r>
                            <a:rPr lang="en-US" sz="1200" b="1" i="1">
                              <a:latin typeface="Cambria Math" panose="02040503050406030204" pitchFamily="18" charset="0"/>
                            </a:rPr>
                            <m:t>𝒕</m:t>
                          </m:r>
                        </m:sub>
                      </m:sSub>
                      <m:r>
                        <a:rPr lang="en-US" sz="1200" b="1" i="1">
                          <a:latin typeface="Cambria Math" panose="02040503050406030204" pitchFamily="18" charset="0"/>
                        </a:rPr>
                        <m:t>+</m:t>
                      </m:r>
                      <m:r>
                        <a:rPr lang="en-US" sz="1200" b="1" i="1">
                          <a:latin typeface="Cambria Math" panose="02040503050406030204" pitchFamily="18" charset="0"/>
                        </a:rPr>
                        <m:t>𝟑𝟖</m:t>
                      </m:r>
                      <m:r>
                        <a:rPr lang="en-US" sz="1200" b="1" i="1">
                          <a:latin typeface="Cambria Math" panose="02040503050406030204" pitchFamily="18" charset="0"/>
                        </a:rPr>
                        <m:t>.</m:t>
                      </m:r>
                      <m:r>
                        <a:rPr lang="en-US" sz="1200" b="1" i="1">
                          <a:latin typeface="Cambria Math" panose="02040503050406030204" pitchFamily="18" charset="0"/>
                        </a:rPr>
                        <m:t>𝟓𝟒</m:t>
                      </m:r>
                      <m:r>
                        <a:rPr lang="en-US" sz="1200" b="1" i="1">
                          <a:latin typeface="Cambria Math" panose="02040503050406030204" pitchFamily="18" charset="0"/>
                        </a:rPr>
                        <m:t>)= </m:t>
                      </m:r>
                      <m:sSub>
                        <m:sSubPr>
                          <m:ctrlPr>
                            <a:rPr lang="en-US" sz="1200" b="1" i="1">
                              <a:latin typeface="Cambria Math" panose="02040503050406030204" pitchFamily="18" charset="0"/>
                            </a:rPr>
                          </m:ctrlPr>
                        </m:sSubPr>
                        <m:e>
                          <m:r>
                            <a:rPr lang="en-US" sz="1200" b="1" i="1" smtClean="0">
                              <a:latin typeface="Cambria Math" panose="02040503050406030204" pitchFamily="18" charset="0"/>
                            </a:rPr>
                            <m:t>(</m:t>
                          </m:r>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𝑩</m:t>
                          </m:r>
                          <m:r>
                            <a:rPr lang="en-US" sz="1200" b="1" i="1" smtClean="0">
                              <a:latin typeface="Cambria Math" panose="02040503050406030204" pitchFamily="18" charset="0"/>
                            </a:rPr>
                            <m:t>)</m:t>
                          </m:r>
                          <m:r>
                            <a:rPr lang="en-US" sz="1200" b="1" i="1">
                              <a:latin typeface="Cambria Math" panose="02040503050406030204" pitchFamily="18" charset="0"/>
                            </a:rPr>
                            <m:t>𝒂</m:t>
                          </m:r>
                        </m:e>
                        <m:sub>
                          <m:r>
                            <a:rPr lang="en-US" sz="1200" b="1" i="1">
                              <a:latin typeface="Cambria Math" panose="02040503050406030204" pitchFamily="18" charset="0"/>
                            </a:rPr>
                            <m:t>𝒕</m:t>
                          </m:r>
                        </m:sub>
                      </m:sSub>
                      <m:r>
                        <a:rPr lang="en-US" sz="1200" b="1" i="1">
                          <a:latin typeface="Cambria Math" panose="02040503050406030204" pitchFamily="18" charset="0"/>
                        </a:rPr>
                        <m:t>, </m:t>
                      </m:r>
                    </m:oMath>
                  </m:oMathPara>
                </a14:m>
                <a:endParaRPr lang="en-US" sz="1200" b="1" i="1" dirty="0"/>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rPr>
                        <m:t>𝒘𝒉𝒆𝒓𝒆</m:t>
                      </m:r>
                      <m:r>
                        <a:rPr lang="en-US" sz="1200" b="1" i="1">
                          <a:latin typeface="Cambria Math" panose="02040503050406030204" pitchFamily="18" charset="0"/>
                        </a:rPr>
                        <m:t> </m:t>
                      </m:r>
                      <m:sSubSup>
                        <m:sSubSupPr>
                          <m:ctrlPr>
                            <a:rPr lang="en-US" sz="1200" b="1" i="1">
                              <a:latin typeface="Cambria Math" panose="02040503050406030204" pitchFamily="18" charset="0"/>
                            </a:rPr>
                          </m:ctrlPr>
                        </m:sSubSupPr>
                        <m:e>
                          <m:r>
                            <a:rPr lang="en-US" sz="1200" b="1" i="1">
                              <a:latin typeface="Cambria Math" panose="02040503050406030204" pitchFamily="18" charset="0"/>
                            </a:rPr>
                            <m:t>𝝈</m:t>
                          </m:r>
                        </m:e>
                        <m:sub>
                          <m:r>
                            <a:rPr lang="en-US" sz="1200" b="1" i="1">
                              <a:latin typeface="Cambria Math" panose="02040503050406030204" pitchFamily="18" charset="0"/>
                            </a:rPr>
                            <m:t>𝒂</m:t>
                          </m:r>
                        </m:sub>
                        <m:sup>
                          <m:r>
                            <a:rPr lang="en-US" sz="1200" b="1" i="1">
                              <a:latin typeface="Cambria Math" panose="02040503050406030204" pitchFamily="18" charset="0"/>
                            </a:rPr>
                            <m:t>𝟐</m:t>
                          </m:r>
                        </m:sup>
                      </m:sSubSup>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smtClean="0">
                          <a:latin typeface="Cambria Math" panose="02040503050406030204" pitchFamily="18" charset="0"/>
                        </a:rPr>
                        <m:t>𝟎𝟖𝟒𝟗𝟒</m:t>
                      </m:r>
                    </m:oMath>
                  </m:oMathPara>
                </a14:m>
                <a:endParaRPr lang="en-US" sz="1200" b="1" dirty="0"/>
              </a:p>
            </p:txBody>
          </p:sp>
        </mc:Choice>
        <mc:Fallback xmlns="">
          <p:sp>
            <p:nvSpPr>
              <p:cNvPr id="10" name="Rectangle 9">
                <a:extLst>
                  <a:ext uri="{FF2B5EF4-FFF2-40B4-BE49-F238E27FC236}">
                    <a16:creationId xmlns:a16="http://schemas.microsoft.com/office/drawing/2014/main" id="{F6FF6F98-D5ED-4298-A490-03FBEB6CF1BC}"/>
                  </a:ext>
                </a:extLst>
              </p:cNvPr>
              <p:cNvSpPr>
                <a:spLocks noRot="1" noChangeAspect="1" noMove="1" noResize="1" noEditPoints="1" noAdjustHandles="1" noChangeArrowheads="1" noChangeShapeType="1" noTextEdit="1"/>
              </p:cNvSpPr>
              <p:nvPr/>
            </p:nvSpPr>
            <p:spPr>
              <a:xfrm>
                <a:off x="76200" y="2480044"/>
                <a:ext cx="4572000" cy="489621"/>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4FC85B3-FD68-4E12-99DB-F0E1101D6599}"/>
              </a:ext>
            </a:extLst>
          </p:cNvPr>
          <p:cNvSpPr/>
          <p:nvPr/>
        </p:nvSpPr>
        <p:spPr>
          <a:xfrm>
            <a:off x="1802778" y="2234537"/>
            <a:ext cx="1887055" cy="276999"/>
          </a:xfrm>
          <a:prstGeom prst="rect">
            <a:avLst/>
          </a:prstGeom>
        </p:spPr>
        <p:txBody>
          <a:bodyPr wrap="none">
            <a:spAutoFit/>
          </a:bodyPr>
          <a:lstStyle/>
          <a:p>
            <a:r>
              <a:rPr lang="en-US" sz="1200" b="1" u="sng" dirty="0"/>
              <a:t>Signal + Noise ARMA(2,1) </a:t>
            </a:r>
            <a:endParaRPr lang="en-US" sz="1200" u="sng" dirty="0"/>
          </a:p>
        </p:txBody>
      </p:sp>
      <p:sp>
        <p:nvSpPr>
          <p:cNvPr id="12" name="Rectangle 11">
            <a:extLst>
              <a:ext uri="{FF2B5EF4-FFF2-40B4-BE49-F238E27FC236}">
                <a16:creationId xmlns:a16="http://schemas.microsoft.com/office/drawing/2014/main" id="{A2DE9F2D-08F2-4AE4-AF7E-CA9C1AEE02CF}"/>
              </a:ext>
            </a:extLst>
          </p:cNvPr>
          <p:cNvSpPr/>
          <p:nvPr/>
        </p:nvSpPr>
        <p:spPr>
          <a:xfrm>
            <a:off x="2192737" y="2969665"/>
            <a:ext cx="377026" cy="553998"/>
          </a:xfrm>
          <a:prstGeom prst="rect">
            <a:avLst/>
          </a:prstGeom>
        </p:spPr>
        <p:txBody>
          <a:bodyPr wrap="none">
            <a:spAutoFit/>
          </a:bodyPr>
          <a:lstStyle/>
          <a:p>
            <a:r>
              <a:rPr lang="en-US" sz="3000" b="1" dirty="0"/>
              <a:t>+</a:t>
            </a:r>
          </a:p>
        </p:txBody>
      </p:sp>
    </p:spTree>
    <p:extLst>
      <p:ext uri="{BB962C8B-B14F-4D97-AF65-F5344CB8AC3E}">
        <p14:creationId xmlns:p14="http://schemas.microsoft.com/office/powerpoint/2010/main" val="97724706"/>
      </p:ext>
    </p:extLst>
  </p:cSld>
  <p:clrMapOvr>
    <a:masterClrMapping/>
  </p:clrMapOvr>
  <mc:AlternateContent xmlns:mc="http://schemas.openxmlformats.org/markup-compatibility/2006">
    <mc:Choice xmlns:p14="http://schemas.microsoft.com/office/powerpoint/2010/main" Requires="p14">
      <p:transition spd="slow" p14:dur="2000" advTm="26471"/>
    </mc:Choice>
    <mc:Fallback>
      <p:transition spd="slow" advTm="2647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407F-225A-4172-B3D9-88A68FDB32F8}"/>
              </a:ext>
            </a:extLst>
          </p:cNvPr>
          <p:cNvSpPr>
            <a:spLocks noGrp="1"/>
          </p:cNvSpPr>
          <p:nvPr>
            <p:ph type="title"/>
          </p:nvPr>
        </p:nvSpPr>
        <p:spPr/>
        <p:txBody>
          <a:bodyPr/>
          <a:lstStyle/>
          <a:p>
            <a:r>
              <a:rPr lang="en-US" dirty="0"/>
              <a:t>Candidate Models: Comparison</a:t>
            </a:r>
          </a:p>
        </p:txBody>
      </p:sp>
      <p:graphicFrame>
        <p:nvGraphicFramePr>
          <p:cNvPr id="4" name="Table 5">
            <a:extLst>
              <a:ext uri="{FF2B5EF4-FFF2-40B4-BE49-F238E27FC236}">
                <a16:creationId xmlns:a16="http://schemas.microsoft.com/office/drawing/2014/main" id="{3A315912-E693-4369-A3C8-9B67BF129049}"/>
              </a:ext>
            </a:extLst>
          </p:cNvPr>
          <p:cNvGraphicFramePr>
            <a:graphicFrameLocks noGrp="1"/>
          </p:cNvGraphicFramePr>
          <p:nvPr>
            <p:ph idx="1"/>
            <p:extLst>
              <p:ext uri="{D42A27DB-BD31-4B8C-83A1-F6EECF244321}">
                <p14:modId xmlns:p14="http://schemas.microsoft.com/office/powerpoint/2010/main" val="393306147"/>
              </p:ext>
            </p:extLst>
          </p:nvPr>
        </p:nvGraphicFramePr>
        <p:xfrm>
          <a:off x="2212108" y="2399886"/>
          <a:ext cx="4729193" cy="2611120"/>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3685785100"/>
                    </a:ext>
                  </a:extLst>
                </a:gridCol>
                <a:gridCol w="1179946">
                  <a:extLst>
                    <a:ext uri="{9D8B030D-6E8A-4147-A177-3AD203B41FA5}">
                      <a16:colId xmlns:a16="http://schemas.microsoft.com/office/drawing/2014/main" val="3097926865"/>
                    </a:ext>
                  </a:extLst>
                </a:gridCol>
                <a:gridCol w="1179946">
                  <a:extLst>
                    <a:ext uri="{9D8B030D-6E8A-4147-A177-3AD203B41FA5}">
                      <a16:colId xmlns:a16="http://schemas.microsoft.com/office/drawing/2014/main" val="167857884"/>
                    </a:ext>
                  </a:extLst>
                </a:gridCol>
                <a:gridCol w="1179946">
                  <a:extLst>
                    <a:ext uri="{9D8B030D-6E8A-4147-A177-3AD203B41FA5}">
                      <a16:colId xmlns:a16="http://schemas.microsoft.com/office/drawing/2014/main" val="3538674640"/>
                    </a:ext>
                  </a:extLst>
                </a:gridCol>
              </a:tblGrid>
              <a:tr h="370840">
                <a:tc>
                  <a:txBody>
                    <a:bodyPr/>
                    <a:lstStyle/>
                    <a:p>
                      <a:pPr algn="ctr"/>
                      <a:r>
                        <a:rPr lang="en-US" dirty="0">
                          <a:solidFill>
                            <a:schemeClr val="bg1"/>
                          </a:solidFill>
                        </a:rPr>
                        <a:t>Model</a:t>
                      </a:r>
                    </a:p>
                  </a:txBody>
                  <a:tcPr anchor="ctr">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AIC</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ASE*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Rolling ASE (Training Size 95)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869851288"/>
                  </a:ext>
                </a:extLst>
              </a:tr>
              <a:tr h="370840">
                <a:tc>
                  <a:txBody>
                    <a:bodyPr/>
                    <a:lstStyle/>
                    <a:p>
                      <a:pPr algn="ctr" rtl="0" fontAlgn="ctr"/>
                      <a:r>
                        <a:rPr lang="en-US" sz="1350" b="0" i="0" u="none" strike="noStrike" dirty="0">
                          <a:solidFill>
                            <a:srgbClr val="000000"/>
                          </a:solidFill>
                          <a:effectLst/>
                          <a:latin typeface="Calibri" panose="020F0502020204030204" pitchFamily="34" charset="0"/>
                        </a:rPr>
                        <a:t>Signal + Noise</a:t>
                      </a:r>
                      <a:br>
                        <a:rPr lang="en-US" sz="1350" b="0" i="0" u="none" strike="noStrike" dirty="0">
                          <a:solidFill>
                            <a:srgbClr val="000000"/>
                          </a:solidFill>
                          <a:effectLst/>
                          <a:latin typeface="Calibri" panose="020F0502020204030204" pitchFamily="34" charset="0"/>
                        </a:rPr>
                      </a:br>
                      <a:r>
                        <a:rPr lang="en-US" sz="1350" b="0" i="0" u="none" strike="noStrike" dirty="0">
                          <a:solidFill>
                            <a:srgbClr val="000000"/>
                          </a:solidFill>
                          <a:effectLst/>
                          <a:latin typeface="Calibri" panose="020F0502020204030204" pitchFamily="34" charset="0"/>
                        </a:rPr>
                        <a:t>ARMA (2,1)</a:t>
                      </a:r>
                    </a:p>
                  </a:txBody>
                  <a:tcPr marL="7620" marR="7620" marT="7620" marB="0" anchor="ctr">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350" b="0" i="0" u="none" strike="noStrike" dirty="0">
                          <a:solidFill>
                            <a:srgbClr val="000000"/>
                          </a:solidFill>
                          <a:effectLst/>
                          <a:latin typeface="Calibri" panose="020F0502020204030204" pitchFamily="34" charset="0"/>
                        </a:rPr>
                        <a:t>-2.079</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350" b="0" i="0" u="none" strike="noStrike" dirty="0">
                          <a:solidFill>
                            <a:srgbClr val="000000"/>
                          </a:solidFill>
                          <a:effectLst/>
                          <a:latin typeface="Calibri" panose="020F0502020204030204" pitchFamily="34" charset="0"/>
                        </a:rPr>
                        <a:t>0.134</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rtl="0" fontAlgn="ctr"/>
                      <a:r>
                        <a:rPr lang="en-US" sz="1350" b="0" i="0" u="none" strike="noStrike" dirty="0">
                          <a:solidFill>
                            <a:srgbClr val="000000"/>
                          </a:solidFill>
                          <a:effectLst/>
                          <a:latin typeface="Calibri" panose="020F0502020204030204" pitchFamily="34" charset="0"/>
                        </a:rPr>
                        <a:t>0.133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00255482"/>
                  </a:ext>
                </a:extLst>
              </a:tr>
              <a:tr h="370840">
                <a:tc>
                  <a:txBody>
                    <a:bodyPr/>
                    <a:lstStyle/>
                    <a:p>
                      <a:pPr algn="ctr" rtl="0" fontAlgn="ctr"/>
                      <a:r>
                        <a:rPr lang="en-US" sz="1350" b="0" i="0" u="none" strike="noStrike" dirty="0">
                          <a:solidFill>
                            <a:srgbClr val="000000"/>
                          </a:solidFill>
                          <a:effectLst/>
                          <a:latin typeface="Calibri" panose="020F0502020204030204" pitchFamily="34" charset="0"/>
                        </a:rPr>
                        <a:t>Ensemble</a:t>
                      </a:r>
                    </a:p>
                  </a:txBody>
                  <a:tcPr marL="7620" marR="7620" marT="7620" marB="0" anchor="ctr">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dirty="0">
                          <a:solidFill>
                            <a:srgbClr val="000000"/>
                          </a:solidFill>
                          <a:effectLst/>
                          <a:latin typeface="Calibri" panose="020F0502020204030204" pitchFamily="34" charset="0"/>
                        </a:rPr>
                        <a:t>N/A</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dirty="0">
                          <a:solidFill>
                            <a:srgbClr val="000000"/>
                          </a:solidFill>
                          <a:effectLst/>
                          <a:latin typeface="Calibri" panose="020F0502020204030204" pitchFamily="34" charset="0"/>
                        </a:rPr>
                        <a:t>0.07</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dirty="0">
                          <a:solidFill>
                            <a:srgbClr val="000000"/>
                          </a:solidFill>
                          <a:effectLst/>
                          <a:latin typeface="Calibri" panose="020F0502020204030204" pitchFamily="34" charset="0"/>
                        </a:rPr>
                        <a:t>0.138</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239019651"/>
                  </a:ext>
                </a:extLst>
              </a:tr>
              <a:tr h="370840">
                <a:tc>
                  <a:txBody>
                    <a:bodyPr/>
                    <a:lstStyle/>
                    <a:p>
                      <a:pPr algn="ctr" rtl="0" fontAlgn="ctr"/>
                      <a:r>
                        <a:rPr lang="en-US" sz="1350" b="0" i="0" u="none" strike="noStrike" dirty="0">
                          <a:solidFill>
                            <a:srgbClr val="000000"/>
                          </a:solidFill>
                          <a:effectLst/>
                          <a:latin typeface="Calibri" panose="020F0502020204030204" pitchFamily="34" charset="0"/>
                        </a:rPr>
                        <a:t>NN</a:t>
                      </a:r>
                    </a:p>
                  </a:txBody>
                  <a:tcPr marL="7620" marR="7620" marT="7620" marB="0" anchor="ctr">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dirty="0">
                          <a:solidFill>
                            <a:srgbClr val="000000"/>
                          </a:solidFill>
                          <a:effectLst/>
                          <a:latin typeface="Calibri" panose="020F0502020204030204" pitchFamily="34" charset="0"/>
                        </a:rPr>
                        <a:t>N/A</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dirty="0">
                          <a:solidFill>
                            <a:srgbClr val="000000"/>
                          </a:solidFill>
                          <a:effectLst/>
                          <a:latin typeface="Calibri" panose="020F0502020204030204" pitchFamily="34" charset="0"/>
                        </a:rPr>
                        <a:t>0.063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dirty="0">
                          <a:solidFill>
                            <a:srgbClr val="000000"/>
                          </a:solidFill>
                          <a:effectLst/>
                          <a:latin typeface="Calibri" panose="020F0502020204030204" pitchFamily="34" charset="0"/>
                        </a:rPr>
                        <a:t>0.142</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226780701"/>
                  </a:ext>
                </a:extLst>
              </a:tr>
              <a:tr h="370840">
                <a:tc>
                  <a:txBody>
                    <a:bodyPr/>
                    <a:lstStyle/>
                    <a:p>
                      <a:pPr algn="ctr" rtl="0" fontAlgn="ctr"/>
                      <a:r>
                        <a:rPr lang="en-US" sz="1350" b="0" i="0" u="none" strike="noStrike" dirty="0">
                          <a:solidFill>
                            <a:srgbClr val="000000"/>
                          </a:solidFill>
                          <a:effectLst/>
                          <a:latin typeface="Calibri" panose="020F0502020204030204" pitchFamily="34" charset="0"/>
                        </a:rPr>
                        <a:t>VAR</a:t>
                      </a:r>
                    </a:p>
                  </a:txBody>
                  <a:tcPr marL="7620" marR="7620" marT="7620" marB="0" anchor="ctr">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dirty="0">
                          <a:solidFill>
                            <a:srgbClr val="000000"/>
                          </a:solidFill>
                          <a:effectLst/>
                          <a:latin typeface="Calibri" panose="020F0502020204030204" pitchFamily="34" charset="0"/>
                        </a:rPr>
                        <a:t>-2.275</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a:solidFill>
                            <a:srgbClr val="000000"/>
                          </a:solidFill>
                          <a:effectLst/>
                          <a:latin typeface="Calibri" panose="020F0502020204030204" pitchFamily="34" charset="0"/>
                        </a:rPr>
                        <a:t>0.113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tc>
                  <a:txBody>
                    <a:bodyPr/>
                    <a:lstStyle/>
                    <a:p>
                      <a:pPr algn="ctr" rtl="0" fontAlgn="ctr"/>
                      <a:r>
                        <a:rPr lang="en-US" sz="1350" b="0" i="0" u="none" strike="noStrike" dirty="0">
                          <a:solidFill>
                            <a:srgbClr val="000000"/>
                          </a:solidFill>
                          <a:effectLst/>
                          <a:latin typeface="Calibri" panose="020F0502020204030204" pitchFamily="34" charset="0"/>
                        </a:rPr>
                        <a:t>0.187</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91879003"/>
                  </a:ext>
                </a:extLst>
              </a:tr>
              <a:tr h="370840">
                <a:tc>
                  <a:txBody>
                    <a:bodyPr/>
                    <a:lstStyle/>
                    <a:p>
                      <a:pPr algn="ctr" rtl="0" fontAlgn="ctr"/>
                      <a:r>
                        <a:rPr lang="en-US" sz="1350" b="0" i="0" u="none" strike="noStrike">
                          <a:solidFill>
                            <a:srgbClr val="000000"/>
                          </a:solidFill>
                          <a:effectLst/>
                          <a:latin typeface="Calibri" panose="020F0502020204030204" pitchFamily="34" charset="0"/>
                        </a:rPr>
                        <a:t>ARIMA(5,1,0)</a:t>
                      </a:r>
                    </a:p>
                  </a:txBody>
                  <a:tcPr marL="7620" marR="7620" marT="7620" marB="0" anchor="ctr">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a:solidFill>
                            <a:srgbClr val="000000"/>
                          </a:solidFill>
                          <a:effectLst/>
                          <a:latin typeface="Calibri" panose="020F0502020204030204" pitchFamily="34" charset="0"/>
                        </a:rPr>
                        <a:t>-2.002</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a:solidFill>
                            <a:srgbClr val="000000"/>
                          </a:solidFill>
                          <a:effectLst/>
                          <a:latin typeface="Calibri" panose="020F0502020204030204" pitchFamily="34" charset="0"/>
                        </a:rPr>
                        <a:t>0.203</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tc>
                  <a:txBody>
                    <a:bodyPr/>
                    <a:lstStyle/>
                    <a:p>
                      <a:pPr algn="ctr" rtl="0" fontAlgn="ctr"/>
                      <a:r>
                        <a:rPr lang="en-US" sz="1350" b="0" i="0" u="none" strike="noStrike" dirty="0">
                          <a:solidFill>
                            <a:srgbClr val="000000"/>
                          </a:solidFill>
                          <a:effectLst/>
                          <a:latin typeface="Calibri" panose="020F0502020204030204" pitchFamily="34" charset="0"/>
                        </a:rPr>
                        <a:t>0.394</a:t>
                      </a: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62414764"/>
                  </a:ext>
                </a:extLst>
              </a:tr>
            </a:tbl>
          </a:graphicData>
        </a:graphic>
      </p:graphicFrame>
      <p:sp>
        <p:nvSpPr>
          <p:cNvPr id="5" name="TextBox 4">
            <a:extLst>
              <a:ext uri="{FF2B5EF4-FFF2-40B4-BE49-F238E27FC236}">
                <a16:creationId xmlns:a16="http://schemas.microsoft.com/office/drawing/2014/main" id="{BE7A8CB2-192E-4525-8763-FC5AB9C2D432}"/>
              </a:ext>
            </a:extLst>
          </p:cNvPr>
          <p:cNvSpPr txBox="1"/>
          <p:nvPr/>
        </p:nvSpPr>
        <p:spPr>
          <a:xfrm>
            <a:off x="2557852" y="5144422"/>
            <a:ext cx="4322763" cy="246221"/>
          </a:xfrm>
          <a:prstGeom prst="rect">
            <a:avLst/>
          </a:prstGeom>
          <a:noFill/>
        </p:spPr>
        <p:txBody>
          <a:bodyPr wrap="square" rtlCol="0">
            <a:spAutoFit/>
          </a:bodyPr>
          <a:lstStyle/>
          <a:p>
            <a:r>
              <a:rPr lang="en-US" sz="1000" dirty="0"/>
              <a:t>*Forecast Practical horizon set to 5 days – emulates a NASDAQ trading week</a:t>
            </a:r>
          </a:p>
        </p:txBody>
      </p:sp>
      <p:sp>
        <p:nvSpPr>
          <p:cNvPr id="11" name="TextBox 10">
            <a:extLst>
              <a:ext uri="{FF2B5EF4-FFF2-40B4-BE49-F238E27FC236}">
                <a16:creationId xmlns:a16="http://schemas.microsoft.com/office/drawing/2014/main" id="{88680CFF-5F04-44CE-9A64-4414B7233E89}"/>
              </a:ext>
            </a:extLst>
          </p:cNvPr>
          <p:cNvSpPr txBox="1"/>
          <p:nvPr/>
        </p:nvSpPr>
        <p:spPr>
          <a:xfrm>
            <a:off x="2212108" y="2022217"/>
            <a:ext cx="2899359" cy="369332"/>
          </a:xfrm>
          <a:prstGeom prst="rect">
            <a:avLst/>
          </a:prstGeom>
          <a:noFill/>
        </p:spPr>
        <p:txBody>
          <a:bodyPr wrap="square" rtlCol="0">
            <a:spAutoFit/>
          </a:bodyPr>
          <a:lstStyle/>
          <a:p>
            <a:r>
              <a:rPr lang="en-US" b="1" dirty="0">
                <a:solidFill>
                  <a:schemeClr val="accent1">
                    <a:lumMod val="50000"/>
                  </a:schemeClr>
                </a:solidFill>
              </a:rPr>
              <a:t>Model Comparison</a:t>
            </a:r>
          </a:p>
        </p:txBody>
      </p:sp>
    </p:spTree>
    <p:extLst>
      <p:ext uri="{BB962C8B-B14F-4D97-AF65-F5344CB8AC3E}">
        <p14:creationId xmlns:p14="http://schemas.microsoft.com/office/powerpoint/2010/main" val="1571913499"/>
      </p:ext>
    </p:extLst>
  </p:cSld>
  <p:clrMapOvr>
    <a:masterClrMapping/>
  </p:clrMapOvr>
  <mc:AlternateContent xmlns:mc="http://schemas.openxmlformats.org/markup-compatibility/2006">
    <mc:Choice xmlns:p14="http://schemas.microsoft.com/office/powerpoint/2010/main" Requires="p14">
      <p:transition spd="slow" p14:dur="2000" advTm="36897"/>
    </mc:Choice>
    <mc:Fallback>
      <p:transition spd="slow" advTm="368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407F-225A-4172-B3D9-88A68FDB32F8}"/>
              </a:ext>
            </a:extLst>
          </p:cNvPr>
          <p:cNvSpPr>
            <a:spLocks noGrp="1"/>
          </p:cNvSpPr>
          <p:nvPr>
            <p:ph type="title"/>
          </p:nvPr>
        </p:nvSpPr>
        <p:spPr/>
        <p:txBody>
          <a:bodyPr/>
          <a:lstStyle/>
          <a:p>
            <a:r>
              <a:rPr lang="en-US" dirty="0"/>
              <a:t>Candidate Models: Forecast Comparison</a:t>
            </a:r>
          </a:p>
        </p:txBody>
      </p:sp>
      <p:sp>
        <p:nvSpPr>
          <p:cNvPr id="7" name="TextBox 6">
            <a:extLst>
              <a:ext uri="{FF2B5EF4-FFF2-40B4-BE49-F238E27FC236}">
                <a16:creationId xmlns:a16="http://schemas.microsoft.com/office/drawing/2014/main" id="{049991B8-0F7A-43D4-868B-CB72E066B2A6}"/>
              </a:ext>
            </a:extLst>
          </p:cNvPr>
          <p:cNvSpPr txBox="1"/>
          <p:nvPr/>
        </p:nvSpPr>
        <p:spPr>
          <a:xfrm>
            <a:off x="472440" y="1378209"/>
            <a:ext cx="3588849" cy="369332"/>
          </a:xfrm>
          <a:prstGeom prst="rect">
            <a:avLst/>
          </a:prstGeom>
          <a:noFill/>
        </p:spPr>
        <p:txBody>
          <a:bodyPr wrap="square" rtlCol="0">
            <a:spAutoFit/>
          </a:bodyPr>
          <a:lstStyle/>
          <a:p>
            <a:r>
              <a:rPr lang="en-US" b="1" dirty="0">
                <a:solidFill>
                  <a:schemeClr val="accent1">
                    <a:lumMod val="50000"/>
                  </a:schemeClr>
                </a:solidFill>
              </a:rPr>
              <a:t>Signal + Noise Forecast</a:t>
            </a:r>
          </a:p>
        </p:txBody>
      </p:sp>
      <p:pic>
        <p:nvPicPr>
          <p:cNvPr id="6" name="Picture 5">
            <a:extLst>
              <a:ext uri="{FF2B5EF4-FFF2-40B4-BE49-F238E27FC236}">
                <a16:creationId xmlns:a16="http://schemas.microsoft.com/office/drawing/2014/main" id="{20712D6C-C9E1-43B1-A8D2-B44E9187BD27}"/>
              </a:ext>
            </a:extLst>
          </p:cNvPr>
          <p:cNvPicPr>
            <a:picLocks noChangeAspect="1"/>
          </p:cNvPicPr>
          <p:nvPr/>
        </p:nvPicPr>
        <p:blipFill>
          <a:blip r:embed="rId3"/>
          <a:stretch>
            <a:fillRect/>
          </a:stretch>
        </p:blipFill>
        <p:spPr>
          <a:xfrm>
            <a:off x="472440" y="1690688"/>
            <a:ext cx="3367365" cy="2312779"/>
          </a:xfrm>
          <a:prstGeom prst="rect">
            <a:avLst/>
          </a:prstGeom>
        </p:spPr>
      </p:pic>
      <p:sp>
        <p:nvSpPr>
          <p:cNvPr id="8" name="TextBox 7">
            <a:extLst>
              <a:ext uri="{FF2B5EF4-FFF2-40B4-BE49-F238E27FC236}">
                <a16:creationId xmlns:a16="http://schemas.microsoft.com/office/drawing/2014/main" id="{A738AA6E-AA86-45DC-B995-F3282AE8BCD8}"/>
              </a:ext>
            </a:extLst>
          </p:cNvPr>
          <p:cNvSpPr txBox="1"/>
          <p:nvPr/>
        </p:nvSpPr>
        <p:spPr>
          <a:xfrm>
            <a:off x="2835790" y="4110179"/>
            <a:ext cx="2899359" cy="369332"/>
          </a:xfrm>
          <a:prstGeom prst="rect">
            <a:avLst/>
          </a:prstGeom>
          <a:noFill/>
        </p:spPr>
        <p:txBody>
          <a:bodyPr wrap="square" rtlCol="0">
            <a:spAutoFit/>
          </a:bodyPr>
          <a:lstStyle/>
          <a:p>
            <a:r>
              <a:rPr lang="en-US" b="1" dirty="0">
                <a:solidFill>
                  <a:schemeClr val="accent1">
                    <a:lumMod val="50000"/>
                  </a:schemeClr>
                </a:solidFill>
              </a:rPr>
              <a:t>ARIMA Forecast</a:t>
            </a:r>
          </a:p>
        </p:txBody>
      </p:sp>
      <p:pic>
        <p:nvPicPr>
          <p:cNvPr id="10" name="Picture 9">
            <a:extLst>
              <a:ext uri="{FF2B5EF4-FFF2-40B4-BE49-F238E27FC236}">
                <a16:creationId xmlns:a16="http://schemas.microsoft.com/office/drawing/2014/main" id="{9F933DFF-4D95-4FA7-B4AD-C10B1458679B}"/>
              </a:ext>
            </a:extLst>
          </p:cNvPr>
          <p:cNvPicPr>
            <a:picLocks noChangeAspect="1"/>
          </p:cNvPicPr>
          <p:nvPr/>
        </p:nvPicPr>
        <p:blipFill>
          <a:blip r:embed="rId4"/>
          <a:stretch>
            <a:fillRect/>
          </a:stretch>
        </p:blipFill>
        <p:spPr>
          <a:xfrm>
            <a:off x="2859980" y="4475829"/>
            <a:ext cx="3317358" cy="2244247"/>
          </a:xfrm>
          <a:prstGeom prst="rect">
            <a:avLst/>
          </a:prstGeom>
        </p:spPr>
      </p:pic>
      <p:pic>
        <p:nvPicPr>
          <p:cNvPr id="11" name="Picture 10">
            <a:extLst>
              <a:ext uri="{FF2B5EF4-FFF2-40B4-BE49-F238E27FC236}">
                <a16:creationId xmlns:a16="http://schemas.microsoft.com/office/drawing/2014/main" id="{C132A209-8528-4560-BF30-16EFDE28AAEA}"/>
              </a:ext>
            </a:extLst>
          </p:cNvPr>
          <p:cNvPicPr>
            <a:picLocks noChangeAspect="1"/>
          </p:cNvPicPr>
          <p:nvPr/>
        </p:nvPicPr>
        <p:blipFill>
          <a:blip r:embed="rId5"/>
          <a:stretch>
            <a:fillRect/>
          </a:stretch>
        </p:blipFill>
        <p:spPr>
          <a:xfrm>
            <a:off x="4518659" y="1442554"/>
            <a:ext cx="3856625" cy="2560913"/>
          </a:xfrm>
          <a:prstGeom prst="rect">
            <a:avLst/>
          </a:prstGeom>
        </p:spPr>
      </p:pic>
      <p:sp>
        <p:nvSpPr>
          <p:cNvPr id="12" name="TextBox 11">
            <a:extLst>
              <a:ext uri="{FF2B5EF4-FFF2-40B4-BE49-F238E27FC236}">
                <a16:creationId xmlns:a16="http://schemas.microsoft.com/office/drawing/2014/main" id="{9711FA6D-AA16-4DE5-A48A-ACED9D875198}"/>
              </a:ext>
            </a:extLst>
          </p:cNvPr>
          <p:cNvSpPr txBox="1"/>
          <p:nvPr/>
        </p:nvSpPr>
        <p:spPr>
          <a:xfrm>
            <a:off x="4652546" y="1390889"/>
            <a:ext cx="3588849" cy="369332"/>
          </a:xfrm>
          <a:prstGeom prst="rect">
            <a:avLst/>
          </a:prstGeom>
          <a:noFill/>
        </p:spPr>
        <p:txBody>
          <a:bodyPr wrap="square" rtlCol="0">
            <a:spAutoFit/>
          </a:bodyPr>
          <a:lstStyle/>
          <a:p>
            <a:r>
              <a:rPr lang="en-US" b="1" dirty="0">
                <a:solidFill>
                  <a:schemeClr val="accent1">
                    <a:lumMod val="50000"/>
                  </a:schemeClr>
                </a:solidFill>
              </a:rPr>
              <a:t>Vector Autoregressive</a:t>
            </a:r>
          </a:p>
        </p:txBody>
      </p:sp>
      <p:pic>
        <p:nvPicPr>
          <p:cNvPr id="4" name="Picture 3"/>
          <p:cNvPicPr>
            <a:picLocks noChangeAspect="1"/>
          </p:cNvPicPr>
          <p:nvPr/>
        </p:nvPicPr>
        <p:blipFill>
          <a:blip r:embed="rId6"/>
          <a:stretch>
            <a:fillRect/>
          </a:stretch>
        </p:blipFill>
        <p:spPr>
          <a:xfrm>
            <a:off x="4061289" y="1713861"/>
            <a:ext cx="4313995" cy="2476311"/>
          </a:xfrm>
          <a:prstGeom prst="rect">
            <a:avLst/>
          </a:prstGeom>
        </p:spPr>
      </p:pic>
    </p:spTree>
    <p:extLst>
      <p:ext uri="{BB962C8B-B14F-4D97-AF65-F5344CB8AC3E}">
        <p14:creationId xmlns:p14="http://schemas.microsoft.com/office/powerpoint/2010/main" val="506292802"/>
      </p:ext>
    </p:extLst>
  </p:cSld>
  <p:clrMapOvr>
    <a:masterClrMapping/>
  </p:clrMapOvr>
  <mc:AlternateContent xmlns:mc="http://schemas.openxmlformats.org/markup-compatibility/2006">
    <mc:Choice xmlns:p14="http://schemas.microsoft.com/office/powerpoint/2010/main" Requires="p14">
      <p:transition spd="slow" p14:dur="2000" advTm="15926"/>
    </mc:Choice>
    <mc:Fallback>
      <p:transition spd="slow" advTm="159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407F-225A-4172-B3D9-88A68FDB32F8}"/>
              </a:ext>
            </a:extLst>
          </p:cNvPr>
          <p:cNvSpPr>
            <a:spLocks noGrp="1"/>
          </p:cNvSpPr>
          <p:nvPr>
            <p:ph type="title"/>
          </p:nvPr>
        </p:nvSpPr>
        <p:spPr/>
        <p:txBody>
          <a:bodyPr/>
          <a:lstStyle/>
          <a:p>
            <a:r>
              <a:rPr lang="en-US" dirty="0"/>
              <a:t>Candidate Models: Forecast Comparison</a:t>
            </a:r>
          </a:p>
        </p:txBody>
      </p:sp>
      <p:sp>
        <p:nvSpPr>
          <p:cNvPr id="7" name="TextBox 6">
            <a:extLst>
              <a:ext uri="{FF2B5EF4-FFF2-40B4-BE49-F238E27FC236}">
                <a16:creationId xmlns:a16="http://schemas.microsoft.com/office/drawing/2014/main" id="{049991B8-0F7A-43D4-868B-CB72E066B2A6}"/>
              </a:ext>
            </a:extLst>
          </p:cNvPr>
          <p:cNvSpPr txBox="1"/>
          <p:nvPr/>
        </p:nvSpPr>
        <p:spPr>
          <a:xfrm>
            <a:off x="625362" y="2229442"/>
            <a:ext cx="3588849" cy="369332"/>
          </a:xfrm>
          <a:prstGeom prst="rect">
            <a:avLst/>
          </a:prstGeom>
          <a:noFill/>
        </p:spPr>
        <p:txBody>
          <a:bodyPr wrap="square" rtlCol="0">
            <a:spAutoFit/>
          </a:bodyPr>
          <a:lstStyle/>
          <a:p>
            <a:r>
              <a:rPr lang="en-US" b="1" dirty="0">
                <a:solidFill>
                  <a:schemeClr val="accent1">
                    <a:lumMod val="50000"/>
                  </a:schemeClr>
                </a:solidFill>
              </a:rPr>
              <a:t>MLP</a:t>
            </a:r>
          </a:p>
        </p:txBody>
      </p:sp>
      <p:sp>
        <p:nvSpPr>
          <p:cNvPr id="8" name="TextBox 7">
            <a:extLst>
              <a:ext uri="{FF2B5EF4-FFF2-40B4-BE49-F238E27FC236}">
                <a16:creationId xmlns:a16="http://schemas.microsoft.com/office/drawing/2014/main" id="{A738AA6E-AA86-45DC-B995-F3282AE8BCD8}"/>
              </a:ext>
            </a:extLst>
          </p:cNvPr>
          <p:cNvSpPr txBox="1"/>
          <p:nvPr/>
        </p:nvSpPr>
        <p:spPr>
          <a:xfrm>
            <a:off x="4629150" y="2224383"/>
            <a:ext cx="2899359" cy="369332"/>
          </a:xfrm>
          <a:prstGeom prst="rect">
            <a:avLst/>
          </a:prstGeom>
          <a:noFill/>
        </p:spPr>
        <p:txBody>
          <a:bodyPr wrap="square" rtlCol="0">
            <a:spAutoFit/>
          </a:bodyPr>
          <a:lstStyle/>
          <a:p>
            <a:r>
              <a:rPr lang="en-US" b="1" dirty="0">
                <a:solidFill>
                  <a:schemeClr val="accent1">
                    <a:lumMod val="50000"/>
                  </a:schemeClr>
                </a:solidFill>
              </a:rPr>
              <a:t>Ensemble</a:t>
            </a:r>
          </a:p>
        </p:txBody>
      </p:sp>
      <p:pic>
        <p:nvPicPr>
          <p:cNvPr id="16" name="Content Placeholder 15">
            <a:extLst>
              <a:ext uri="{FF2B5EF4-FFF2-40B4-BE49-F238E27FC236}">
                <a16:creationId xmlns:a16="http://schemas.microsoft.com/office/drawing/2014/main" id="{D22B554A-C587-49D2-96E2-B4D8923D1862}"/>
              </a:ext>
            </a:extLst>
          </p:cNvPr>
          <p:cNvPicPr>
            <a:picLocks noGrp="1" noChangeAspect="1"/>
          </p:cNvPicPr>
          <p:nvPr>
            <p:ph sz="half" idx="2"/>
          </p:nvPr>
        </p:nvPicPr>
        <p:blipFill>
          <a:blip r:embed="rId3"/>
          <a:stretch>
            <a:fillRect/>
          </a:stretch>
        </p:blipFill>
        <p:spPr>
          <a:xfrm>
            <a:off x="4629150" y="2616533"/>
            <a:ext cx="3886200" cy="2769522"/>
          </a:xfrm>
          <a:prstGeom prst="rect">
            <a:avLst/>
          </a:prstGeom>
        </p:spPr>
      </p:pic>
      <p:pic>
        <p:nvPicPr>
          <p:cNvPr id="6" name="Content Placeholder 5">
            <a:extLst>
              <a:ext uri="{FF2B5EF4-FFF2-40B4-BE49-F238E27FC236}">
                <a16:creationId xmlns:a16="http://schemas.microsoft.com/office/drawing/2014/main" id="{7F95BA3B-4788-43C9-8827-DDDFAC652316}"/>
              </a:ext>
            </a:extLst>
          </p:cNvPr>
          <p:cNvPicPr>
            <a:picLocks noGrp="1" noChangeAspect="1"/>
          </p:cNvPicPr>
          <p:nvPr>
            <p:ph sz="half" idx="1"/>
          </p:nvPr>
        </p:nvPicPr>
        <p:blipFill>
          <a:blip r:embed="rId4"/>
          <a:stretch>
            <a:fillRect/>
          </a:stretch>
        </p:blipFill>
        <p:spPr>
          <a:xfrm>
            <a:off x="703642" y="2593715"/>
            <a:ext cx="3432288" cy="2871401"/>
          </a:xfrm>
          <a:prstGeom prst="rect">
            <a:avLst/>
          </a:prstGeom>
        </p:spPr>
      </p:pic>
    </p:spTree>
    <p:extLst>
      <p:ext uri="{BB962C8B-B14F-4D97-AF65-F5344CB8AC3E}">
        <p14:creationId xmlns:p14="http://schemas.microsoft.com/office/powerpoint/2010/main" val="60233522"/>
      </p:ext>
    </p:extLst>
  </p:cSld>
  <p:clrMapOvr>
    <a:masterClrMapping/>
  </p:clrMapOvr>
  <mc:AlternateContent xmlns:mc="http://schemas.openxmlformats.org/markup-compatibility/2006">
    <mc:Choice xmlns:p14="http://schemas.microsoft.com/office/powerpoint/2010/main" Requires="p14">
      <p:transition spd="slow" p14:dur="2000" advTm="18613"/>
    </mc:Choice>
    <mc:Fallback>
      <p:transition spd="slow" advTm="1861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94A83C-3031-4E46-8370-8A64014F2000}"/>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195F6A7F-CBC3-4950-8263-2E25C6ACEA11}"/>
              </a:ext>
            </a:extLst>
          </p:cNvPr>
          <p:cNvSpPr>
            <a:spLocks noGrp="1"/>
          </p:cNvSpPr>
          <p:nvPr>
            <p:ph idx="1"/>
          </p:nvPr>
        </p:nvSpPr>
        <p:spPr/>
        <p:txBody>
          <a:bodyPr/>
          <a:lstStyle/>
          <a:p>
            <a:r>
              <a:rPr lang="en-US" dirty="0"/>
              <a:t>The </a:t>
            </a:r>
            <a:r>
              <a:rPr lang="en-US" dirty="0" err="1"/>
              <a:t>Signal+Noise</a:t>
            </a:r>
            <a:r>
              <a:rPr lang="en-US" dirty="0"/>
              <a:t> Model preformed the best as it had the lowest ASE</a:t>
            </a:r>
          </a:p>
          <a:p>
            <a:r>
              <a:rPr lang="en-US" dirty="0"/>
              <a:t>However we recommend the use of the ensemble model </a:t>
            </a:r>
          </a:p>
          <a:p>
            <a:r>
              <a:rPr lang="en-US" dirty="0"/>
              <a:t>To increase the forecast horizon, more variables can be included in the model to better describe the data</a:t>
            </a:r>
          </a:p>
        </p:txBody>
      </p:sp>
    </p:spTree>
    <p:extLst>
      <p:ext uri="{BB962C8B-B14F-4D97-AF65-F5344CB8AC3E}">
        <p14:creationId xmlns:p14="http://schemas.microsoft.com/office/powerpoint/2010/main" val="3775068460"/>
      </p:ext>
    </p:extLst>
  </p:cSld>
  <p:clrMapOvr>
    <a:masterClrMapping/>
  </p:clrMapOvr>
  <mc:AlternateContent xmlns:mc="http://schemas.openxmlformats.org/markup-compatibility/2006">
    <mc:Choice xmlns:p14="http://schemas.microsoft.com/office/powerpoint/2010/main" Requires="p14">
      <p:transition spd="slow" p14:dur="2000" advTm="31482"/>
    </mc:Choice>
    <mc:Fallback>
      <p:transition spd="slow" advTm="3148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2037-DDE4-4968-958E-73C8340A459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8BD88A9A-60DA-4C60-85C1-D8EBDFE98787}"/>
              </a:ext>
            </a:extLst>
          </p:cNvPr>
          <p:cNvSpPr>
            <a:spLocks noGrp="1"/>
          </p:cNvSpPr>
          <p:nvPr>
            <p:ph idx="1"/>
          </p:nvPr>
        </p:nvSpPr>
        <p:spPr/>
        <p:txBody>
          <a:bodyPr/>
          <a:lstStyle/>
          <a:p>
            <a:pPr marL="0" indent="0">
              <a:buNone/>
            </a:pPr>
            <a:r>
              <a:rPr lang="en-US" b="1" dirty="0">
                <a:solidFill>
                  <a:schemeClr val="accent1">
                    <a:lumMod val="75000"/>
                  </a:schemeClr>
                </a:solidFill>
              </a:rPr>
              <a:t>Presentation Link</a:t>
            </a:r>
          </a:p>
          <a:p>
            <a:pPr marL="0" indent="0">
              <a:buNone/>
            </a:pPr>
            <a:r>
              <a:rPr lang="en-US" dirty="0"/>
              <a:t>Jeff Nguyen: </a:t>
            </a:r>
            <a:r>
              <a:rPr lang="en-US" dirty="0">
                <a:hlinkClick r:id="rId2"/>
              </a:rPr>
              <a:t>https://youtu.be/rNtp4fHCWhw</a:t>
            </a:r>
            <a:endParaRPr lang="en-US" dirty="0"/>
          </a:p>
          <a:p>
            <a:pPr marL="0" indent="0">
              <a:buNone/>
            </a:pPr>
            <a:endParaRPr lang="en-US" dirty="0"/>
          </a:p>
        </p:txBody>
      </p:sp>
    </p:spTree>
    <p:extLst>
      <p:ext uri="{BB962C8B-B14F-4D97-AF65-F5344CB8AC3E}">
        <p14:creationId xmlns:p14="http://schemas.microsoft.com/office/powerpoint/2010/main" val="265392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4000" dirty="0"/>
              <a:t>Executive Summary</a:t>
            </a:r>
          </a:p>
        </p:txBody>
      </p:sp>
      <p:sp>
        <p:nvSpPr>
          <p:cNvPr id="30" name="TextBox 29">
            <a:extLst>
              <a:ext uri="{FF2B5EF4-FFF2-40B4-BE49-F238E27FC236}">
                <a16:creationId xmlns:a16="http://schemas.microsoft.com/office/drawing/2014/main" id="{43A13C87-2B73-4493-9185-1D2D5B834571}"/>
              </a:ext>
            </a:extLst>
          </p:cNvPr>
          <p:cNvSpPr txBox="1"/>
          <p:nvPr/>
        </p:nvSpPr>
        <p:spPr>
          <a:xfrm>
            <a:off x="2582056" y="2006140"/>
            <a:ext cx="3979888" cy="369332"/>
          </a:xfrm>
          <a:prstGeom prst="rect">
            <a:avLst/>
          </a:prstGeom>
          <a:noFill/>
        </p:spPr>
        <p:txBody>
          <a:bodyPr wrap="square" rtlCol="0">
            <a:spAutoFit/>
          </a:bodyPr>
          <a:lstStyle/>
          <a:p>
            <a:r>
              <a:rPr lang="en-US" dirty="0"/>
              <a:t>About the Data</a:t>
            </a:r>
          </a:p>
        </p:txBody>
      </p:sp>
      <p:sp>
        <p:nvSpPr>
          <p:cNvPr id="31" name="TextBox 30">
            <a:extLst>
              <a:ext uri="{FF2B5EF4-FFF2-40B4-BE49-F238E27FC236}">
                <a16:creationId xmlns:a16="http://schemas.microsoft.com/office/drawing/2014/main" id="{781EAA0D-ECA2-42B0-8DB9-97F33B55C9FE}"/>
              </a:ext>
            </a:extLst>
          </p:cNvPr>
          <p:cNvSpPr txBox="1"/>
          <p:nvPr/>
        </p:nvSpPr>
        <p:spPr>
          <a:xfrm>
            <a:off x="2591674" y="2785882"/>
            <a:ext cx="3979888" cy="369332"/>
          </a:xfrm>
          <a:prstGeom prst="rect">
            <a:avLst/>
          </a:prstGeom>
          <a:noFill/>
        </p:spPr>
        <p:txBody>
          <a:bodyPr wrap="square" rtlCol="0">
            <a:spAutoFit/>
          </a:bodyPr>
          <a:lstStyle/>
          <a:p>
            <a:r>
              <a:rPr lang="en-US" dirty="0"/>
              <a:t>Model Type and Properties</a:t>
            </a:r>
          </a:p>
        </p:txBody>
      </p:sp>
      <p:sp>
        <p:nvSpPr>
          <p:cNvPr id="33" name="TextBox 32">
            <a:extLst>
              <a:ext uri="{FF2B5EF4-FFF2-40B4-BE49-F238E27FC236}">
                <a16:creationId xmlns:a16="http://schemas.microsoft.com/office/drawing/2014/main" id="{EC2EA415-AFEF-434C-A691-8BCD28411A91}"/>
              </a:ext>
            </a:extLst>
          </p:cNvPr>
          <p:cNvSpPr txBox="1"/>
          <p:nvPr/>
        </p:nvSpPr>
        <p:spPr>
          <a:xfrm>
            <a:off x="2591674" y="3639787"/>
            <a:ext cx="3979888" cy="369332"/>
          </a:xfrm>
          <a:prstGeom prst="rect">
            <a:avLst/>
          </a:prstGeom>
          <a:noFill/>
        </p:spPr>
        <p:txBody>
          <a:bodyPr wrap="square" rtlCol="0">
            <a:spAutoFit/>
          </a:bodyPr>
          <a:lstStyle/>
          <a:p>
            <a:r>
              <a:rPr lang="en-US" dirty="0"/>
              <a:t>Candidate Models</a:t>
            </a:r>
          </a:p>
        </p:txBody>
      </p:sp>
      <p:pic>
        <p:nvPicPr>
          <p:cNvPr id="4" name="Graphic 3" descr="Magnifying glass">
            <a:extLst>
              <a:ext uri="{FF2B5EF4-FFF2-40B4-BE49-F238E27FC236}">
                <a16:creationId xmlns:a16="http://schemas.microsoft.com/office/drawing/2014/main" id="{396C3828-42E6-41FF-B176-5EB81CF5EC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6737" y="1917020"/>
            <a:ext cx="524656" cy="524656"/>
          </a:xfrm>
          <a:prstGeom prst="rect">
            <a:avLst/>
          </a:prstGeom>
        </p:spPr>
      </p:pic>
      <p:sp>
        <p:nvSpPr>
          <p:cNvPr id="22" name="TextBox 21">
            <a:extLst>
              <a:ext uri="{FF2B5EF4-FFF2-40B4-BE49-F238E27FC236}">
                <a16:creationId xmlns:a16="http://schemas.microsoft.com/office/drawing/2014/main" id="{D408EBB5-8E36-4986-833F-FEF2D86F3F9D}"/>
              </a:ext>
            </a:extLst>
          </p:cNvPr>
          <p:cNvSpPr txBox="1"/>
          <p:nvPr/>
        </p:nvSpPr>
        <p:spPr>
          <a:xfrm>
            <a:off x="2591673" y="4494740"/>
            <a:ext cx="3979888" cy="369332"/>
          </a:xfrm>
          <a:prstGeom prst="rect">
            <a:avLst/>
          </a:prstGeom>
          <a:noFill/>
        </p:spPr>
        <p:txBody>
          <a:bodyPr wrap="square" rtlCol="0">
            <a:spAutoFit/>
          </a:bodyPr>
          <a:lstStyle/>
          <a:p>
            <a:r>
              <a:rPr lang="en-US" dirty="0"/>
              <a:t>Model Comparison</a:t>
            </a:r>
          </a:p>
        </p:txBody>
      </p:sp>
      <p:pic>
        <p:nvPicPr>
          <p:cNvPr id="16" name="Graphic 15" descr="Presentation with pie chart">
            <a:extLst>
              <a:ext uri="{FF2B5EF4-FFF2-40B4-BE49-F238E27FC236}">
                <a16:creationId xmlns:a16="http://schemas.microsoft.com/office/drawing/2014/main" id="{14F18DF2-38B0-4CD1-B964-DB64968836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6355" y="2707172"/>
            <a:ext cx="524656" cy="524656"/>
          </a:xfrm>
          <a:prstGeom prst="rect">
            <a:avLst/>
          </a:prstGeom>
        </p:spPr>
      </p:pic>
      <p:pic>
        <p:nvPicPr>
          <p:cNvPr id="18" name="Graphic 17" descr="Checklist RTL">
            <a:extLst>
              <a:ext uri="{FF2B5EF4-FFF2-40B4-BE49-F238E27FC236}">
                <a16:creationId xmlns:a16="http://schemas.microsoft.com/office/drawing/2014/main" id="{08B526E1-E252-4DAF-BEDF-5D1DF447F1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41546" y="3567068"/>
            <a:ext cx="514770" cy="514770"/>
          </a:xfrm>
          <a:prstGeom prst="rect">
            <a:avLst/>
          </a:prstGeom>
        </p:spPr>
      </p:pic>
      <p:pic>
        <p:nvPicPr>
          <p:cNvPr id="13" name="Graphic 12" descr="Venn diagram">
            <a:extLst>
              <a:ext uri="{FF2B5EF4-FFF2-40B4-BE49-F238E27FC236}">
                <a16:creationId xmlns:a16="http://schemas.microsoft.com/office/drawing/2014/main" id="{3CA8221C-99E4-40BB-8AEF-433A7617F0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46355" y="4417078"/>
            <a:ext cx="524656" cy="524656"/>
          </a:xfrm>
          <a:prstGeom prst="rect">
            <a:avLst/>
          </a:prstGeom>
        </p:spPr>
      </p:pic>
      <p:pic>
        <p:nvPicPr>
          <p:cNvPr id="7" name="Graphic 6" descr="Decision chart">
            <a:extLst>
              <a:ext uri="{FF2B5EF4-FFF2-40B4-BE49-F238E27FC236}">
                <a16:creationId xmlns:a16="http://schemas.microsoft.com/office/drawing/2014/main" id="{F4AF76BE-9DDF-481B-958C-A6F4F5270D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36737" y="5219489"/>
            <a:ext cx="524656" cy="524656"/>
          </a:xfrm>
          <a:prstGeom prst="rect">
            <a:avLst/>
          </a:prstGeom>
        </p:spPr>
      </p:pic>
      <p:sp>
        <p:nvSpPr>
          <p:cNvPr id="17" name="TextBox 16">
            <a:extLst>
              <a:ext uri="{FF2B5EF4-FFF2-40B4-BE49-F238E27FC236}">
                <a16:creationId xmlns:a16="http://schemas.microsoft.com/office/drawing/2014/main" id="{69CAAAFD-E50D-496E-B536-F485D1CB8585}"/>
              </a:ext>
            </a:extLst>
          </p:cNvPr>
          <p:cNvSpPr txBox="1"/>
          <p:nvPr/>
        </p:nvSpPr>
        <p:spPr>
          <a:xfrm>
            <a:off x="2591674" y="5297151"/>
            <a:ext cx="3979888" cy="369332"/>
          </a:xfrm>
          <a:prstGeom prst="rect">
            <a:avLst/>
          </a:prstGeom>
          <a:noFill/>
        </p:spPr>
        <p:txBody>
          <a:bodyPr wrap="square" rtlCol="0">
            <a:spAutoFit/>
          </a:bodyPr>
          <a:lstStyle/>
          <a:p>
            <a:r>
              <a:rPr lang="en-US" dirty="0"/>
              <a:t>Conclusions</a:t>
            </a:r>
          </a:p>
        </p:txBody>
      </p:sp>
    </p:spTree>
    <p:extLst>
      <p:ext uri="{BB962C8B-B14F-4D97-AF65-F5344CB8AC3E}">
        <p14:creationId xmlns:p14="http://schemas.microsoft.com/office/powerpoint/2010/main" val="3487394547"/>
      </p:ext>
    </p:extLst>
  </p:cSld>
  <p:clrMapOvr>
    <a:masterClrMapping/>
  </p:clrMapOvr>
  <mc:AlternateContent xmlns:mc="http://schemas.openxmlformats.org/markup-compatibility/2006">
    <mc:Choice xmlns:p14="http://schemas.microsoft.com/office/powerpoint/2010/main" Requires="p14">
      <p:transition spd="slow" p14:dur="2000" advTm="22569"/>
    </mc:Choice>
    <mc:Fallback>
      <p:transition spd="slow" advTm="225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B254F5-DC72-4562-8F86-48E0452A25E2}"/>
              </a:ext>
            </a:extLst>
          </p:cNvPr>
          <p:cNvSpPr>
            <a:spLocks noGrp="1"/>
          </p:cNvSpPr>
          <p:nvPr>
            <p:ph type="title"/>
          </p:nvPr>
        </p:nvSpPr>
        <p:spPr/>
        <p:txBody>
          <a:bodyPr/>
          <a:lstStyle/>
          <a:p>
            <a:r>
              <a:rPr lang="en-US" dirty="0"/>
              <a:t>About the Data</a:t>
            </a:r>
          </a:p>
        </p:txBody>
      </p:sp>
      <p:sp>
        <p:nvSpPr>
          <p:cNvPr id="4" name="Content Placeholder 3">
            <a:extLst>
              <a:ext uri="{FF2B5EF4-FFF2-40B4-BE49-F238E27FC236}">
                <a16:creationId xmlns:a16="http://schemas.microsoft.com/office/drawing/2014/main" id="{0FC3FB72-4BB4-4F02-99C6-4D6420A04601}"/>
              </a:ext>
            </a:extLst>
          </p:cNvPr>
          <p:cNvSpPr>
            <a:spLocks noGrp="1"/>
          </p:cNvSpPr>
          <p:nvPr>
            <p:ph sz="half" idx="1"/>
          </p:nvPr>
        </p:nvSpPr>
        <p:spPr>
          <a:xfrm>
            <a:off x="800696" y="3445389"/>
            <a:ext cx="4722283" cy="1405005"/>
          </a:xfrm>
        </p:spPr>
        <p:txBody>
          <a:bodyPr>
            <a:normAutofit/>
          </a:bodyPr>
          <a:lstStyle/>
          <a:p>
            <a:r>
              <a:rPr lang="en-US" sz="1800" b="1" dirty="0"/>
              <a:t>3202</a:t>
            </a:r>
            <a:r>
              <a:rPr lang="en-US" sz="1800" dirty="0"/>
              <a:t> publicly traded stocks from the NASDAQ </a:t>
            </a:r>
          </a:p>
          <a:p>
            <a:r>
              <a:rPr lang="en-US" sz="1800" dirty="0"/>
              <a:t>Time Frame: May 30</a:t>
            </a:r>
            <a:r>
              <a:rPr lang="en-US" sz="1800" baseline="30000" dirty="0"/>
              <a:t>th</a:t>
            </a:r>
            <a:r>
              <a:rPr lang="en-US" sz="1800" dirty="0"/>
              <a:t> and October 30</a:t>
            </a:r>
            <a:r>
              <a:rPr lang="en-US" sz="1800" baseline="30000" dirty="0"/>
              <a:t>th</a:t>
            </a:r>
            <a:r>
              <a:rPr lang="en-US" sz="1800" dirty="0"/>
              <a:t>, 2019</a:t>
            </a:r>
          </a:p>
          <a:p>
            <a:r>
              <a:rPr lang="en-US" sz="1800" dirty="0"/>
              <a:t>Preprocessing resulted in </a:t>
            </a:r>
            <a:r>
              <a:rPr lang="en-US" sz="1800" b="1" dirty="0"/>
              <a:t>7</a:t>
            </a:r>
            <a:r>
              <a:rPr lang="en-US" sz="1800" dirty="0"/>
              <a:t> Stocks that fit our model criteria</a:t>
            </a:r>
          </a:p>
          <a:p>
            <a:endParaRPr lang="en-US" sz="1200" dirty="0"/>
          </a:p>
        </p:txBody>
      </p:sp>
      <p:pic>
        <p:nvPicPr>
          <p:cNvPr id="7" name="Graphic 6" descr="Filter">
            <a:extLst>
              <a:ext uri="{FF2B5EF4-FFF2-40B4-BE49-F238E27FC236}">
                <a16:creationId xmlns:a16="http://schemas.microsoft.com/office/drawing/2014/main" id="{2CE85E56-D0C8-4C13-BC98-E286AF6B93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02184" y="3085100"/>
            <a:ext cx="2594220" cy="1897768"/>
          </a:xfrm>
          <a:prstGeom prst="rect">
            <a:avLst/>
          </a:prstGeom>
        </p:spPr>
      </p:pic>
      <p:sp>
        <p:nvSpPr>
          <p:cNvPr id="9" name="Content Placeholder 3">
            <a:extLst>
              <a:ext uri="{FF2B5EF4-FFF2-40B4-BE49-F238E27FC236}">
                <a16:creationId xmlns:a16="http://schemas.microsoft.com/office/drawing/2014/main" id="{70488FF4-D98F-458D-9D44-65E2E0BC28E8}"/>
              </a:ext>
            </a:extLst>
          </p:cNvPr>
          <p:cNvSpPr txBox="1">
            <a:spLocks/>
          </p:cNvSpPr>
          <p:nvPr/>
        </p:nvSpPr>
        <p:spPr>
          <a:xfrm>
            <a:off x="584165" y="2560519"/>
            <a:ext cx="4722283" cy="8848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3000" b="1" dirty="0">
                <a:solidFill>
                  <a:schemeClr val="accent1">
                    <a:lumMod val="75000"/>
                  </a:schemeClr>
                </a:solidFill>
              </a:rPr>
              <a:t>Identify stocks that show positive, profitable trends</a:t>
            </a:r>
          </a:p>
        </p:txBody>
      </p:sp>
      <p:sp>
        <p:nvSpPr>
          <p:cNvPr id="17" name="TextBox 16">
            <a:extLst>
              <a:ext uri="{FF2B5EF4-FFF2-40B4-BE49-F238E27FC236}">
                <a16:creationId xmlns:a16="http://schemas.microsoft.com/office/drawing/2014/main" id="{3BDAB8A6-09E9-4B41-AF1E-EF3621840919}"/>
              </a:ext>
            </a:extLst>
          </p:cNvPr>
          <p:cNvSpPr txBox="1"/>
          <p:nvPr/>
        </p:nvSpPr>
        <p:spPr>
          <a:xfrm rot="3933421">
            <a:off x="6597103" y="2939486"/>
            <a:ext cx="582506" cy="276999"/>
          </a:xfrm>
          <a:prstGeom prst="rect">
            <a:avLst/>
          </a:prstGeom>
          <a:noFill/>
        </p:spPr>
        <p:txBody>
          <a:bodyPr wrap="square" rtlCol="0">
            <a:spAutoFit/>
          </a:bodyPr>
          <a:lstStyle/>
          <a:p>
            <a:r>
              <a:rPr lang="en-US" sz="1200" b="1" dirty="0">
                <a:solidFill>
                  <a:schemeClr val="accent2">
                    <a:lumMod val="75000"/>
                  </a:schemeClr>
                </a:solidFill>
              </a:rPr>
              <a:t>AMZN</a:t>
            </a:r>
          </a:p>
        </p:txBody>
      </p:sp>
      <p:sp>
        <p:nvSpPr>
          <p:cNvPr id="18" name="TextBox 17">
            <a:extLst>
              <a:ext uri="{FF2B5EF4-FFF2-40B4-BE49-F238E27FC236}">
                <a16:creationId xmlns:a16="http://schemas.microsoft.com/office/drawing/2014/main" id="{00662D91-4BF1-4CDB-887A-EAA3A1906B11}"/>
              </a:ext>
            </a:extLst>
          </p:cNvPr>
          <p:cNvSpPr txBox="1"/>
          <p:nvPr/>
        </p:nvSpPr>
        <p:spPr>
          <a:xfrm rot="18573154">
            <a:off x="7172970" y="2526504"/>
            <a:ext cx="582506" cy="307777"/>
          </a:xfrm>
          <a:prstGeom prst="rect">
            <a:avLst/>
          </a:prstGeom>
          <a:noFill/>
        </p:spPr>
        <p:txBody>
          <a:bodyPr wrap="square" rtlCol="0">
            <a:spAutoFit/>
          </a:bodyPr>
          <a:lstStyle/>
          <a:p>
            <a:r>
              <a:rPr lang="en-US" sz="1400" b="1" dirty="0">
                <a:solidFill>
                  <a:schemeClr val="accent1">
                    <a:lumMod val="75000"/>
                  </a:schemeClr>
                </a:solidFill>
              </a:rPr>
              <a:t>IBM</a:t>
            </a:r>
          </a:p>
        </p:txBody>
      </p:sp>
      <p:sp>
        <p:nvSpPr>
          <p:cNvPr id="19" name="TextBox 18">
            <a:extLst>
              <a:ext uri="{FF2B5EF4-FFF2-40B4-BE49-F238E27FC236}">
                <a16:creationId xmlns:a16="http://schemas.microsoft.com/office/drawing/2014/main" id="{55B129DC-1A81-45AA-9234-5264D423F868}"/>
              </a:ext>
            </a:extLst>
          </p:cNvPr>
          <p:cNvSpPr txBox="1"/>
          <p:nvPr/>
        </p:nvSpPr>
        <p:spPr>
          <a:xfrm rot="746103">
            <a:off x="6335480" y="2520809"/>
            <a:ext cx="582506" cy="276999"/>
          </a:xfrm>
          <a:prstGeom prst="rect">
            <a:avLst/>
          </a:prstGeom>
          <a:noFill/>
        </p:spPr>
        <p:txBody>
          <a:bodyPr wrap="square" rtlCol="0">
            <a:spAutoFit/>
          </a:bodyPr>
          <a:lstStyle/>
          <a:p>
            <a:r>
              <a:rPr lang="en-US" sz="1200" b="1" dirty="0">
                <a:solidFill>
                  <a:schemeClr val="accent6">
                    <a:lumMod val="75000"/>
                  </a:schemeClr>
                </a:solidFill>
              </a:rPr>
              <a:t>NVDA</a:t>
            </a:r>
          </a:p>
        </p:txBody>
      </p:sp>
      <p:sp>
        <p:nvSpPr>
          <p:cNvPr id="20" name="TextBox 19">
            <a:extLst>
              <a:ext uri="{FF2B5EF4-FFF2-40B4-BE49-F238E27FC236}">
                <a16:creationId xmlns:a16="http://schemas.microsoft.com/office/drawing/2014/main" id="{B55E523C-A88C-4153-94A4-DC6F685AE20B}"/>
              </a:ext>
            </a:extLst>
          </p:cNvPr>
          <p:cNvSpPr txBox="1"/>
          <p:nvPr/>
        </p:nvSpPr>
        <p:spPr>
          <a:xfrm rot="1743618">
            <a:off x="6094223" y="2913827"/>
            <a:ext cx="637265" cy="338554"/>
          </a:xfrm>
          <a:prstGeom prst="rect">
            <a:avLst/>
          </a:prstGeom>
          <a:noFill/>
        </p:spPr>
        <p:txBody>
          <a:bodyPr wrap="square" rtlCol="0">
            <a:spAutoFit/>
          </a:bodyPr>
          <a:lstStyle/>
          <a:p>
            <a:r>
              <a:rPr lang="en-US" sz="1600" b="1" dirty="0">
                <a:solidFill>
                  <a:schemeClr val="accent3">
                    <a:lumMod val="50000"/>
                  </a:schemeClr>
                </a:solidFill>
              </a:rPr>
              <a:t>APPL</a:t>
            </a:r>
          </a:p>
        </p:txBody>
      </p:sp>
      <p:sp>
        <p:nvSpPr>
          <p:cNvPr id="21" name="TextBox 20">
            <a:extLst>
              <a:ext uri="{FF2B5EF4-FFF2-40B4-BE49-F238E27FC236}">
                <a16:creationId xmlns:a16="http://schemas.microsoft.com/office/drawing/2014/main" id="{F90FDCA8-45CE-4C0E-AFB0-03DC9060B280}"/>
              </a:ext>
            </a:extLst>
          </p:cNvPr>
          <p:cNvSpPr txBox="1"/>
          <p:nvPr/>
        </p:nvSpPr>
        <p:spPr>
          <a:xfrm rot="18124263">
            <a:off x="7033635" y="2948291"/>
            <a:ext cx="582506" cy="276999"/>
          </a:xfrm>
          <a:prstGeom prst="rect">
            <a:avLst/>
          </a:prstGeom>
          <a:noFill/>
        </p:spPr>
        <p:txBody>
          <a:bodyPr wrap="square" rtlCol="0">
            <a:spAutoFit/>
          </a:bodyPr>
          <a:lstStyle/>
          <a:p>
            <a:r>
              <a:rPr lang="en-US" sz="1200" b="1" dirty="0"/>
              <a:t>LULU</a:t>
            </a:r>
          </a:p>
        </p:txBody>
      </p:sp>
      <p:sp>
        <p:nvSpPr>
          <p:cNvPr id="22" name="TextBox 21">
            <a:extLst>
              <a:ext uri="{FF2B5EF4-FFF2-40B4-BE49-F238E27FC236}">
                <a16:creationId xmlns:a16="http://schemas.microsoft.com/office/drawing/2014/main" id="{29F489E0-15EA-4B09-9CDC-C121253A18CD}"/>
              </a:ext>
            </a:extLst>
          </p:cNvPr>
          <p:cNvSpPr txBox="1"/>
          <p:nvPr/>
        </p:nvSpPr>
        <p:spPr>
          <a:xfrm rot="7602725">
            <a:off x="6484244" y="2212707"/>
            <a:ext cx="582506" cy="276999"/>
          </a:xfrm>
          <a:prstGeom prst="rect">
            <a:avLst/>
          </a:prstGeom>
          <a:noFill/>
        </p:spPr>
        <p:txBody>
          <a:bodyPr wrap="square" rtlCol="0">
            <a:spAutoFit/>
          </a:bodyPr>
          <a:lstStyle/>
          <a:p>
            <a:r>
              <a:rPr lang="en-US" sz="1200" b="1" dirty="0">
                <a:solidFill>
                  <a:srgbClr val="FF0000"/>
                </a:solidFill>
              </a:rPr>
              <a:t>NFLX</a:t>
            </a:r>
          </a:p>
        </p:txBody>
      </p:sp>
      <p:sp>
        <p:nvSpPr>
          <p:cNvPr id="23" name="TextBox 22">
            <a:extLst>
              <a:ext uri="{FF2B5EF4-FFF2-40B4-BE49-F238E27FC236}">
                <a16:creationId xmlns:a16="http://schemas.microsoft.com/office/drawing/2014/main" id="{C1BA92E8-D4F5-4209-9BD5-0DDE7EB6B89B}"/>
              </a:ext>
            </a:extLst>
          </p:cNvPr>
          <p:cNvSpPr txBox="1"/>
          <p:nvPr/>
        </p:nvSpPr>
        <p:spPr>
          <a:xfrm rot="353128">
            <a:off x="6853892" y="2358665"/>
            <a:ext cx="582506" cy="323165"/>
          </a:xfrm>
          <a:prstGeom prst="rect">
            <a:avLst/>
          </a:prstGeom>
          <a:noFill/>
        </p:spPr>
        <p:txBody>
          <a:bodyPr wrap="square" rtlCol="0">
            <a:spAutoFit/>
          </a:bodyPr>
          <a:lstStyle/>
          <a:p>
            <a:r>
              <a:rPr lang="en-US" sz="1500" b="1" dirty="0"/>
              <a:t>NEO</a:t>
            </a:r>
          </a:p>
        </p:txBody>
      </p:sp>
      <p:sp>
        <p:nvSpPr>
          <p:cNvPr id="24" name="TextBox 23">
            <a:extLst>
              <a:ext uri="{FF2B5EF4-FFF2-40B4-BE49-F238E27FC236}">
                <a16:creationId xmlns:a16="http://schemas.microsoft.com/office/drawing/2014/main" id="{1281DA6C-65E1-410A-A62D-98348B5E99E2}"/>
              </a:ext>
            </a:extLst>
          </p:cNvPr>
          <p:cNvSpPr txBox="1"/>
          <p:nvPr/>
        </p:nvSpPr>
        <p:spPr>
          <a:xfrm rot="4188219">
            <a:off x="7322242" y="2987658"/>
            <a:ext cx="582506" cy="369332"/>
          </a:xfrm>
          <a:prstGeom prst="rect">
            <a:avLst/>
          </a:prstGeom>
          <a:noFill/>
        </p:spPr>
        <p:txBody>
          <a:bodyPr wrap="square" rtlCol="0">
            <a:spAutoFit/>
          </a:bodyPr>
          <a:lstStyle/>
          <a:p>
            <a:r>
              <a:rPr lang="en-US" b="1" dirty="0"/>
              <a:t>CO</a:t>
            </a:r>
          </a:p>
        </p:txBody>
      </p:sp>
      <p:sp>
        <p:nvSpPr>
          <p:cNvPr id="33" name="Rectangle 32">
            <a:extLst>
              <a:ext uri="{FF2B5EF4-FFF2-40B4-BE49-F238E27FC236}">
                <a16:creationId xmlns:a16="http://schemas.microsoft.com/office/drawing/2014/main" id="{A0714868-EDDE-4A16-A640-B9B688C2168C}"/>
              </a:ext>
            </a:extLst>
          </p:cNvPr>
          <p:cNvSpPr/>
          <p:nvPr/>
        </p:nvSpPr>
        <p:spPr>
          <a:xfrm rot="12984193">
            <a:off x="7044827" y="2125985"/>
            <a:ext cx="632802" cy="338554"/>
          </a:xfrm>
          <a:prstGeom prst="rect">
            <a:avLst/>
          </a:prstGeom>
        </p:spPr>
        <p:txBody>
          <a:bodyPr wrap="none">
            <a:spAutoFit/>
          </a:bodyPr>
          <a:lstStyle/>
          <a:p>
            <a:r>
              <a:rPr lang="en-US" sz="1600" b="1" dirty="0">
                <a:solidFill>
                  <a:schemeClr val="accent1">
                    <a:lumMod val="60000"/>
                    <a:lumOff val="40000"/>
                  </a:schemeClr>
                </a:solidFill>
              </a:rPr>
              <a:t>ACGL</a:t>
            </a:r>
          </a:p>
        </p:txBody>
      </p:sp>
      <p:pic>
        <p:nvPicPr>
          <p:cNvPr id="35" name="Graphic 34" descr="Upward trend">
            <a:extLst>
              <a:ext uri="{FF2B5EF4-FFF2-40B4-BE49-F238E27FC236}">
                <a16:creationId xmlns:a16="http://schemas.microsoft.com/office/drawing/2014/main" id="{849DCB03-5C2F-47C8-825E-A0BACDAB37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32783" y="4859545"/>
            <a:ext cx="905791" cy="905791"/>
          </a:xfrm>
          <a:prstGeom prst="rect">
            <a:avLst/>
          </a:prstGeom>
        </p:spPr>
      </p:pic>
    </p:spTree>
    <p:extLst>
      <p:ext uri="{BB962C8B-B14F-4D97-AF65-F5344CB8AC3E}">
        <p14:creationId xmlns:p14="http://schemas.microsoft.com/office/powerpoint/2010/main" val="17087695"/>
      </p:ext>
    </p:extLst>
  </p:cSld>
  <p:clrMapOvr>
    <a:masterClrMapping/>
  </p:clrMapOvr>
  <mc:AlternateContent xmlns:mc="http://schemas.openxmlformats.org/markup-compatibility/2006">
    <mc:Choice xmlns:p14="http://schemas.microsoft.com/office/powerpoint/2010/main" Requires="p14">
      <p:transition spd="slow" p14:dur="2000" advTm="15989"/>
    </mc:Choice>
    <mc:Fallback>
      <p:transition spd="slow" advTm="159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B9A7-F1BA-40D8-AAD5-15C8D6C4F544}"/>
              </a:ext>
            </a:extLst>
          </p:cNvPr>
          <p:cNvSpPr>
            <a:spLocks noGrp="1"/>
          </p:cNvSpPr>
          <p:nvPr>
            <p:ph type="title"/>
          </p:nvPr>
        </p:nvSpPr>
        <p:spPr>
          <a:xfrm>
            <a:off x="315686" y="365126"/>
            <a:ext cx="8386989" cy="1325563"/>
          </a:xfrm>
        </p:spPr>
        <p:txBody>
          <a:bodyPr/>
          <a:lstStyle/>
          <a:p>
            <a:r>
              <a:rPr lang="en-US" dirty="0"/>
              <a:t>Model Type and Properties: Data Preprocessing</a:t>
            </a:r>
          </a:p>
        </p:txBody>
      </p:sp>
      <p:sp>
        <p:nvSpPr>
          <p:cNvPr id="6" name="Text Placeholder 5">
            <a:extLst>
              <a:ext uri="{FF2B5EF4-FFF2-40B4-BE49-F238E27FC236}">
                <a16:creationId xmlns:a16="http://schemas.microsoft.com/office/drawing/2014/main" id="{5EE670F9-63B2-4A30-82F1-A21CB25126C9}"/>
              </a:ext>
            </a:extLst>
          </p:cNvPr>
          <p:cNvSpPr>
            <a:spLocks noGrp="1"/>
          </p:cNvSpPr>
          <p:nvPr>
            <p:ph type="body" idx="1"/>
          </p:nvPr>
        </p:nvSpPr>
        <p:spPr>
          <a:xfrm>
            <a:off x="420528" y="4017646"/>
            <a:ext cx="3868340" cy="627697"/>
          </a:xfrm>
        </p:spPr>
        <p:txBody>
          <a:bodyPr anchor="t">
            <a:noAutofit/>
          </a:bodyPr>
          <a:lstStyle/>
          <a:p>
            <a:r>
              <a:rPr lang="en-US" sz="2000" dirty="0">
                <a:solidFill>
                  <a:srgbClr val="002060"/>
                </a:solidFill>
              </a:rPr>
              <a:t>Original Data Spectral Density and ACF</a:t>
            </a:r>
          </a:p>
        </p:txBody>
      </p:sp>
      <p:sp>
        <p:nvSpPr>
          <p:cNvPr id="8" name="Text Placeholder 7">
            <a:extLst>
              <a:ext uri="{FF2B5EF4-FFF2-40B4-BE49-F238E27FC236}">
                <a16:creationId xmlns:a16="http://schemas.microsoft.com/office/drawing/2014/main" id="{00FCA8AF-A1AF-4C36-BBAB-977C4EC38E30}"/>
              </a:ext>
            </a:extLst>
          </p:cNvPr>
          <p:cNvSpPr>
            <a:spLocks noGrp="1"/>
          </p:cNvSpPr>
          <p:nvPr>
            <p:ph type="body" sz="quarter" idx="3"/>
          </p:nvPr>
        </p:nvSpPr>
        <p:spPr>
          <a:xfrm>
            <a:off x="420528" y="1627347"/>
            <a:ext cx="3887391" cy="627697"/>
          </a:xfrm>
        </p:spPr>
        <p:txBody>
          <a:bodyPr anchor="t">
            <a:noAutofit/>
          </a:bodyPr>
          <a:lstStyle/>
          <a:p>
            <a:r>
              <a:rPr lang="en-US" sz="2000" dirty="0">
                <a:solidFill>
                  <a:srgbClr val="002060"/>
                </a:solidFill>
              </a:rPr>
              <a:t>Non-Stationary Model Selected to Model Data</a:t>
            </a:r>
          </a:p>
        </p:txBody>
      </p:sp>
      <p:sp>
        <p:nvSpPr>
          <p:cNvPr id="9" name="Content Placeholder 8">
            <a:extLst>
              <a:ext uri="{FF2B5EF4-FFF2-40B4-BE49-F238E27FC236}">
                <a16:creationId xmlns:a16="http://schemas.microsoft.com/office/drawing/2014/main" id="{61897D86-FAD5-46ED-9675-9F4D2E6D682A}"/>
              </a:ext>
            </a:extLst>
          </p:cNvPr>
          <p:cNvSpPr>
            <a:spLocks noGrp="1"/>
          </p:cNvSpPr>
          <p:nvPr>
            <p:ph sz="quarter" idx="4"/>
          </p:nvPr>
        </p:nvSpPr>
        <p:spPr>
          <a:xfrm>
            <a:off x="422910" y="2255044"/>
            <a:ext cx="3887391" cy="1316036"/>
          </a:xfrm>
        </p:spPr>
        <p:txBody>
          <a:bodyPr>
            <a:noAutofit/>
          </a:bodyPr>
          <a:lstStyle/>
          <a:p>
            <a:r>
              <a:rPr lang="en-US" sz="1400" dirty="0"/>
              <a:t>Data was selected for the model through the preprocessing phase</a:t>
            </a:r>
          </a:p>
          <a:p>
            <a:r>
              <a:rPr lang="en-US" sz="1400" dirty="0"/>
              <a:t>Each stock was iteratively processed through a linear model</a:t>
            </a:r>
          </a:p>
          <a:p>
            <a:r>
              <a:rPr lang="en-US" sz="1400" dirty="0"/>
              <a:t>Spectral densities were also iteratively checked for each stock</a:t>
            </a:r>
          </a:p>
        </p:txBody>
      </p:sp>
      <p:sp>
        <p:nvSpPr>
          <p:cNvPr id="11" name="Content Placeholder 8">
            <a:extLst>
              <a:ext uri="{FF2B5EF4-FFF2-40B4-BE49-F238E27FC236}">
                <a16:creationId xmlns:a16="http://schemas.microsoft.com/office/drawing/2014/main" id="{7012AC7F-52F1-4F2E-A16B-723F2EA1012D}"/>
              </a:ext>
            </a:extLst>
          </p:cNvPr>
          <p:cNvSpPr txBox="1">
            <a:spLocks/>
          </p:cNvSpPr>
          <p:nvPr/>
        </p:nvSpPr>
        <p:spPr>
          <a:xfrm>
            <a:off x="422910" y="4650106"/>
            <a:ext cx="3887391" cy="147066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dirty="0"/>
              <a:t>Realization has positive trend</a:t>
            </a:r>
          </a:p>
          <a:p>
            <a:r>
              <a:rPr lang="en-US" sz="1400" dirty="0"/>
              <a:t>ACF is damping exponentially</a:t>
            </a:r>
          </a:p>
          <a:p>
            <a:r>
              <a:rPr lang="en-US" sz="1400" dirty="0"/>
              <a:t>The spectral density has a peak at zero suggesting a wandering behavior</a:t>
            </a:r>
          </a:p>
          <a:p>
            <a:r>
              <a:rPr lang="en-US" sz="1400" dirty="0"/>
              <a:t>Consistency in ACF suggests a positive trend</a:t>
            </a:r>
          </a:p>
        </p:txBody>
      </p:sp>
      <p:pic>
        <p:nvPicPr>
          <p:cNvPr id="12" name="Content Placeholder 9">
            <a:extLst>
              <a:ext uri="{FF2B5EF4-FFF2-40B4-BE49-F238E27FC236}">
                <a16:creationId xmlns:a16="http://schemas.microsoft.com/office/drawing/2014/main" id="{6277675D-EF7A-4281-983A-993972F3D502}"/>
              </a:ext>
            </a:extLst>
          </p:cNvPr>
          <p:cNvPicPr>
            <a:picLocks noGrp="1" noChangeAspect="1"/>
          </p:cNvPicPr>
          <p:nvPr>
            <p:ph sz="half" idx="2"/>
          </p:nvPr>
        </p:nvPicPr>
        <p:blipFill>
          <a:blip r:embed="rId3"/>
          <a:stretch>
            <a:fillRect/>
          </a:stretch>
        </p:blipFill>
        <p:spPr>
          <a:xfrm>
            <a:off x="4833938" y="2125911"/>
            <a:ext cx="3868737" cy="3626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9206946"/>
      </p:ext>
    </p:extLst>
  </p:cSld>
  <p:clrMapOvr>
    <a:masterClrMapping/>
  </p:clrMapOvr>
  <mc:AlternateContent xmlns:mc="http://schemas.openxmlformats.org/markup-compatibility/2006">
    <mc:Choice xmlns:p14="http://schemas.microsoft.com/office/powerpoint/2010/main" Requires="p14">
      <p:transition spd="slow" p14:dur="2000" advTm="20775"/>
    </mc:Choice>
    <mc:Fallback>
      <p:transition spd="slow" advTm="207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F6937D-FA03-419D-8AF1-687DA1ADB403}"/>
              </a:ext>
            </a:extLst>
          </p:cNvPr>
          <p:cNvSpPr>
            <a:spLocks noGrp="1"/>
          </p:cNvSpPr>
          <p:nvPr>
            <p:ph type="title"/>
          </p:nvPr>
        </p:nvSpPr>
        <p:spPr/>
        <p:txBody>
          <a:bodyPr/>
          <a:lstStyle/>
          <a:p>
            <a:r>
              <a:rPr lang="en-US" dirty="0"/>
              <a:t>About the Data: Feature Engineering</a:t>
            </a:r>
          </a:p>
        </p:txBody>
      </p:sp>
      <p:pic>
        <p:nvPicPr>
          <p:cNvPr id="11" name="Content Placeholder 10" descr="A close up of a map&#10;&#10;Description automatically generated">
            <a:extLst>
              <a:ext uri="{FF2B5EF4-FFF2-40B4-BE49-F238E27FC236}">
                <a16:creationId xmlns:a16="http://schemas.microsoft.com/office/drawing/2014/main" id="{22C41C69-3208-4AC6-BE0A-4C3360370BB9}"/>
              </a:ext>
            </a:extLst>
          </p:cNvPr>
          <p:cNvPicPr>
            <a:picLocks noGrp="1" noChangeAspect="1"/>
          </p:cNvPicPr>
          <p:nvPr>
            <p:ph sz="half" idx="2"/>
          </p:nvPr>
        </p:nvPicPr>
        <p:blipFill>
          <a:blip r:embed="rId3"/>
          <a:stretch>
            <a:fillRect/>
          </a:stretch>
        </p:blipFill>
        <p:spPr>
          <a:xfrm>
            <a:off x="325438" y="2380667"/>
            <a:ext cx="4424741" cy="2844476"/>
          </a:xfrm>
        </p:spPr>
      </p:pic>
      <p:sp>
        <p:nvSpPr>
          <p:cNvPr id="8" name="Text Placeholder 7">
            <a:extLst>
              <a:ext uri="{FF2B5EF4-FFF2-40B4-BE49-F238E27FC236}">
                <a16:creationId xmlns:a16="http://schemas.microsoft.com/office/drawing/2014/main" id="{0BA0A838-3481-43C2-8535-FA48BEA08A33}"/>
              </a:ext>
            </a:extLst>
          </p:cNvPr>
          <p:cNvSpPr>
            <a:spLocks noGrp="1"/>
          </p:cNvSpPr>
          <p:nvPr>
            <p:ph type="body" sz="quarter" idx="3"/>
          </p:nvPr>
        </p:nvSpPr>
        <p:spPr>
          <a:xfrm>
            <a:off x="5082073" y="2340527"/>
            <a:ext cx="3490451" cy="508421"/>
          </a:xfrm>
        </p:spPr>
        <p:txBody>
          <a:bodyPr>
            <a:normAutofit fontScale="92500" lnSpcReduction="20000"/>
          </a:bodyPr>
          <a:lstStyle/>
          <a:p>
            <a:r>
              <a:rPr lang="en-US" dirty="0">
                <a:solidFill>
                  <a:schemeClr val="accent1">
                    <a:lumMod val="75000"/>
                  </a:schemeClr>
                </a:solidFill>
              </a:rPr>
              <a:t>Stock selection and feature engineering</a:t>
            </a:r>
          </a:p>
        </p:txBody>
      </p:sp>
      <p:sp>
        <p:nvSpPr>
          <p:cNvPr id="9" name="Content Placeholder 8">
            <a:extLst>
              <a:ext uri="{FF2B5EF4-FFF2-40B4-BE49-F238E27FC236}">
                <a16:creationId xmlns:a16="http://schemas.microsoft.com/office/drawing/2014/main" id="{A720640E-8DB2-4C3B-9C72-311D5357D3ED}"/>
              </a:ext>
            </a:extLst>
          </p:cNvPr>
          <p:cNvSpPr>
            <a:spLocks noGrp="1"/>
          </p:cNvSpPr>
          <p:nvPr>
            <p:ph sz="quarter" idx="4"/>
          </p:nvPr>
        </p:nvSpPr>
        <p:spPr>
          <a:xfrm>
            <a:off x="5082073" y="2904931"/>
            <a:ext cx="3490451" cy="3701142"/>
          </a:xfrm>
        </p:spPr>
        <p:txBody>
          <a:bodyPr>
            <a:normAutofit/>
          </a:bodyPr>
          <a:lstStyle/>
          <a:p>
            <a:r>
              <a:rPr lang="en-US" sz="1400" dirty="0"/>
              <a:t>Stocks were iteratively selected by running a linear model on each stock</a:t>
            </a:r>
          </a:p>
          <a:p>
            <a:r>
              <a:rPr lang="en-US" sz="1400" dirty="0"/>
              <a:t>Stocks between $5 - $50 per share and displayed spectral densities with peaks at zero and no additional peaks thereafter were selected </a:t>
            </a:r>
          </a:p>
          <a:p>
            <a:r>
              <a:rPr lang="en-US" sz="1400" dirty="0"/>
              <a:t>Additionally spectral densities with exponentially damping behavior allowed us to identify ideal stocks for signal-plus-noise </a:t>
            </a:r>
          </a:p>
          <a:p>
            <a:r>
              <a:rPr lang="en-US" sz="1400" dirty="0"/>
              <a:t>Features were created to capture the variation between open/close and high/low prices</a:t>
            </a:r>
          </a:p>
          <a:p>
            <a:endParaRPr lang="en-US" dirty="0"/>
          </a:p>
          <a:p>
            <a:endParaRPr lang="en-US" dirty="0"/>
          </a:p>
        </p:txBody>
      </p:sp>
    </p:spTree>
    <p:extLst>
      <p:ext uri="{BB962C8B-B14F-4D97-AF65-F5344CB8AC3E}">
        <p14:creationId xmlns:p14="http://schemas.microsoft.com/office/powerpoint/2010/main" val="1435943376"/>
      </p:ext>
    </p:extLst>
  </p:cSld>
  <p:clrMapOvr>
    <a:masterClrMapping/>
  </p:clrMapOvr>
  <mc:AlternateContent xmlns:mc="http://schemas.openxmlformats.org/markup-compatibility/2006">
    <mc:Choice xmlns:p14="http://schemas.microsoft.com/office/powerpoint/2010/main" Requires="p14">
      <p:transition spd="slow" p14:dur="2000" advTm="47815"/>
    </mc:Choice>
    <mc:Fallback>
      <p:transition spd="slow" advTm="478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A9720-2FA1-426A-8DF9-D2B539518DE2}"/>
              </a:ext>
            </a:extLst>
          </p:cNvPr>
          <p:cNvSpPr txBox="1"/>
          <p:nvPr/>
        </p:nvSpPr>
        <p:spPr>
          <a:xfrm>
            <a:off x="508001" y="4431729"/>
            <a:ext cx="6447501" cy="990600"/>
          </a:xfrm>
          <a:prstGeom prst="rect">
            <a:avLst/>
          </a:prstGeom>
        </p:spPr>
        <p:txBody>
          <a:bodyPr vert="horz" lIns="68580" tIns="34290" rIns="68580" bIns="34290" rtlCol="0" anchor="ctr">
            <a:normAutofit/>
          </a:bodyPr>
          <a:lstStyle/>
          <a:p>
            <a:pPr>
              <a:spcBef>
                <a:spcPct val="0"/>
              </a:spcBef>
              <a:spcAft>
                <a:spcPts val="450"/>
              </a:spcAft>
            </a:pPr>
            <a:r>
              <a:rPr lang="en-US" sz="3300">
                <a:solidFill>
                  <a:schemeClr val="bg1"/>
                </a:solidFill>
                <a:latin typeface="+mj-lt"/>
                <a:ea typeface="+mj-ea"/>
                <a:cs typeface="+mj-cs"/>
              </a:rPr>
              <a:t>Data Cleaning</a:t>
            </a:r>
          </a:p>
        </p:txBody>
      </p:sp>
      <p:sp>
        <p:nvSpPr>
          <p:cNvPr id="3" name="Title 2">
            <a:extLst>
              <a:ext uri="{FF2B5EF4-FFF2-40B4-BE49-F238E27FC236}">
                <a16:creationId xmlns:a16="http://schemas.microsoft.com/office/drawing/2014/main" id="{36B254F5-DC72-4562-8F86-48E0452A25E2}"/>
              </a:ext>
            </a:extLst>
          </p:cNvPr>
          <p:cNvSpPr>
            <a:spLocks noGrp="1"/>
          </p:cNvSpPr>
          <p:nvPr>
            <p:ph type="title"/>
          </p:nvPr>
        </p:nvSpPr>
        <p:spPr/>
        <p:txBody>
          <a:bodyPr/>
          <a:lstStyle/>
          <a:p>
            <a:r>
              <a:rPr lang="en-US" dirty="0"/>
              <a:t>Candidate Model: Signal + Noise</a:t>
            </a:r>
          </a:p>
        </p:txBody>
      </p:sp>
      <p:graphicFrame>
        <p:nvGraphicFramePr>
          <p:cNvPr id="5" name="Table 5">
            <a:extLst>
              <a:ext uri="{FF2B5EF4-FFF2-40B4-BE49-F238E27FC236}">
                <a16:creationId xmlns:a16="http://schemas.microsoft.com/office/drawing/2014/main" id="{75094937-6840-486D-ABDC-E998BCE66510}"/>
              </a:ext>
            </a:extLst>
          </p:cNvPr>
          <p:cNvGraphicFramePr>
            <a:graphicFrameLocks noGrp="1"/>
          </p:cNvGraphicFramePr>
          <p:nvPr>
            <p:ph idx="1"/>
            <p:extLst>
              <p:ext uri="{D42A27DB-BD31-4B8C-83A1-F6EECF244321}">
                <p14:modId xmlns:p14="http://schemas.microsoft.com/office/powerpoint/2010/main" val="4061631647"/>
              </p:ext>
            </p:extLst>
          </p:nvPr>
        </p:nvGraphicFramePr>
        <p:xfrm>
          <a:off x="1285875" y="1882140"/>
          <a:ext cx="6572250" cy="1244600"/>
        </p:xfrm>
        <a:graphic>
          <a:graphicData uri="http://schemas.openxmlformats.org/drawingml/2006/table">
            <a:tbl>
              <a:tblPr firstRow="1" bandRow="1">
                <a:tableStyleId>{2D5ABB26-0587-4C30-8999-92F81FD0307C}</a:tableStyleId>
              </a:tblPr>
              <a:tblGrid>
                <a:gridCol w="1095375">
                  <a:extLst>
                    <a:ext uri="{9D8B030D-6E8A-4147-A177-3AD203B41FA5}">
                      <a16:colId xmlns:a16="http://schemas.microsoft.com/office/drawing/2014/main" val="3685785100"/>
                    </a:ext>
                  </a:extLst>
                </a:gridCol>
                <a:gridCol w="1095375">
                  <a:extLst>
                    <a:ext uri="{9D8B030D-6E8A-4147-A177-3AD203B41FA5}">
                      <a16:colId xmlns:a16="http://schemas.microsoft.com/office/drawing/2014/main" val="3097926865"/>
                    </a:ext>
                  </a:extLst>
                </a:gridCol>
                <a:gridCol w="1095375">
                  <a:extLst>
                    <a:ext uri="{9D8B030D-6E8A-4147-A177-3AD203B41FA5}">
                      <a16:colId xmlns:a16="http://schemas.microsoft.com/office/drawing/2014/main" val="167857884"/>
                    </a:ext>
                  </a:extLst>
                </a:gridCol>
                <a:gridCol w="1095375">
                  <a:extLst>
                    <a:ext uri="{9D8B030D-6E8A-4147-A177-3AD203B41FA5}">
                      <a16:colId xmlns:a16="http://schemas.microsoft.com/office/drawing/2014/main" val="1669204363"/>
                    </a:ext>
                  </a:extLst>
                </a:gridCol>
                <a:gridCol w="1095375">
                  <a:extLst>
                    <a:ext uri="{9D8B030D-6E8A-4147-A177-3AD203B41FA5}">
                      <a16:colId xmlns:a16="http://schemas.microsoft.com/office/drawing/2014/main" val="317295960"/>
                    </a:ext>
                  </a:extLst>
                </a:gridCol>
                <a:gridCol w="1095375">
                  <a:extLst>
                    <a:ext uri="{9D8B030D-6E8A-4147-A177-3AD203B41FA5}">
                      <a16:colId xmlns:a16="http://schemas.microsoft.com/office/drawing/2014/main" val="725248695"/>
                    </a:ext>
                  </a:extLst>
                </a:gridCol>
              </a:tblGrid>
              <a:tr h="370840">
                <a:tc>
                  <a:txBody>
                    <a:bodyPr/>
                    <a:lstStyle/>
                    <a:p>
                      <a:pPr algn="ctr"/>
                      <a:r>
                        <a:rPr lang="en-US" dirty="0">
                          <a:solidFill>
                            <a:schemeClr val="bg1"/>
                          </a:solidFill>
                        </a:rPr>
                        <a:t>Model</a:t>
                      </a:r>
                    </a:p>
                  </a:txBody>
                  <a:tcPr>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l-GR" dirty="0">
                          <a:solidFill>
                            <a:schemeClr val="bg1"/>
                          </a:solidFill>
                        </a:rPr>
                        <a:t>Β</a:t>
                      </a:r>
                      <a:r>
                        <a:rPr lang="en-US" baseline="-25000" dirty="0">
                          <a:solidFill>
                            <a:schemeClr val="bg1"/>
                          </a:solidFill>
                        </a:rPr>
                        <a:t>0 </a:t>
                      </a:r>
                      <a:r>
                        <a:rPr lang="en-US" baseline="0" dirty="0">
                          <a:solidFill>
                            <a:schemeClr val="bg1"/>
                          </a:solidFill>
                        </a:rPr>
                        <a:t>Estimate</a:t>
                      </a:r>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l-GR" dirty="0">
                          <a:solidFill>
                            <a:schemeClr val="bg1"/>
                          </a:solidFill>
                        </a:rPr>
                        <a:t>Β</a:t>
                      </a:r>
                      <a:r>
                        <a:rPr lang="en-US" baseline="-25000" dirty="0">
                          <a:solidFill>
                            <a:schemeClr val="bg1"/>
                          </a:solidFill>
                        </a:rPr>
                        <a:t>t </a:t>
                      </a:r>
                      <a:r>
                        <a:rPr lang="en-US" dirty="0">
                          <a:solidFill>
                            <a:schemeClr val="bg1"/>
                          </a:solidFill>
                        </a:rPr>
                        <a:t>Estimate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Std. Error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T value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P value</a:t>
                      </a:r>
                    </a:p>
                  </a:txBody>
                  <a:tcPr>
                    <a:lnL w="3175"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869851288"/>
                  </a:ext>
                </a:extLst>
              </a:tr>
              <a:tr h="370840">
                <a:tc>
                  <a:txBody>
                    <a:bodyPr/>
                    <a:lstStyle/>
                    <a:p>
                      <a:pPr algn="ctr"/>
                      <a:r>
                        <a:rPr lang="en-US" dirty="0"/>
                        <a:t>Raw Data</a:t>
                      </a:r>
                    </a:p>
                  </a:txBody>
                  <a:tcPr>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34.86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0.072922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0.002122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34.36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&lt;2e-16</a:t>
                      </a:r>
                    </a:p>
                  </a:txBody>
                  <a:tcPr>
                    <a:lnL w="31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6189764"/>
                  </a:ext>
                </a:extLst>
              </a:tr>
              <a:tr h="370840">
                <a:tc>
                  <a:txBody>
                    <a:bodyPr/>
                    <a:lstStyle/>
                    <a:p>
                      <a:pPr algn="ctr"/>
                      <a:r>
                        <a:rPr lang="en-US" dirty="0"/>
                        <a:t>Cochran-</a:t>
                      </a:r>
                      <a:r>
                        <a:rPr lang="en-US" dirty="0" err="1"/>
                        <a:t>Orcut</a:t>
                      </a:r>
                      <a:endParaRPr lang="en-US" dirty="0"/>
                    </a:p>
                  </a:txBody>
                  <a:tcPr>
                    <a:lnR w="3175"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lang="en-US" dirty="0"/>
                        <a:t>9.32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lang="en-US" dirty="0"/>
                        <a:t>0.07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lang="en-US" dirty="0"/>
                        <a:t>0.004634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lang="en-US" dirty="0"/>
                        <a:t>15.11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b="1" dirty="0"/>
                        <a:t>&lt;2e-16</a:t>
                      </a:r>
                    </a:p>
                  </a:txBody>
                  <a:tcPr>
                    <a:lnL w="3175"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2792022408"/>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5634ED-C959-465E-A787-E0213EFB73EE}"/>
                  </a:ext>
                </a:extLst>
              </p:cNvPr>
              <p:cNvSpPr txBox="1"/>
              <p:nvPr/>
            </p:nvSpPr>
            <p:spPr>
              <a:xfrm>
                <a:off x="1351280" y="5194456"/>
                <a:ext cx="6441440"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1"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𝟎𝟓𝟑𝟒</m:t>
                          </m:r>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𝟑𝟏𝟗𝟒</m:t>
                          </m:r>
                          <m:sSup>
                            <m:sSupPr>
                              <m:ctrlPr>
                                <a:rPr lang="en-US" b="1" i="1">
                                  <a:latin typeface="Cambria Math" panose="02040503050406030204" pitchFamily="18" charset="0"/>
                                </a:rPr>
                              </m:ctrlPr>
                            </m:sSupPr>
                            <m:e>
                              <m:r>
                                <a:rPr lang="en-US" b="1" i="1">
                                  <a:latin typeface="Cambria Math" panose="02040503050406030204" pitchFamily="18" charset="0"/>
                                </a:rPr>
                                <m:t>𝑩</m:t>
                              </m:r>
                            </m:e>
                            <m:sup>
                              <m:r>
                                <a:rPr lang="en-US" b="1" i="1">
                                  <a:latin typeface="Cambria Math" panose="02040503050406030204" pitchFamily="18" charset="0"/>
                                </a:rPr>
                                <m:t>𝟐</m:t>
                              </m:r>
                            </m:sup>
                          </m:sSup>
                        </m:e>
                      </m:d>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𝒕</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𝒕</m:t>
                          </m:r>
                        </m:sub>
                      </m:sSub>
                      <m:r>
                        <a:rPr lang="en-US" b="1" i="1">
                          <a:latin typeface="Cambria Math" panose="02040503050406030204" pitchFamily="18" charset="0"/>
                        </a:rPr>
                        <m:t>, </m:t>
                      </m:r>
                      <m:r>
                        <a:rPr lang="en-US" b="1" i="1">
                          <a:latin typeface="Cambria Math" panose="02040503050406030204" pitchFamily="18" charset="0"/>
                        </a:rPr>
                        <m:t>𝒘𝒉𝒆𝒓𝒆</m:t>
                      </m:r>
                      <m:r>
                        <a:rPr lang="en-US" b="1" i="1">
                          <a:latin typeface="Cambria Math" panose="02040503050406030204" pitchFamily="18" charset="0"/>
                        </a:rPr>
                        <m:t> </m:t>
                      </m:r>
                      <m:sSubSup>
                        <m:sSubSupPr>
                          <m:ctrlPr>
                            <a:rPr lang="en-US" b="1" i="1">
                              <a:latin typeface="Cambria Math" panose="02040503050406030204" pitchFamily="18" charset="0"/>
                            </a:rPr>
                          </m:ctrlPr>
                        </m:sSubSupPr>
                        <m:e>
                          <m:acc>
                            <m:accPr>
                              <m:chr m:val="̂"/>
                              <m:ctrlPr>
                                <a:rPr lang="en-US" b="1" i="1">
                                  <a:latin typeface="Cambria Math" panose="02040503050406030204" pitchFamily="18" charset="0"/>
                                </a:rPr>
                              </m:ctrlPr>
                            </m:accPr>
                            <m:e>
                              <m:r>
                                <a:rPr lang="en-US" b="1" i="1">
                                  <a:latin typeface="Cambria Math" panose="02040503050406030204" pitchFamily="18" charset="0"/>
                                </a:rPr>
                                <m:t>𝝈</m:t>
                              </m:r>
                            </m:e>
                          </m:acc>
                        </m:e>
                        <m:sub>
                          <m:r>
                            <a:rPr lang="en-US" b="1" i="1">
                              <a:latin typeface="Cambria Math" panose="02040503050406030204" pitchFamily="18" charset="0"/>
                            </a:rPr>
                            <m:t>𝒂</m:t>
                          </m:r>
                        </m:sub>
                        <m:sup>
                          <m:r>
                            <a:rPr lang="en-US" b="1" i="1">
                              <a:latin typeface="Cambria Math" panose="02040503050406030204" pitchFamily="18" charset="0"/>
                            </a:rPr>
                            <m:t>𝟐</m:t>
                          </m:r>
                        </m:sup>
                      </m:sSubSup>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𝟏𝟏𝟕𝟖</m:t>
                      </m:r>
                    </m:oMath>
                  </m:oMathPara>
                </a14:m>
                <a:endParaRPr lang="en-US" b="1" dirty="0"/>
              </a:p>
            </p:txBody>
          </p:sp>
        </mc:Choice>
        <mc:Fallback xmlns="">
          <p:sp>
            <p:nvSpPr>
              <p:cNvPr id="6" name="TextBox 5">
                <a:extLst>
                  <a:ext uri="{FF2B5EF4-FFF2-40B4-BE49-F238E27FC236}">
                    <a16:creationId xmlns:a16="http://schemas.microsoft.com/office/drawing/2014/main" id="{585634ED-C959-465E-A787-E0213EFB73EE}"/>
                  </a:ext>
                </a:extLst>
              </p:cNvPr>
              <p:cNvSpPr txBox="1">
                <a:spLocks noRot="1" noChangeAspect="1" noMove="1" noResize="1" noEditPoints="1" noAdjustHandles="1" noChangeArrowheads="1" noChangeShapeType="1" noTextEdit="1"/>
              </p:cNvSpPr>
              <p:nvPr/>
            </p:nvSpPr>
            <p:spPr>
              <a:xfrm>
                <a:off x="1351280" y="5194456"/>
                <a:ext cx="6441440" cy="4049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E5DE65D-ED75-4953-B4EB-9A373B52B563}"/>
                  </a:ext>
                </a:extLst>
              </p:cNvPr>
              <p:cNvGraphicFramePr>
                <a:graphicFrameLocks noGrp="1"/>
              </p:cNvGraphicFramePr>
              <p:nvPr>
                <p:extLst>
                  <p:ext uri="{D42A27DB-BD31-4B8C-83A1-F6EECF244321}">
                    <p14:modId xmlns:p14="http://schemas.microsoft.com/office/powerpoint/2010/main" val="2584468971"/>
                  </p:ext>
                </p:extLst>
              </p:nvPr>
            </p:nvGraphicFramePr>
            <p:xfrm>
              <a:off x="2381250" y="3826588"/>
              <a:ext cx="4381500" cy="668020"/>
            </p:xfrm>
            <a:graphic>
              <a:graphicData uri="http://schemas.openxmlformats.org/drawingml/2006/table">
                <a:tbl>
                  <a:tblPr firstRow="1" bandRow="1">
                    <a:tableStyleId>{2D5ABB26-0587-4C30-8999-92F81FD0307C}</a:tableStyleId>
                  </a:tblPr>
                  <a:tblGrid>
                    <a:gridCol w="1095375">
                      <a:extLst>
                        <a:ext uri="{9D8B030D-6E8A-4147-A177-3AD203B41FA5}">
                          <a16:colId xmlns:a16="http://schemas.microsoft.com/office/drawing/2014/main" val="3532746544"/>
                        </a:ext>
                      </a:extLst>
                    </a:gridCol>
                    <a:gridCol w="1095375">
                      <a:extLst>
                        <a:ext uri="{9D8B030D-6E8A-4147-A177-3AD203B41FA5}">
                          <a16:colId xmlns:a16="http://schemas.microsoft.com/office/drawing/2014/main" val="1706727873"/>
                        </a:ext>
                      </a:extLst>
                    </a:gridCol>
                    <a:gridCol w="1095375">
                      <a:extLst>
                        <a:ext uri="{9D8B030D-6E8A-4147-A177-3AD203B41FA5}">
                          <a16:colId xmlns:a16="http://schemas.microsoft.com/office/drawing/2014/main" val="283886444"/>
                        </a:ext>
                      </a:extLst>
                    </a:gridCol>
                    <a:gridCol w="1095375">
                      <a:extLst>
                        <a:ext uri="{9D8B030D-6E8A-4147-A177-3AD203B41FA5}">
                          <a16:colId xmlns:a16="http://schemas.microsoft.com/office/drawing/2014/main" val="2793513210"/>
                        </a:ext>
                      </a:extLst>
                    </a:gridCol>
                  </a:tblGrid>
                  <a:tr h="0">
                    <a:tc>
                      <a:txBody>
                        <a:bodyPr/>
                        <a:lstStyle/>
                        <a:p>
                          <a:pPr algn="ctr"/>
                          <a:r>
                            <a:rPr lang="en-US" dirty="0">
                              <a:solidFill>
                                <a:schemeClr val="bg1"/>
                              </a:solidFill>
                            </a:rPr>
                            <a:t>K</a:t>
                          </a:r>
                        </a:p>
                      </a:txBody>
                      <a:tcPr>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ea typeface="Cambria Math" panose="02040503050406030204" pitchFamily="18" charset="0"/>
                                      </a:rPr>
                                    </m:ctrlPr>
                                  </m:sSupPr>
                                  <m:e>
                                    <m:r>
                                      <a:rPr lang="en-US" i="1" smtClean="0">
                                        <a:solidFill>
                                          <a:schemeClr val="bg1"/>
                                        </a:solidFill>
                                        <a:latin typeface="Cambria Math" panose="02040503050406030204" pitchFamily="18" charset="0"/>
                                        <a:ea typeface="Cambria Math" panose="02040503050406030204" pitchFamily="18" charset="0"/>
                                      </a:rPr>
                                      <m:t>𝜒</m:t>
                                    </m:r>
                                  </m:e>
                                  <m:sup>
                                    <m:r>
                                      <a:rPr lang="en-US" b="0" i="1" smtClean="0">
                                        <a:solidFill>
                                          <a:schemeClr val="bg1"/>
                                        </a:solidFill>
                                        <a:latin typeface="Cambria Math" panose="02040503050406030204" pitchFamily="18" charset="0"/>
                                        <a:ea typeface="Cambria Math" panose="02040503050406030204" pitchFamily="18" charset="0"/>
                                      </a:rPr>
                                      <m:t>2</m:t>
                                    </m:r>
                                  </m:sup>
                                </m:sSup>
                              </m:oMath>
                            </m:oMathPara>
                          </a14:m>
                          <a:endParaRPr lang="en-US"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df</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P value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97947004"/>
                      </a:ext>
                    </a:extLst>
                  </a:tr>
                  <a:tr h="370840">
                    <a:tc>
                      <a:txBody>
                        <a:bodyPr/>
                        <a:lstStyle/>
                        <a:p>
                          <a:pPr algn="ctr"/>
                          <a:r>
                            <a:rPr lang="en-US" dirty="0"/>
                            <a:t>24</a:t>
                          </a:r>
                        </a:p>
                      </a:txBody>
                      <a:tcPr>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12.52529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24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b="1" dirty="0"/>
                            <a:t>0.9733174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981636073"/>
                      </a:ext>
                    </a:extLst>
                  </a:tr>
                </a:tbl>
              </a:graphicData>
            </a:graphic>
          </p:graphicFrame>
        </mc:Choice>
        <mc:Fallback xmlns="">
          <p:graphicFrame>
            <p:nvGraphicFramePr>
              <p:cNvPr id="4" name="Table 3">
                <a:extLst>
                  <a:ext uri="{FF2B5EF4-FFF2-40B4-BE49-F238E27FC236}">
                    <a16:creationId xmlns:a16="http://schemas.microsoft.com/office/drawing/2014/main" id="{DE5DE65D-ED75-4953-B4EB-9A373B52B563}"/>
                  </a:ext>
                </a:extLst>
              </p:cNvPr>
              <p:cNvGraphicFramePr>
                <a:graphicFrameLocks noGrp="1"/>
              </p:cNvGraphicFramePr>
              <p:nvPr>
                <p:extLst>
                  <p:ext uri="{D42A27DB-BD31-4B8C-83A1-F6EECF244321}">
                    <p14:modId xmlns:p14="http://schemas.microsoft.com/office/powerpoint/2010/main" val="2584468971"/>
                  </p:ext>
                </p:extLst>
              </p:nvPr>
            </p:nvGraphicFramePr>
            <p:xfrm>
              <a:off x="2381250" y="3826588"/>
              <a:ext cx="4381500" cy="668020"/>
            </p:xfrm>
            <a:graphic>
              <a:graphicData uri="http://schemas.openxmlformats.org/drawingml/2006/table">
                <a:tbl>
                  <a:tblPr firstRow="1" bandRow="1">
                    <a:tableStyleId>{2D5ABB26-0587-4C30-8999-92F81FD0307C}</a:tableStyleId>
                  </a:tblPr>
                  <a:tblGrid>
                    <a:gridCol w="1095375">
                      <a:extLst>
                        <a:ext uri="{9D8B030D-6E8A-4147-A177-3AD203B41FA5}">
                          <a16:colId xmlns:a16="http://schemas.microsoft.com/office/drawing/2014/main" val="3532746544"/>
                        </a:ext>
                      </a:extLst>
                    </a:gridCol>
                    <a:gridCol w="1095375">
                      <a:extLst>
                        <a:ext uri="{9D8B030D-6E8A-4147-A177-3AD203B41FA5}">
                          <a16:colId xmlns:a16="http://schemas.microsoft.com/office/drawing/2014/main" val="1706727873"/>
                        </a:ext>
                      </a:extLst>
                    </a:gridCol>
                    <a:gridCol w="1095375">
                      <a:extLst>
                        <a:ext uri="{9D8B030D-6E8A-4147-A177-3AD203B41FA5}">
                          <a16:colId xmlns:a16="http://schemas.microsoft.com/office/drawing/2014/main" val="283886444"/>
                        </a:ext>
                      </a:extLst>
                    </a:gridCol>
                    <a:gridCol w="1095375">
                      <a:extLst>
                        <a:ext uri="{9D8B030D-6E8A-4147-A177-3AD203B41FA5}">
                          <a16:colId xmlns:a16="http://schemas.microsoft.com/office/drawing/2014/main" val="2793513210"/>
                        </a:ext>
                      </a:extLst>
                    </a:gridCol>
                  </a:tblGrid>
                  <a:tr h="297180">
                    <a:tc>
                      <a:txBody>
                        <a:bodyPr/>
                        <a:lstStyle/>
                        <a:p>
                          <a:pPr algn="ctr"/>
                          <a:r>
                            <a:rPr lang="en-US" dirty="0">
                              <a:solidFill>
                                <a:schemeClr val="bg1"/>
                              </a:solidFill>
                            </a:rPr>
                            <a:t>K</a:t>
                          </a:r>
                        </a:p>
                      </a:txBody>
                      <a:tcPr>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4"/>
                          <a:stretch>
                            <a:fillRect l="-100000" t="-2041" r="-200556" b="-126531"/>
                          </a:stretch>
                        </a:blipFill>
                      </a:tcPr>
                    </a:tc>
                    <a:tc>
                      <a:txBody>
                        <a:bodyPr/>
                        <a:lstStyle/>
                        <a:p>
                          <a:pPr algn="ctr"/>
                          <a:r>
                            <a:rPr lang="en-US" dirty="0">
                              <a:solidFill>
                                <a:schemeClr val="bg1"/>
                              </a:solidFill>
                            </a:rPr>
                            <a:t>df</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dirty="0">
                              <a:solidFill>
                                <a:schemeClr val="bg1"/>
                              </a:solidFill>
                            </a:rPr>
                            <a:t>P value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97947004"/>
                      </a:ext>
                    </a:extLst>
                  </a:tr>
                  <a:tr h="370840">
                    <a:tc>
                      <a:txBody>
                        <a:bodyPr/>
                        <a:lstStyle/>
                        <a:p>
                          <a:pPr algn="ctr"/>
                          <a:r>
                            <a:rPr lang="en-US" dirty="0"/>
                            <a:t>24</a:t>
                          </a:r>
                        </a:p>
                      </a:txBody>
                      <a:tcPr>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12.52529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dirty="0"/>
                            <a:t>24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US" b="1" dirty="0"/>
                            <a:t>0.9733174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981636073"/>
                      </a:ext>
                    </a:extLst>
                  </a:tr>
                </a:tbl>
              </a:graphicData>
            </a:graphic>
          </p:graphicFrame>
        </mc:Fallback>
      </mc:AlternateContent>
      <p:sp>
        <p:nvSpPr>
          <p:cNvPr id="7" name="TextBox 6">
            <a:extLst>
              <a:ext uri="{FF2B5EF4-FFF2-40B4-BE49-F238E27FC236}">
                <a16:creationId xmlns:a16="http://schemas.microsoft.com/office/drawing/2014/main" id="{2017A40A-F694-4351-9700-FAD367AF0898}"/>
              </a:ext>
            </a:extLst>
          </p:cNvPr>
          <p:cNvSpPr txBox="1"/>
          <p:nvPr/>
        </p:nvSpPr>
        <p:spPr>
          <a:xfrm>
            <a:off x="1285875" y="1503892"/>
            <a:ext cx="2562225" cy="369332"/>
          </a:xfrm>
          <a:prstGeom prst="rect">
            <a:avLst/>
          </a:prstGeom>
          <a:noFill/>
        </p:spPr>
        <p:txBody>
          <a:bodyPr wrap="square" rtlCol="0">
            <a:spAutoFit/>
          </a:bodyPr>
          <a:lstStyle/>
          <a:p>
            <a:r>
              <a:rPr lang="en-US" b="1" dirty="0">
                <a:solidFill>
                  <a:schemeClr val="accent5">
                    <a:lumMod val="50000"/>
                  </a:schemeClr>
                </a:solidFill>
              </a:rPr>
              <a:t>Fitted Regressions</a:t>
            </a:r>
          </a:p>
        </p:txBody>
      </p:sp>
      <p:sp>
        <p:nvSpPr>
          <p:cNvPr id="8" name="TextBox 7">
            <a:extLst>
              <a:ext uri="{FF2B5EF4-FFF2-40B4-BE49-F238E27FC236}">
                <a16:creationId xmlns:a16="http://schemas.microsoft.com/office/drawing/2014/main" id="{935386F3-1344-4E54-AA4E-7B9A61B64E89}"/>
              </a:ext>
            </a:extLst>
          </p:cNvPr>
          <p:cNvSpPr txBox="1"/>
          <p:nvPr/>
        </p:nvSpPr>
        <p:spPr>
          <a:xfrm>
            <a:off x="2304906" y="3472542"/>
            <a:ext cx="2562225" cy="369332"/>
          </a:xfrm>
          <a:prstGeom prst="rect">
            <a:avLst/>
          </a:prstGeom>
          <a:noFill/>
        </p:spPr>
        <p:txBody>
          <a:bodyPr wrap="square" rtlCol="0">
            <a:spAutoFit/>
          </a:bodyPr>
          <a:lstStyle/>
          <a:p>
            <a:r>
              <a:rPr lang="en-US" b="1" dirty="0">
                <a:solidFill>
                  <a:schemeClr val="accent5">
                    <a:lumMod val="50000"/>
                  </a:schemeClr>
                </a:solidFill>
              </a:rPr>
              <a:t>Ljung-Box Test</a:t>
            </a:r>
          </a:p>
        </p:txBody>
      </p:sp>
    </p:spTree>
    <p:extLst>
      <p:ext uri="{BB962C8B-B14F-4D97-AF65-F5344CB8AC3E}">
        <p14:creationId xmlns:p14="http://schemas.microsoft.com/office/powerpoint/2010/main" val="3629324182"/>
      </p:ext>
    </p:extLst>
  </p:cSld>
  <p:clrMapOvr>
    <a:masterClrMapping/>
  </p:clrMapOvr>
  <mc:AlternateContent xmlns:mc="http://schemas.openxmlformats.org/markup-compatibility/2006">
    <mc:Choice xmlns:p14="http://schemas.microsoft.com/office/powerpoint/2010/main" Requires="p14">
      <p:transition spd="slow" p14:dur="2000" advTm="26423"/>
    </mc:Choice>
    <mc:Fallback>
      <p:transition spd="slow" advTm="264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0966E0-B910-493A-A936-DE1F47F53A14}"/>
              </a:ext>
            </a:extLst>
          </p:cNvPr>
          <p:cNvSpPr>
            <a:spLocks noGrp="1"/>
          </p:cNvSpPr>
          <p:nvPr>
            <p:ph type="title"/>
          </p:nvPr>
        </p:nvSpPr>
        <p:spPr/>
        <p:txBody>
          <a:bodyPr/>
          <a:lstStyle/>
          <a:p>
            <a:r>
              <a:rPr lang="en-US" dirty="0"/>
              <a:t>Candidate Model: Signal + Noise Continued</a:t>
            </a:r>
          </a:p>
        </p:txBody>
      </p:sp>
      <p:sp>
        <p:nvSpPr>
          <p:cNvPr id="8" name="Text Placeholder 7">
            <a:extLst>
              <a:ext uri="{FF2B5EF4-FFF2-40B4-BE49-F238E27FC236}">
                <a16:creationId xmlns:a16="http://schemas.microsoft.com/office/drawing/2014/main" id="{112BCD89-A140-49A7-BABD-61C56AFABDE6}"/>
              </a:ext>
            </a:extLst>
          </p:cNvPr>
          <p:cNvSpPr>
            <a:spLocks noGrp="1"/>
          </p:cNvSpPr>
          <p:nvPr>
            <p:ph type="body" idx="1"/>
          </p:nvPr>
        </p:nvSpPr>
        <p:spPr>
          <a:xfrm>
            <a:off x="589359" y="1452087"/>
            <a:ext cx="3868340" cy="482917"/>
          </a:xfrm>
        </p:spPr>
        <p:txBody>
          <a:bodyPr>
            <a:normAutofit fontScale="92500" lnSpcReduction="20000"/>
          </a:bodyPr>
          <a:lstStyle/>
          <a:p>
            <a:r>
              <a:rPr lang="en-US" dirty="0">
                <a:solidFill>
                  <a:schemeClr val="accent5">
                    <a:lumMod val="50000"/>
                  </a:schemeClr>
                </a:solidFill>
              </a:rPr>
              <a:t>Evaluate model residuals to ensure signal has been pulled out</a:t>
            </a:r>
          </a:p>
        </p:txBody>
      </p:sp>
      <p:pic>
        <p:nvPicPr>
          <p:cNvPr id="13" name="Content Placeholder 12">
            <a:extLst>
              <a:ext uri="{FF2B5EF4-FFF2-40B4-BE49-F238E27FC236}">
                <a16:creationId xmlns:a16="http://schemas.microsoft.com/office/drawing/2014/main" id="{C2C72000-A3ED-4D15-A859-94E8C2581C45}"/>
              </a:ext>
            </a:extLst>
          </p:cNvPr>
          <p:cNvPicPr>
            <a:picLocks noGrp="1" noChangeAspect="1"/>
          </p:cNvPicPr>
          <p:nvPr>
            <p:ph sz="half" idx="2"/>
          </p:nvPr>
        </p:nvPicPr>
        <p:blipFill>
          <a:blip r:embed="rId3"/>
          <a:stretch>
            <a:fillRect/>
          </a:stretch>
        </p:blipFill>
        <p:spPr>
          <a:xfrm>
            <a:off x="1039441" y="1902460"/>
            <a:ext cx="2721523" cy="1968500"/>
          </a:xfrm>
        </p:spPr>
      </p:pic>
      <p:sp>
        <p:nvSpPr>
          <p:cNvPr id="10" name="Text Placeholder 9">
            <a:extLst>
              <a:ext uri="{FF2B5EF4-FFF2-40B4-BE49-F238E27FC236}">
                <a16:creationId xmlns:a16="http://schemas.microsoft.com/office/drawing/2014/main" id="{9EF8D5B9-3480-41D9-8A49-67AA2934B4F5}"/>
              </a:ext>
            </a:extLst>
          </p:cNvPr>
          <p:cNvSpPr>
            <a:spLocks noGrp="1"/>
          </p:cNvSpPr>
          <p:nvPr>
            <p:ph type="body" sz="quarter" idx="3"/>
          </p:nvPr>
        </p:nvSpPr>
        <p:spPr>
          <a:xfrm>
            <a:off x="4758690" y="1452087"/>
            <a:ext cx="3887391" cy="338913"/>
          </a:xfrm>
        </p:spPr>
        <p:txBody>
          <a:bodyPr>
            <a:normAutofit/>
          </a:bodyPr>
          <a:lstStyle/>
          <a:p>
            <a:r>
              <a:rPr lang="en-US" dirty="0">
                <a:solidFill>
                  <a:schemeClr val="accent5">
                    <a:lumMod val="50000"/>
                  </a:schemeClr>
                </a:solidFill>
              </a:rPr>
              <a:t>Simulated Model Data</a:t>
            </a:r>
          </a:p>
        </p:txBody>
      </p:sp>
      <p:sp>
        <p:nvSpPr>
          <p:cNvPr id="14" name="Text Placeholder 7">
            <a:extLst>
              <a:ext uri="{FF2B5EF4-FFF2-40B4-BE49-F238E27FC236}">
                <a16:creationId xmlns:a16="http://schemas.microsoft.com/office/drawing/2014/main" id="{F6F9ABAA-7BD1-468A-96C3-D4FE556ABF71}"/>
              </a:ext>
            </a:extLst>
          </p:cNvPr>
          <p:cNvSpPr txBox="1">
            <a:spLocks/>
          </p:cNvSpPr>
          <p:nvPr/>
        </p:nvSpPr>
        <p:spPr>
          <a:xfrm>
            <a:off x="483242" y="4050209"/>
            <a:ext cx="3868340" cy="482917"/>
          </a:xfrm>
          <a:prstGeom prst="rect">
            <a:avLst/>
          </a:prstGeom>
        </p:spPr>
        <p:txBody>
          <a:bodyPr vert="horz" lIns="91440" tIns="45720" rIns="91440" bIns="45720" rtlCol="0" anchor="b">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r>
              <a:rPr lang="en-US" dirty="0">
                <a:solidFill>
                  <a:schemeClr val="accent5">
                    <a:lumMod val="50000"/>
                  </a:schemeClr>
                </a:solidFill>
              </a:rPr>
              <a:t>Check ACF to ensure residuals are white noise</a:t>
            </a:r>
          </a:p>
        </p:txBody>
      </p:sp>
      <p:pic>
        <p:nvPicPr>
          <p:cNvPr id="21" name="Content Placeholder 20">
            <a:extLst>
              <a:ext uri="{FF2B5EF4-FFF2-40B4-BE49-F238E27FC236}">
                <a16:creationId xmlns:a16="http://schemas.microsoft.com/office/drawing/2014/main" id="{837E7C69-9A77-4899-8F4B-00A299DFD7A2}"/>
              </a:ext>
            </a:extLst>
          </p:cNvPr>
          <p:cNvPicPr>
            <a:picLocks noGrp="1" noChangeAspect="1"/>
          </p:cNvPicPr>
          <p:nvPr>
            <p:ph sz="quarter" idx="4"/>
          </p:nvPr>
        </p:nvPicPr>
        <p:blipFill>
          <a:blip r:embed="rId4"/>
          <a:stretch>
            <a:fillRect/>
          </a:stretch>
        </p:blipFill>
        <p:spPr>
          <a:xfrm>
            <a:off x="5075421" y="1902460"/>
            <a:ext cx="2734078" cy="1935956"/>
          </a:xfrm>
        </p:spPr>
      </p:pic>
      <p:pic>
        <p:nvPicPr>
          <p:cNvPr id="19" name="Content Placeholder 15">
            <a:extLst>
              <a:ext uri="{FF2B5EF4-FFF2-40B4-BE49-F238E27FC236}">
                <a16:creationId xmlns:a16="http://schemas.microsoft.com/office/drawing/2014/main" id="{CDC1CF03-2E72-4079-AA5F-9269161319ED}"/>
              </a:ext>
            </a:extLst>
          </p:cNvPr>
          <p:cNvPicPr>
            <a:picLocks noChangeAspect="1"/>
          </p:cNvPicPr>
          <p:nvPr/>
        </p:nvPicPr>
        <p:blipFill>
          <a:blip r:embed="rId5"/>
          <a:stretch>
            <a:fillRect/>
          </a:stretch>
        </p:blipFill>
        <p:spPr>
          <a:xfrm>
            <a:off x="1039440" y="4537272"/>
            <a:ext cx="2721523" cy="2003804"/>
          </a:xfrm>
          <a:prstGeom prst="rect">
            <a:avLst/>
          </a:prstGeom>
        </p:spPr>
      </p:pic>
      <p:sp>
        <p:nvSpPr>
          <p:cNvPr id="23" name="Text Placeholder 9">
            <a:extLst>
              <a:ext uri="{FF2B5EF4-FFF2-40B4-BE49-F238E27FC236}">
                <a16:creationId xmlns:a16="http://schemas.microsoft.com/office/drawing/2014/main" id="{D7BAA25A-D92F-49E1-B9BB-F3B42E9B9296}"/>
              </a:ext>
            </a:extLst>
          </p:cNvPr>
          <p:cNvSpPr txBox="1">
            <a:spLocks/>
          </p:cNvSpPr>
          <p:nvPr/>
        </p:nvSpPr>
        <p:spPr>
          <a:xfrm>
            <a:off x="4758690" y="4050209"/>
            <a:ext cx="3887391" cy="338912"/>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r>
              <a:rPr lang="en-US" dirty="0">
                <a:solidFill>
                  <a:schemeClr val="accent5">
                    <a:lumMod val="50000"/>
                  </a:schemeClr>
                </a:solidFill>
              </a:rPr>
              <a:t>Original data</a:t>
            </a:r>
          </a:p>
        </p:txBody>
      </p:sp>
      <p:pic>
        <p:nvPicPr>
          <p:cNvPr id="25" name="Picture 24">
            <a:extLst>
              <a:ext uri="{FF2B5EF4-FFF2-40B4-BE49-F238E27FC236}">
                <a16:creationId xmlns:a16="http://schemas.microsoft.com/office/drawing/2014/main" id="{89E36B51-A543-4471-96D1-23296493FA13}"/>
              </a:ext>
            </a:extLst>
          </p:cNvPr>
          <p:cNvPicPr>
            <a:picLocks noChangeAspect="1"/>
          </p:cNvPicPr>
          <p:nvPr/>
        </p:nvPicPr>
        <p:blipFill>
          <a:blip r:embed="rId6"/>
          <a:stretch>
            <a:fillRect/>
          </a:stretch>
        </p:blipFill>
        <p:spPr>
          <a:xfrm>
            <a:off x="5075420" y="4545510"/>
            <a:ext cx="2721523" cy="1977390"/>
          </a:xfrm>
          <a:prstGeom prst="rect">
            <a:avLst/>
          </a:prstGeom>
        </p:spPr>
      </p:pic>
    </p:spTree>
    <p:extLst>
      <p:ext uri="{BB962C8B-B14F-4D97-AF65-F5344CB8AC3E}">
        <p14:creationId xmlns:p14="http://schemas.microsoft.com/office/powerpoint/2010/main" val="3706556744"/>
      </p:ext>
    </p:extLst>
  </p:cSld>
  <p:clrMapOvr>
    <a:masterClrMapping/>
  </p:clrMapOvr>
  <mc:AlternateContent xmlns:mc="http://schemas.openxmlformats.org/markup-compatibility/2006">
    <mc:Choice xmlns:p14="http://schemas.microsoft.com/office/powerpoint/2010/main" Requires="p14">
      <p:transition spd="slow" p14:dur="2000" advTm="17083"/>
    </mc:Choice>
    <mc:Fallback>
      <p:transition spd="slow" advTm="170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B254F5-DC72-4562-8F86-48E0452A25E2}"/>
              </a:ext>
            </a:extLst>
          </p:cNvPr>
          <p:cNvSpPr>
            <a:spLocks noGrp="1"/>
          </p:cNvSpPr>
          <p:nvPr>
            <p:ph type="title"/>
          </p:nvPr>
        </p:nvSpPr>
        <p:spPr/>
        <p:txBody>
          <a:bodyPr/>
          <a:lstStyle/>
          <a:p>
            <a:r>
              <a:rPr lang="en-US" dirty="0"/>
              <a:t>Candidate Models: ARIMA</a:t>
            </a:r>
          </a:p>
        </p:txBody>
      </p:sp>
      <p:pic>
        <p:nvPicPr>
          <p:cNvPr id="20" name="Content Placeholder 19">
            <a:extLst>
              <a:ext uri="{FF2B5EF4-FFF2-40B4-BE49-F238E27FC236}">
                <a16:creationId xmlns:a16="http://schemas.microsoft.com/office/drawing/2014/main" id="{E065D22F-007B-48A2-9B18-6FB4A54268BF}"/>
              </a:ext>
            </a:extLst>
          </p:cNvPr>
          <p:cNvPicPr>
            <a:picLocks noGrp="1" noChangeAspect="1"/>
          </p:cNvPicPr>
          <p:nvPr>
            <p:ph sz="half" idx="2"/>
          </p:nvPr>
        </p:nvPicPr>
        <p:blipFill>
          <a:blip r:embed="rId3"/>
          <a:stretch>
            <a:fillRect/>
          </a:stretch>
        </p:blipFill>
        <p:spPr>
          <a:xfrm>
            <a:off x="594573" y="2792589"/>
            <a:ext cx="3932585" cy="2770011"/>
          </a:xfr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74689A-2492-4977-8D08-62ECC552B6BC}"/>
                  </a:ext>
                </a:extLst>
              </p:cNvPr>
              <p:cNvSpPr txBox="1"/>
              <p:nvPr/>
            </p:nvSpPr>
            <p:spPr>
              <a:xfrm>
                <a:off x="125730" y="1325816"/>
                <a:ext cx="9006840" cy="5889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500" b="1" i="1" smtClean="0">
                              <a:latin typeface="Cambria Math" panose="02040503050406030204" pitchFamily="18" charset="0"/>
                            </a:rPr>
                          </m:ctrlPr>
                        </m:dPr>
                        <m:e>
                          <m:r>
                            <a:rPr lang="en-US" sz="1500" b="1" i="1">
                              <a:latin typeface="Cambria Math" panose="02040503050406030204" pitchFamily="18" charset="0"/>
                            </a:rPr>
                            <m:t>𝟏</m:t>
                          </m:r>
                          <m:r>
                            <a:rPr lang="en-US" sz="1500" b="1" i="1">
                              <a:latin typeface="Cambria Math" panose="02040503050406030204" pitchFamily="18" charset="0"/>
                            </a:rPr>
                            <m:t>−</m:t>
                          </m:r>
                          <m:r>
                            <a:rPr lang="en-US" sz="1500" b="1" i="1" smtClean="0">
                              <a:latin typeface="Cambria Math" panose="02040503050406030204" pitchFamily="18" charset="0"/>
                            </a:rPr>
                            <m:t>𝟎</m:t>
                          </m:r>
                          <m:r>
                            <a:rPr lang="en-US" sz="1500" b="1" i="1" smtClean="0">
                              <a:latin typeface="Cambria Math" panose="02040503050406030204" pitchFamily="18" charset="0"/>
                            </a:rPr>
                            <m:t>.</m:t>
                          </m:r>
                          <m:r>
                            <a:rPr lang="en-US" sz="1500" b="1" i="1" smtClean="0">
                              <a:latin typeface="Cambria Math" panose="02040503050406030204" pitchFamily="18" charset="0"/>
                            </a:rPr>
                            <m:t>𝟏𝟐𝟐𝟕</m:t>
                          </m:r>
                          <m:r>
                            <a:rPr lang="en-US" sz="1500" b="1" i="1">
                              <a:latin typeface="Cambria Math" panose="02040503050406030204" pitchFamily="18" charset="0"/>
                            </a:rPr>
                            <m:t>𝑩</m:t>
                          </m:r>
                          <m:r>
                            <a:rPr lang="en-US" sz="1500" b="1" i="1">
                              <a:latin typeface="Cambria Math" panose="02040503050406030204" pitchFamily="18" charset="0"/>
                            </a:rPr>
                            <m:t>+</m:t>
                          </m:r>
                          <m:r>
                            <a:rPr lang="en-US" sz="1500" b="1" i="1">
                              <a:latin typeface="Cambria Math" panose="02040503050406030204" pitchFamily="18" charset="0"/>
                            </a:rPr>
                            <m:t>𝟎</m:t>
                          </m:r>
                          <m:r>
                            <a:rPr lang="en-US" sz="1500" b="1" i="1">
                              <a:latin typeface="Cambria Math" panose="02040503050406030204" pitchFamily="18" charset="0"/>
                            </a:rPr>
                            <m:t>.</m:t>
                          </m:r>
                          <m:r>
                            <a:rPr lang="en-US" sz="1500" b="1" i="1" smtClean="0">
                              <a:latin typeface="Cambria Math" panose="02040503050406030204" pitchFamily="18" charset="0"/>
                            </a:rPr>
                            <m:t>𝟏𝟏𝟖𝟑</m:t>
                          </m:r>
                          <m:sSup>
                            <m:sSupPr>
                              <m:ctrlPr>
                                <a:rPr lang="en-US" sz="1500" b="1" i="1" smtClean="0">
                                  <a:latin typeface="Cambria Math" panose="02040503050406030204" pitchFamily="18" charset="0"/>
                                </a:rPr>
                              </m:ctrlPr>
                            </m:sSupPr>
                            <m:e>
                              <m:r>
                                <a:rPr lang="en-US" sz="1500" b="1" i="1">
                                  <a:latin typeface="Cambria Math" panose="02040503050406030204" pitchFamily="18" charset="0"/>
                                </a:rPr>
                                <m:t>𝑩</m:t>
                              </m:r>
                            </m:e>
                            <m:sup>
                              <m:r>
                                <a:rPr lang="en-US" sz="1500" b="1" i="1">
                                  <a:latin typeface="Cambria Math" panose="02040503050406030204" pitchFamily="18" charset="0"/>
                                </a:rPr>
                                <m:t>𝟐</m:t>
                              </m:r>
                            </m:sup>
                          </m:sSup>
                          <m:r>
                            <a:rPr lang="en-US" sz="1500" b="1" i="1">
                              <a:latin typeface="Cambria Math" panose="02040503050406030204" pitchFamily="18" charset="0"/>
                            </a:rPr>
                            <m:t> −</m:t>
                          </m:r>
                          <m:r>
                            <a:rPr lang="en-US" sz="1500" b="1" i="1" smtClean="0">
                              <a:latin typeface="Cambria Math" panose="02040503050406030204" pitchFamily="18" charset="0"/>
                            </a:rPr>
                            <m:t>𝟎</m:t>
                          </m:r>
                          <m:r>
                            <a:rPr lang="en-US" sz="1500" b="1" i="1" smtClean="0">
                              <a:latin typeface="Cambria Math" panose="02040503050406030204" pitchFamily="18" charset="0"/>
                            </a:rPr>
                            <m:t>.</m:t>
                          </m:r>
                          <m:r>
                            <a:rPr lang="en-US" sz="1500" b="1" i="1" smtClean="0">
                              <a:latin typeface="Cambria Math" panose="02040503050406030204" pitchFamily="18" charset="0"/>
                            </a:rPr>
                            <m:t>𝟏𝟒𝟓𝟒</m:t>
                          </m:r>
                          <m:sSup>
                            <m:sSupPr>
                              <m:ctrlPr>
                                <a:rPr lang="en-US" sz="1500" b="1" i="1">
                                  <a:latin typeface="Cambria Math" panose="02040503050406030204" pitchFamily="18" charset="0"/>
                                </a:rPr>
                              </m:ctrlPr>
                            </m:sSupPr>
                            <m:e>
                              <m:r>
                                <a:rPr lang="en-US" sz="1500" b="1" i="1">
                                  <a:latin typeface="Cambria Math" panose="02040503050406030204" pitchFamily="18" charset="0"/>
                                </a:rPr>
                                <m:t>𝑩</m:t>
                              </m:r>
                            </m:e>
                            <m:sup>
                              <m:r>
                                <a:rPr lang="en-US" sz="1500" b="1" i="1">
                                  <a:latin typeface="Cambria Math" panose="02040503050406030204" pitchFamily="18" charset="0"/>
                                </a:rPr>
                                <m:t>𝟑</m:t>
                              </m:r>
                            </m:sup>
                          </m:sSup>
                          <m:r>
                            <a:rPr lang="en-US" sz="1500" b="1" i="1">
                              <a:latin typeface="Cambria Math" panose="02040503050406030204" pitchFamily="18" charset="0"/>
                            </a:rPr>
                            <m:t>+</m:t>
                          </m:r>
                          <m:r>
                            <a:rPr lang="en-US" sz="1500" b="1" i="1">
                              <a:latin typeface="Cambria Math" panose="02040503050406030204" pitchFamily="18" charset="0"/>
                            </a:rPr>
                            <m:t>𝟎</m:t>
                          </m:r>
                          <m:r>
                            <a:rPr lang="en-US" sz="1500" b="1" i="1">
                              <a:latin typeface="Cambria Math" panose="02040503050406030204" pitchFamily="18" charset="0"/>
                            </a:rPr>
                            <m:t>.</m:t>
                          </m:r>
                          <m:r>
                            <a:rPr lang="en-US" sz="1500" b="1" i="1" smtClean="0">
                              <a:latin typeface="Cambria Math" panose="02040503050406030204" pitchFamily="18" charset="0"/>
                            </a:rPr>
                            <m:t>𝟐𝟓𝟖𝟕</m:t>
                          </m:r>
                          <m:sSup>
                            <m:sSupPr>
                              <m:ctrlPr>
                                <a:rPr lang="en-US" sz="1500" b="1" i="1">
                                  <a:latin typeface="Cambria Math" panose="02040503050406030204" pitchFamily="18" charset="0"/>
                                </a:rPr>
                              </m:ctrlPr>
                            </m:sSupPr>
                            <m:e>
                              <m:r>
                                <a:rPr lang="en-US" sz="1500" b="1" i="1">
                                  <a:latin typeface="Cambria Math" panose="02040503050406030204" pitchFamily="18" charset="0"/>
                                </a:rPr>
                                <m:t>𝑩</m:t>
                              </m:r>
                            </m:e>
                            <m:sup>
                              <m:r>
                                <a:rPr lang="en-US" sz="1500" b="1" i="1">
                                  <a:latin typeface="Cambria Math" panose="02040503050406030204" pitchFamily="18" charset="0"/>
                                </a:rPr>
                                <m:t>𝟒</m:t>
                              </m:r>
                            </m:sup>
                          </m:sSup>
                          <m:r>
                            <a:rPr lang="en-US" sz="1500" b="1" i="1" smtClean="0">
                              <a:latin typeface="Cambria Math" panose="02040503050406030204" pitchFamily="18" charset="0"/>
                            </a:rPr>
                            <m:t>−</m:t>
                          </m:r>
                          <m:r>
                            <a:rPr lang="en-US" sz="1500" b="1" i="1">
                              <a:latin typeface="Cambria Math" panose="02040503050406030204" pitchFamily="18" charset="0"/>
                            </a:rPr>
                            <m:t>𝟎</m:t>
                          </m:r>
                          <m:r>
                            <a:rPr lang="en-US" sz="1500" b="1" i="1">
                              <a:latin typeface="Cambria Math" panose="02040503050406030204" pitchFamily="18" charset="0"/>
                            </a:rPr>
                            <m:t>.</m:t>
                          </m:r>
                          <m:r>
                            <a:rPr lang="en-US" sz="1500" b="1" i="1" smtClean="0">
                              <a:latin typeface="Cambria Math" panose="02040503050406030204" pitchFamily="18" charset="0"/>
                            </a:rPr>
                            <m:t>𝟎𝟐𝟗</m:t>
                          </m:r>
                          <m:sSup>
                            <m:sSupPr>
                              <m:ctrlPr>
                                <a:rPr lang="en-US" sz="1500" b="1" i="1">
                                  <a:latin typeface="Cambria Math" panose="02040503050406030204" pitchFamily="18" charset="0"/>
                                </a:rPr>
                              </m:ctrlPr>
                            </m:sSupPr>
                            <m:e>
                              <m:r>
                                <a:rPr lang="en-US" sz="1500" b="1" i="1">
                                  <a:latin typeface="Cambria Math" panose="02040503050406030204" pitchFamily="18" charset="0"/>
                                </a:rPr>
                                <m:t>𝑩</m:t>
                              </m:r>
                            </m:e>
                            <m:sup>
                              <m:r>
                                <a:rPr lang="en-US" sz="1500" b="1" i="1" smtClean="0">
                                  <a:latin typeface="Cambria Math" panose="02040503050406030204" pitchFamily="18" charset="0"/>
                                </a:rPr>
                                <m:t>𝟓</m:t>
                              </m:r>
                            </m:sup>
                          </m:sSup>
                        </m:e>
                      </m:d>
                      <m:sSub>
                        <m:sSubPr>
                          <m:ctrlPr>
                            <a:rPr lang="en-US" sz="1500" b="1" i="1">
                              <a:latin typeface="Cambria Math" panose="02040503050406030204" pitchFamily="18" charset="0"/>
                            </a:rPr>
                          </m:ctrlPr>
                        </m:sSubPr>
                        <m:e>
                          <m:r>
                            <a:rPr lang="en-US" sz="1500" b="1" i="1" smtClean="0">
                              <a:latin typeface="Cambria Math" panose="02040503050406030204" pitchFamily="18" charset="0"/>
                            </a:rPr>
                            <m:t>(</m:t>
                          </m:r>
                          <m:r>
                            <a:rPr lang="en-US" sz="1500" b="1" i="1" smtClean="0">
                              <a:latin typeface="Cambria Math" panose="02040503050406030204" pitchFamily="18" charset="0"/>
                            </a:rPr>
                            <m:t>𝟏</m:t>
                          </m:r>
                          <m:r>
                            <a:rPr lang="en-US" sz="1500" b="1" i="1" smtClean="0">
                              <a:latin typeface="Cambria Math" panose="02040503050406030204" pitchFamily="18" charset="0"/>
                            </a:rPr>
                            <m:t>−</m:t>
                          </m:r>
                          <m:r>
                            <a:rPr lang="en-US" sz="1500" b="1" i="1" smtClean="0">
                              <a:latin typeface="Cambria Math" panose="02040503050406030204" pitchFamily="18" charset="0"/>
                            </a:rPr>
                            <m:t>𝑩</m:t>
                          </m:r>
                          <m:r>
                            <a:rPr lang="en-US" sz="1500" b="1" i="1" smtClean="0">
                              <a:latin typeface="Cambria Math" panose="02040503050406030204" pitchFamily="18" charset="0"/>
                            </a:rPr>
                            <m:t>)(</m:t>
                          </m:r>
                          <m:r>
                            <a:rPr lang="en-US" sz="1500" b="1" i="1">
                              <a:latin typeface="Cambria Math" panose="02040503050406030204" pitchFamily="18" charset="0"/>
                            </a:rPr>
                            <m:t>𝑿</m:t>
                          </m:r>
                        </m:e>
                        <m:sub>
                          <m:r>
                            <a:rPr lang="en-US" sz="1500" b="1" i="1">
                              <a:latin typeface="Cambria Math" panose="02040503050406030204" pitchFamily="18" charset="0"/>
                            </a:rPr>
                            <m:t>𝒕</m:t>
                          </m:r>
                        </m:sub>
                      </m:sSub>
                      <m:r>
                        <a:rPr lang="en-US" sz="1500" b="1" i="1">
                          <a:latin typeface="Cambria Math" panose="02040503050406030204" pitchFamily="18" charset="0"/>
                        </a:rPr>
                        <m:t>+</m:t>
                      </m:r>
                      <m:r>
                        <a:rPr lang="en-US" sz="1500" b="1" i="1" smtClean="0">
                          <a:latin typeface="Cambria Math" panose="02040503050406030204" pitchFamily="18" charset="0"/>
                        </a:rPr>
                        <m:t>𝟑𝟖</m:t>
                      </m:r>
                      <m:r>
                        <a:rPr lang="en-US" sz="1500" b="1" i="1" smtClean="0">
                          <a:latin typeface="Cambria Math" panose="02040503050406030204" pitchFamily="18" charset="0"/>
                        </a:rPr>
                        <m:t>.</m:t>
                      </m:r>
                      <m:r>
                        <a:rPr lang="en-US" sz="1500" b="1" i="1" smtClean="0">
                          <a:latin typeface="Cambria Math" panose="02040503050406030204" pitchFamily="18" charset="0"/>
                        </a:rPr>
                        <m:t>𝟓𝟒</m:t>
                      </m:r>
                      <m:r>
                        <a:rPr lang="en-US" sz="1500" b="1" i="1">
                          <a:latin typeface="Cambria Math" panose="02040503050406030204" pitchFamily="18" charset="0"/>
                        </a:rPr>
                        <m:t>)= </m:t>
                      </m:r>
                      <m:sSub>
                        <m:sSubPr>
                          <m:ctrlPr>
                            <a:rPr lang="en-US" sz="1500" b="1" i="1">
                              <a:latin typeface="Cambria Math" panose="02040503050406030204" pitchFamily="18" charset="0"/>
                            </a:rPr>
                          </m:ctrlPr>
                        </m:sSubPr>
                        <m:e>
                          <m:r>
                            <a:rPr lang="en-US" sz="1500" b="1" i="1">
                              <a:latin typeface="Cambria Math" panose="02040503050406030204" pitchFamily="18" charset="0"/>
                            </a:rPr>
                            <m:t>𝒂</m:t>
                          </m:r>
                        </m:e>
                        <m:sub>
                          <m:r>
                            <a:rPr lang="en-US" sz="1500" b="1" i="1">
                              <a:latin typeface="Cambria Math" panose="02040503050406030204" pitchFamily="18" charset="0"/>
                            </a:rPr>
                            <m:t>𝒕</m:t>
                          </m:r>
                        </m:sub>
                      </m:sSub>
                      <m:r>
                        <a:rPr lang="en-US" sz="1500" b="1" i="1">
                          <a:latin typeface="Cambria Math" panose="02040503050406030204" pitchFamily="18" charset="0"/>
                        </a:rPr>
                        <m:t>, </m:t>
                      </m:r>
                    </m:oMath>
                  </m:oMathPara>
                </a14:m>
                <a:endParaRPr lang="en-US" sz="1500" b="1" i="1" dirty="0"/>
              </a:p>
              <a:p>
                <a:pPr/>
                <a14:m>
                  <m:oMathPara xmlns:m="http://schemas.openxmlformats.org/officeDocument/2006/math">
                    <m:oMathParaPr>
                      <m:jc m:val="centerGroup"/>
                    </m:oMathParaPr>
                    <m:oMath xmlns:m="http://schemas.openxmlformats.org/officeDocument/2006/math">
                      <m:r>
                        <a:rPr lang="en-US" sz="1500" b="1" i="1">
                          <a:latin typeface="Cambria Math" panose="02040503050406030204" pitchFamily="18" charset="0"/>
                        </a:rPr>
                        <m:t>𝒘𝒉𝒆𝒓𝒆</m:t>
                      </m:r>
                      <m:r>
                        <a:rPr lang="en-US" sz="1500" b="1" i="1">
                          <a:latin typeface="Cambria Math" panose="02040503050406030204" pitchFamily="18" charset="0"/>
                        </a:rPr>
                        <m:t> </m:t>
                      </m:r>
                      <m:sSubSup>
                        <m:sSubSupPr>
                          <m:ctrlPr>
                            <a:rPr lang="en-US" sz="1500" b="1" i="1">
                              <a:latin typeface="Cambria Math" panose="02040503050406030204" pitchFamily="18" charset="0"/>
                            </a:rPr>
                          </m:ctrlPr>
                        </m:sSubSupPr>
                        <m:e>
                          <m:r>
                            <a:rPr lang="en-US" sz="1500" b="1" i="1">
                              <a:latin typeface="Cambria Math" panose="02040503050406030204" pitchFamily="18" charset="0"/>
                            </a:rPr>
                            <m:t>𝝈</m:t>
                          </m:r>
                        </m:e>
                        <m:sub>
                          <m:r>
                            <a:rPr lang="en-US" sz="1500" b="1" i="1">
                              <a:latin typeface="Cambria Math" panose="02040503050406030204" pitchFamily="18" charset="0"/>
                            </a:rPr>
                            <m:t>𝒂</m:t>
                          </m:r>
                        </m:sub>
                        <m:sup>
                          <m:r>
                            <a:rPr lang="en-US" sz="1500" b="1" i="1">
                              <a:latin typeface="Cambria Math" panose="02040503050406030204" pitchFamily="18" charset="0"/>
                            </a:rPr>
                            <m:t>𝟐</m:t>
                          </m:r>
                        </m:sup>
                      </m:sSubSup>
                      <m:r>
                        <a:rPr lang="en-US" sz="1500" b="1" i="1">
                          <a:latin typeface="Cambria Math" panose="02040503050406030204" pitchFamily="18" charset="0"/>
                        </a:rPr>
                        <m:t>=</m:t>
                      </m:r>
                      <m:r>
                        <a:rPr lang="en-US" sz="1500" b="1" i="1">
                          <a:latin typeface="Cambria Math" panose="02040503050406030204" pitchFamily="18" charset="0"/>
                        </a:rPr>
                        <m:t>𝟎</m:t>
                      </m:r>
                      <m:r>
                        <a:rPr lang="en-US" sz="1500" b="1" i="1">
                          <a:latin typeface="Cambria Math" panose="02040503050406030204" pitchFamily="18" charset="0"/>
                        </a:rPr>
                        <m:t>.</m:t>
                      </m:r>
                      <m:r>
                        <a:rPr lang="en-US" sz="1500" b="1" i="1">
                          <a:latin typeface="Cambria Math" panose="02040503050406030204" pitchFamily="18" charset="0"/>
                        </a:rPr>
                        <m:t>𝟎𝟕𝟓𝟗</m:t>
                      </m:r>
                    </m:oMath>
                  </m:oMathPara>
                </a14:m>
                <a:endParaRPr lang="en-US" sz="1500" b="1" dirty="0"/>
              </a:p>
            </p:txBody>
          </p:sp>
        </mc:Choice>
        <mc:Fallback xmlns="">
          <p:sp>
            <p:nvSpPr>
              <p:cNvPr id="5" name="TextBox 4">
                <a:extLst>
                  <a:ext uri="{FF2B5EF4-FFF2-40B4-BE49-F238E27FC236}">
                    <a16:creationId xmlns:a16="http://schemas.microsoft.com/office/drawing/2014/main" id="{3474689A-2492-4977-8D08-62ECC552B6BC}"/>
                  </a:ext>
                </a:extLst>
              </p:cNvPr>
              <p:cNvSpPr txBox="1">
                <a:spLocks noRot="1" noChangeAspect="1" noMove="1" noResize="1" noEditPoints="1" noAdjustHandles="1" noChangeArrowheads="1" noChangeShapeType="1" noTextEdit="1"/>
              </p:cNvSpPr>
              <p:nvPr/>
            </p:nvSpPr>
            <p:spPr>
              <a:xfrm>
                <a:off x="125730" y="1325816"/>
                <a:ext cx="9006840" cy="588944"/>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70606B8-C12F-46AF-B9D8-9AF1EC6A42FD}"/>
              </a:ext>
            </a:extLst>
          </p:cNvPr>
          <p:cNvSpPr txBox="1"/>
          <p:nvPr/>
        </p:nvSpPr>
        <p:spPr>
          <a:xfrm>
            <a:off x="768018" y="2423257"/>
            <a:ext cx="3124458" cy="369332"/>
          </a:xfrm>
          <a:prstGeom prst="rect">
            <a:avLst/>
          </a:prstGeom>
          <a:noFill/>
        </p:spPr>
        <p:txBody>
          <a:bodyPr wrap="square" rtlCol="0">
            <a:spAutoFit/>
          </a:bodyPr>
          <a:lstStyle/>
          <a:p>
            <a:r>
              <a:rPr lang="en-US" b="1" dirty="0">
                <a:solidFill>
                  <a:schemeClr val="accent5">
                    <a:lumMod val="50000"/>
                  </a:schemeClr>
                </a:solidFill>
              </a:rPr>
              <a:t>Original data</a:t>
            </a:r>
          </a:p>
        </p:txBody>
      </p:sp>
      <p:pic>
        <p:nvPicPr>
          <p:cNvPr id="15" name="Content Placeholder 12">
            <a:extLst>
              <a:ext uri="{FF2B5EF4-FFF2-40B4-BE49-F238E27FC236}">
                <a16:creationId xmlns:a16="http://schemas.microsoft.com/office/drawing/2014/main" id="{1CBC9CB4-64C3-46E6-988A-CBB4DD9966E0}"/>
              </a:ext>
            </a:extLst>
          </p:cNvPr>
          <p:cNvPicPr>
            <a:picLocks noChangeAspect="1"/>
          </p:cNvPicPr>
          <p:nvPr/>
        </p:nvPicPr>
        <p:blipFill>
          <a:blip r:embed="rId5"/>
          <a:stretch>
            <a:fillRect/>
          </a:stretch>
        </p:blipFill>
        <p:spPr>
          <a:xfrm>
            <a:off x="5331712" y="2278916"/>
            <a:ext cx="2863558" cy="2026185"/>
          </a:xfrm>
          <a:prstGeom prst="rect">
            <a:avLst/>
          </a:prstGeom>
        </p:spPr>
      </p:pic>
      <p:sp>
        <p:nvSpPr>
          <p:cNvPr id="16" name="TextBox 15">
            <a:extLst>
              <a:ext uri="{FF2B5EF4-FFF2-40B4-BE49-F238E27FC236}">
                <a16:creationId xmlns:a16="http://schemas.microsoft.com/office/drawing/2014/main" id="{DA2B0F70-4708-4915-8448-AB68922AE50F}"/>
              </a:ext>
            </a:extLst>
          </p:cNvPr>
          <p:cNvSpPr txBox="1"/>
          <p:nvPr/>
        </p:nvSpPr>
        <p:spPr>
          <a:xfrm>
            <a:off x="5061242" y="1909584"/>
            <a:ext cx="3585210" cy="369332"/>
          </a:xfrm>
          <a:prstGeom prst="rect">
            <a:avLst/>
          </a:prstGeom>
          <a:noFill/>
        </p:spPr>
        <p:txBody>
          <a:bodyPr wrap="square" rtlCol="0">
            <a:spAutoFit/>
          </a:bodyPr>
          <a:lstStyle/>
          <a:p>
            <a:r>
              <a:rPr lang="en-US" b="1" dirty="0">
                <a:solidFill>
                  <a:schemeClr val="accent5">
                    <a:lumMod val="50000"/>
                  </a:schemeClr>
                </a:solidFill>
              </a:rPr>
              <a:t>(1-B) Differenced data</a:t>
            </a:r>
          </a:p>
        </p:txBody>
      </p:sp>
      <p:sp>
        <p:nvSpPr>
          <p:cNvPr id="21" name="TextBox 20">
            <a:extLst>
              <a:ext uri="{FF2B5EF4-FFF2-40B4-BE49-F238E27FC236}">
                <a16:creationId xmlns:a16="http://schemas.microsoft.com/office/drawing/2014/main" id="{65B5E23A-65E7-4D94-B82E-5BAD8308D2E6}"/>
              </a:ext>
            </a:extLst>
          </p:cNvPr>
          <p:cNvSpPr txBox="1"/>
          <p:nvPr/>
        </p:nvSpPr>
        <p:spPr>
          <a:xfrm>
            <a:off x="5061242" y="4251779"/>
            <a:ext cx="3585210" cy="369332"/>
          </a:xfrm>
          <a:prstGeom prst="rect">
            <a:avLst/>
          </a:prstGeom>
          <a:noFill/>
        </p:spPr>
        <p:txBody>
          <a:bodyPr wrap="square" rtlCol="0">
            <a:spAutoFit/>
          </a:bodyPr>
          <a:lstStyle/>
          <a:p>
            <a:r>
              <a:rPr lang="en-US" b="1" dirty="0">
                <a:solidFill>
                  <a:schemeClr val="accent5">
                    <a:lumMod val="50000"/>
                  </a:schemeClr>
                </a:solidFill>
              </a:rPr>
              <a:t>Simulated model data</a:t>
            </a:r>
          </a:p>
        </p:txBody>
      </p:sp>
      <p:pic>
        <p:nvPicPr>
          <p:cNvPr id="23" name="Picture 22">
            <a:extLst>
              <a:ext uri="{FF2B5EF4-FFF2-40B4-BE49-F238E27FC236}">
                <a16:creationId xmlns:a16="http://schemas.microsoft.com/office/drawing/2014/main" id="{E28582D7-57A5-4804-B589-134CA17D7A9E}"/>
              </a:ext>
            </a:extLst>
          </p:cNvPr>
          <p:cNvPicPr>
            <a:picLocks noChangeAspect="1"/>
          </p:cNvPicPr>
          <p:nvPr/>
        </p:nvPicPr>
        <p:blipFill>
          <a:blip r:embed="rId6"/>
          <a:stretch>
            <a:fillRect/>
          </a:stretch>
        </p:blipFill>
        <p:spPr>
          <a:xfrm>
            <a:off x="5331712" y="4621193"/>
            <a:ext cx="2863558" cy="2046627"/>
          </a:xfrm>
          <a:prstGeom prst="rect">
            <a:avLst/>
          </a:prstGeom>
        </p:spPr>
      </p:pic>
    </p:spTree>
    <p:extLst>
      <p:ext uri="{BB962C8B-B14F-4D97-AF65-F5344CB8AC3E}">
        <p14:creationId xmlns:p14="http://schemas.microsoft.com/office/powerpoint/2010/main" val="2178538946"/>
      </p:ext>
    </p:extLst>
  </p:cSld>
  <p:clrMapOvr>
    <a:masterClrMapping/>
  </p:clrMapOvr>
  <mc:AlternateContent xmlns:mc="http://schemas.openxmlformats.org/markup-compatibility/2006">
    <mc:Choice xmlns:p14="http://schemas.microsoft.com/office/powerpoint/2010/main" Requires="p14">
      <p:transition spd="slow" p14:dur="2000" advTm="50709"/>
    </mc:Choice>
    <mc:Fallback>
      <p:transition spd="slow" advTm="5070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722C-C335-4C3D-899D-9CE0DC96BA4A}"/>
              </a:ext>
            </a:extLst>
          </p:cNvPr>
          <p:cNvSpPr>
            <a:spLocks noGrp="1"/>
          </p:cNvSpPr>
          <p:nvPr>
            <p:ph type="title"/>
          </p:nvPr>
        </p:nvSpPr>
        <p:spPr/>
        <p:txBody>
          <a:bodyPr/>
          <a:lstStyle/>
          <a:p>
            <a:r>
              <a:rPr lang="en-US" dirty="0"/>
              <a:t>Candidate Models: VAR</a:t>
            </a:r>
          </a:p>
        </p:txBody>
      </p:sp>
      <p:sp>
        <p:nvSpPr>
          <p:cNvPr id="4" name="Content Placeholder 3">
            <a:extLst>
              <a:ext uri="{FF2B5EF4-FFF2-40B4-BE49-F238E27FC236}">
                <a16:creationId xmlns:a16="http://schemas.microsoft.com/office/drawing/2014/main" id="{53B88FCD-A9E3-44A6-89F1-F8C4350B1344}"/>
              </a:ext>
            </a:extLst>
          </p:cNvPr>
          <p:cNvSpPr>
            <a:spLocks noGrp="1"/>
          </p:cNvSpPr>
          <p:nvPr>
            <p:ph sz="half" idx="2"/>
          </p:nvPr>
        </p:nvSpPr>
        <p:spPr>
          <a:xfrm>
            <a:off x="4943475" y="2952351"/>
            <a:ext cx="3571875" cy="2046967"/>
          </a:xfrm>
        </p:spPr>
        <p:txBody>
          <a:bodyPr>
            <a:normAutofit/>
          </a:bodyPr>
          <a:lstStyle/>
          <a:p>
            <a:pPr fontAlgn="t"/>
            <a:r>
              <a:rPr lang="en-US" sz="1400" dirty="0"/>
              <a:t>The spread of a day’s trading was captured by subtracting the stock’s high/low, and open/close pricing.</a:t>
            </a:r>
          </a:p>
          <a:p>
            <a:pPr fontAlgn="t"/>
            <a:r>
              <a:rPr lang="en-US" sz="1400" dirty="0"/>
              <a:t>This was preformed to capture the variability of trading throughout the day</a:t>
            </a:r>
          </a:p>
          <a:p>
            <a:pPr fontAlgn="t"/>
            <a:r>
              <a:rPr lang="en-US" sz="1400" dirty="0"/>
              <a:t>Cross-correlation function suggests we might need a lag at -8 for </a:t>
            </a:r>
            <a:r>
              <a:rPr lang="en-US" sz="1400" dirty="0" err="1"/>
              <a:t>HiLo</a:t>
            </a:r>
            <a:r>
              <a:rPr lang="en-US" sz="1400" dirty="0"/>
              <a:t> and low, however it is within the bound of the CI limits</a:t>
            </a:r>
          </a:p>
        </p:txBody>
      </p:sp>
      <p:pic>
        <p:nvPicPr>
          <p:cNvPr id="5" name="Content Placeholder 4">
            <a:extLst>
              <a:ext uri="{FF2B5EF4-FFF2-40B4-BE49-F238E27FC236}">
                <a16:creationId xmlns:a16="http://schemas.microsoft.com/office/drawing/2014/main" id="{ECA3F5A7-3262-493C-B9DD-84FAF6147F93}"/>
              </a:ext>
            </a:extLst>
          </p:cNvPr>
          <p:cNvPicPr>
            <a:picLocks noGrp="1" noChangeAspect="1"/>
          </p:cNvPicPr>
          <p:nvPr>
            <p:ph sz="half" idx="1"/>
          </p:nvPr>
        </p:nvPicPr>
        <p:blipFill>
          <a:blip r:embed="rId3"/>
          <a:stretch>
            <a:fillRect/>
          </a:stretch>
        </p:blipFill>
        <p:spPr>
          <a:xfrm>
            <a:off x="442351" y="2295404"/>
            <a:ext cx="4000500" cy="2850979"/>
          </a:xfrm>
          <a:prstGeom prst="rect">
            <a:avLst/>
          </a:prstGeom>
        </p:spPr>
      </p:pic>
      <p:sp>
        <p:nvSpPr>
          <p:cNvPr id="6" name="Oval 5">
            <a:extLst>
              <a:ext uri="{FF2B5EF4-FFF2-40B4-BE49-F238E27FC236}">
                <a16:creationId xmlns:a16="http://schemas.microsoft.com/office/drawing/2014/main" id="{20A7F5F2-D7DB-4E2A-B9EE-EC6FE2C3A61D}"/>
              </a:ext>
            </a:extLst>
          </p:cNvPr>
          <p:cNvSpPr/>
          <p:nvPr/>
        </p:nvSpPr>
        <p:spPr>
          <a:xfrm flipH="1" flipV="1">
            <a:off x="1616364" y="3463773"/>
            <a:ext cx="82762" cy="57028"/>
          </a:xfrm>
          <a:prstGeom prst="ellipse">
            <a:avLst/>
          </a:prstGeom>
          <a:noFill/>
          <a:ln w="127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D6E96C-0B81-4BD1-B85E-EAD1A1CFC245}"/>
              </a:ext>
            </a:extLst>
          </p:cNvPr>
          <p:cNvSpPr txBox="1"/>
          <p:nvPr/>
        </p:nvSpPr>
        <p:spPr>
          <a:xfrm>
            <a:off x="4943474" y="2306020"/>
            <a:ext cx="3686175" cy="646331"/>
          </a:xfrm>
          <a:prstGeom prst="rect">
            <a:avLst/>
          </a:prstGeom>
          <a:noFill/>
        </p:spPr>
        <p:txBody>
          <a:bodyPr wrap="square" rtlCol="0">
            <a:spAutoFit/>
          </a:bodyPr>
          <a:lstStyle/>
          <a:p>
            <a:r>
              <a:rPr lang="en-US" b="1" dirty="0">
                <a:solidFill>
                  <a:schemeClr val="accent5">
                    <a:lumMod val="50000"/>
                  </a:schemeClr>
                </a:solidFill>
              </a:rPr>
              <a:t>VAR Model Captures Relationships between Variables</a:t>
            </a:r>
          </a:p>
        </p:txBody>
      </p:sp>
    </p:spTree>
    <p:extLst>
      <p:ext uri="{BB962C8B-B14F-4D97-AF65-F5344CB8AC3E}">
        <p14:creationId xmlns:p14="http://schemas.microsoft.com/office/powerpoint/2010/main" val="1295416436"/>
      </p:ext>
    </p:extLst>
  </p:cSld>
  <p:clrMapOvr>
    <a:masterClrMapping/>
  </p:clrMapOvr>
  <mc:AlternateContent xmlns:mc="http://schemas.openxmlformats.org/markup-compatibility/2006">
    <mc:Choice xmlns:p14="http://schemas.microsoft.com/office/powerpoint/2010/main" Requires="p14">
      <p:transition spd="slow" p14:dur="2000" advTm="22156"/>
    </mc:Choice>
    <mc:Fallback>
      <p:transition spd="slow" advTm="22156"/>
    </mc:Fallback>
  </mc:AlternateContent>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4532</TotalTime>
  <Words>1929</Words>
  <Application>Microsoft Office PowerPoint</Application>
  <PresentationFormat>On-screen Show (4:3)</PresentationFormat>
  <Paragraphs>256</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1_Body Slides</vt:lpstr>
      <vt:lpstr>Office Theme</vt:lpstr>
      <vt:lpstr>Predicting Affordable and Performant Stocks</vt:lpstr>
      <vt:lpstr>Executive Summary</vt:lpstr>
      <vt:lpstr>About the Data</vt:lpstr>
      <vt:lpstr>Model Type and Properties: Data Preprocessing</vt:lpstr>
      <vt:lpstr>About the Data: Feature Engineering</vt:lpstr>
      <vt:lpstr>Candidate Model: Signal + Noise</vt:lpstr>
      <vt:lpstr>Candidate Model: Signal + Noise Continued</vt:lpstr>
      <vt:lpstr>Candidate Models: ARIMA</vt:lpstr>
      <vt:lpstr>Candidate Models: VAR</vt:lpstr>
      <vt:lpstr>Candidate Models: Neural Networks</vt:lpstr>
      <vt:lpstr>Candidate Models: Ensemble Model</vt:lpstr>
      <vt:lpstr>Candidate Models: Comparison</vt:lpstr>
      <vt:lpstr>Candidate Models: Forecast Comparison</vt:lpstr>
      <vt:lpstr>Candidate Models: Forecast Comparison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Jeff Nguyen</cp:lastModifiedBy>
  <cp:revision>150</cp:revision>
  <dcterms:created xsi:type="dcterms:W3CDTF">2019-09-23T08:00:29Z</dcterms:created>
  <dcterms:modified xsi:type="dcterms:W3CDTF">2020-04-11T22:25:36Z</dcterms:modified>
</cp:coreProperties>
</file>