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3" r:id="rId2"/>
  </p:sldMasterIdLst>
  <p:notesMasterIdLst>
    <p:notesMasterId r:id="rId18"/>
  </p:notesMasterIdLst>
  <p:sldIdLst>
    <p:sldId id="580" r:id="rId3"/>
    <p:sldId id="593" r:id="rId4"/>
    <p:sldId id="260" r:id="rId5"/>
    <p:sldId id="621" r:id="rId6"/>
    <p:sldId id="609" r:id="rId7"/>
    <p:sldId id="605" r:id="rId8"/>
    <p:sldId id="612" r:id="rId9"/>
    <p:sldId id="603" r:id="rId10"/>
    <p:sldId id="613" r:id="rId11"/>
    <p:sldId id="614" r:id="rId12"/>
    <p:sldId id="617" r:id="rId13"/>
    <p:sldId id="611" r:id="rId14"/>
    <p:sldId id="616" r:id="rId15"/>
    <p:sldId id="619" r:id="rId16"/>
    <p:sldId id="62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Nguyen" initials="JN" lastIdx="2" clrIdx="0">
    <p:extLst>
      <p:ext uri="{19B8F6BF-5375-455C-9EA6-DF929625EA0E}">
        <p15:presenceInfo xmlns:p15="http://schemas.microsoft.com/office/powerpoint/2012/main" userId="e214374affcf60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54CA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78365" autoAdjust="0"/>
  </p:normalViewPr>
  <p:slideViewPr>
    <p:cSldViewPr snapToGrid="0" snapToObjects="1">
      <p:cViewPr varScale="1">
        <p:scale>
          <a:sx n="123" d="100"/>
          <a:sy n="123" d="100"/>
        </p:scale>
        <p:origin x="27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46708-5236-45EB-B3C0-B1DB1B8B9C97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359D-B7CE-4A83-9D71-C7C736AE2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8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Afternoon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Jeff Nguyen and I’m based out of Austin,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I'm here with my colleague Paul Adams based out of Dallas, TX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having us show our analysis and forecasting for your investment portfolio.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5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Multi-layered perceptron model contains:</a:t>
            </a:r>
          </a:p>
          <a:p>
            <a:r>
              <a:rPr lang="en-US" dirty="0"/>
              <a:t>- 4 regressors (time, volume, </a:t>
            </a:r>
            <a:r>
              <a:rPr lang="en-US" dirty="0" err="1"/>
              <a:t>hilo</a:t>
            </a:r>
            <a:r>
              <a:rPr lang="en-US" dirty="0"/>
              <a:t>, open/close) in blue</a:t>
            </a:r>
          </a:p>
          <a:p>
            <a:r>
              <a:rPr lang="en-US" dirty="0"/>
              <a:t>- 2 lags in grey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99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model combines our top two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performance is slightly better than out Signal + Noise,</a:t>
            </a:r>
          </a:p>
          <a:p>
            <a:pPr marL="171450" indent="-171450">
              <a:buFontTx/>
              <a:buChar char="-"/>
            </a:pPr>
            <a:r>
              <a:rPr lang="en-US" dirty="0"/>
              <a:t>NN alone however still preforms best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7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multi-layer perceptron preformed the best followed by</a:t>
            </a:r>
          </a:p>
          <a:p>
            <a:pPr marL="171450" indent="-171450">
              <a:buFontTx/>
              <a:buChar char="-"/>
            </a:pPr>
            <a:r>
              <a:rPr lang="en-US" dirty="0"/>
              <a:t>Signal + Noise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Ensembel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Rolling ASEs were calculated for each model where ASEs were iteratively taken for a given training size.</a:t>
            </a:r>
          </a:p>
          <a:p>
            <a:pPr marL="0" indent="0">
              <a:buFontTx/>
              <a:buNone/>
            </a:pPr>
            <a:r>
              <a:rPr lang="en-US" dirty="0"/>
              <a:t>This allows for more accurate ASEs as </a:t>
            </a:r>
            <a:r>
              <a:rPr lang="en-US"/>
              <a:t>they will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Practical forecast horizon for these models was set to 5 days – which is the same as a NASDAQ trading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58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ARIMA and VAR forecasts both show a downward trend, while the signal + noise model shows an upward trend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 three forecasts do not follow the realization as well as we would like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VAR and MLP models we have noticed that as we add features predictions move towards the trend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3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When comparing the MLP and Ensemble forecasts we can see that the Ensemble forecasts better match the last 5 observations</a:t>
            </a:r>
          </a:p>
          <a:p>
            <a:r>
              <a:rPr lang="en-US" dirty="0"/>
              <a:t>- This is due to the model taking on some of the ARIMA(2,1,1)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29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difficult selecting a stock that is predictable and profitable for a new investor.  Our goal is to show how our models can help you select an affordable, performant stock.  </a:t>
            </a:r>
          </a:p>
          <a:p>
            <a:endParaRPr lang="en-US" dirty="0"/>
          </a:p>
          <a:p>
            <a:r>
              <a:rPr lang="en-US" dirty="0"/>
              <a:t>We’re going to cover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data used to generate the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 Type and Properties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Candidate models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next steps</a:t>
            </a:r>
          </a:p>
          <a:p>
            <a:endParaRPr lang="en-US" dirty="0"/>
          </a:p>
          <a:p>
            <a:r>
              <a:rPr lang="en-US" dirty="0"/>
              <a:t>Before we get into the models, lets go over the data we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collected and analyzed 3,200 stocks publicly traded on the NASDAQ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100-day window was chosen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was chosen for its distance from volatile biological and political disruption.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this data we had a few model types to choose from -&gt;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Stocks that were between $5-$50 that had spectral densities with exponentially damping were selected as their serial correlation structures can be captured easily with signal plus noise models</a:t>
            </a:r>
          </a:p>
          <a:p>
            <a:r>
              <a:rPr lang="en-US" dirty="0"/>
              <a:t>Additional features were created to capture the variation between open/close and high/low prices by subtracting the opening/high price from the close/low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59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analysis we selected a non-stationary process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preprocessing of the data allowed us to target data that would be non-stationary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process resulted in us selecting Arch Capital Group Ltd. Stocks for analysis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We then checked the: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Realizations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ACFs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Spectral Densities to confirm that the data was non-stationary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8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mentioned earlier, we were able to identify a stock that would perform well using a Signal-Plus-Noise model as well as an AH-REE-MAH model.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fit the trading prices over time in a linear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then ran the Cochrane-Orcutt test to confirm that the signal is deterministic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Next, we tested the residuals of the linear model with the Ljung-Box test to confirm the residuals are white-noise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a result the model is listed at the bottom of the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7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left show us the resulting white noise in the residuals after having the signal extracted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plots on the right show us that the signal + noise model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Closely matches the ACF, Spectral density plots, and realizations of the original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Alternatively we wanted to see how well an AH-REE-MA model would work -&gt;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56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model we fit was an AH-REE-MA(5,1,0).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identified the model by using a factor table that contains a significant (1-B) factor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applying the (1-B) difference, we were able to isolate a AR(5) model.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resulting model can be seen at the top of the slide 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F7B2F-2A6F-4585-B7AA-E028B6ED6C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8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vector autoregressive model was created incorporate any correlation that occurs between the features potentially allowing for a more robust 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C359D-B7CE-4A83-9D71-C7C736AE2F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93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85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0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3C99-700B-4438-ABD5-1133F6AC2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A5ABD-AADB-45D0-B064-7926BD744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79944-20A4-4290-8F3C-2DD9B8A6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9308-76AF-4B54-8506-B03D394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CAC2D-C9E1-4558-8DCE-EDD3EC0E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C62AA3-1D21-4324-A662-F148648192A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3AE5E602-45DD-41AF-A5AE-5B60603FE5A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372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2E2A-B5CA-42B4-BF42-DC337064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7549-3E35-46D3-8E19-14B57BC0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2B248-1A85-4FFE-8A2D-FC080CB6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2DB7-FDB3-446D-AD35-5BAD38B7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84FAD-99F7-4AE0-BA7D-0091A66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47137-8587-46AF-9FD1-E3C0CBF87382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5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A7B2-5DCA-4838-895A-842DDB1A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59FE1-0C55-447D-B6C7-9D1F874F5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C85C-1BF1-4950-B43A-59AD5269A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2E04-3CB8-4938-AF27-5931DF06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BD6E-211B-4A03-AF4D-6181280D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1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CF13E-51F4-4B90-8092-1994733A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BCDD-C476-4DA0-973D-B2CAB9467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5961-7FE0-4A2E-86ED-2FE8BE9AA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BD408-AF47-4882-97A4-F63E724B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3D62-073D-4844-8649-2A5910B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B4B2-7B06-4F2F-AA1F-0B481AA8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30423A-8A35-4D2F-859E-5DF2142AEB4D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659-6DA8-409E-8B64-1F77EF856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C77B-FE05-48CC-9BDF-0D5BF396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2205-FC3B-4060-80E0-DA742A0B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A06-C864-46EF-B8F0-236C8E63C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CA3E9-B83C-400E-A4F9-1F7E0FE1A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B7495-F980-4E4F-A1AA-BEA448EB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1ABE2-6179-4E88-B875-6A3C6A0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045FA-1884-4059-9051-E53A8607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E4AE4-42BB-4247-9A9A-B642E6994745}"/>
              </a:ext>
            </a:extLst>
          </p:cNvPr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75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EB8E5-A929-4F2E-87F8-B1BF405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D636-CFD1-408F-BB1C-F8F56960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00F6-1555-48FA-80AB-DFFE712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C2D28-2E3C-4475-922E-9E6E3F7B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4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033503-9E53-412D-B439-820FCB96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1269A-6A46-4710-9D0E-82E24472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E1E59-5C51-42CE-A8C0-83A6ECA7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C:\Users\njones\Dropbox (2U)\Work\Designing Slides\SMU\Design Brief\logo\logo_datasci_SMU.png">
            <a:extLst>
              <a:ext uri="{FF2B5EF4-FFF2-40B4-BE49-F238E27FC236}">
                <a16:creationId xmlns:a16="http://schemas.microsoft.com/office/drawing/2014/main" id="{CAB93218-3890-43BA-AC23-AD4892919D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3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60-4815-46DA-A10F-BC3CEC30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65B9-7198-4E83-BE88-50835B2C5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2147F-9934-4613-B8FD-60859FC5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D8999-2373-432C-A3F1-9DD32894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47CF-EFEC-4439-BAAF-E5E5F16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D92CB-45E7-4B48-BBBC-02927AA8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5321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5001-53DE-4A30-998C-24CBE25E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169E9-E64D-48A6-AA98-7101F22F3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77A60-F242-4108-9478-EB9DF7BA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B6853-EBC4-4762-9AA2-AE81A41E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A058-73DA-4FDD-AC4A-4915D29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569D-CD12-4DBC-9165-688CD7CD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7691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8072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5C66-BD54-4A52-AF54-2608618B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9D13B-2CE3-439F-8A73-2189BC181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0E91A-0699-4658-99EF-C95E38F1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F090-EE59-46FD-B1FE-AB64D31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4754-AD1B-4E50-BF97-709F2F972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9625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064C-BB38-4CB8-B44D-6D8A27B86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CB24-0599-415D-92BA-60F26AC5C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6383-1701-4F8A-9085-1738E079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0648-90BE-4647-8C47-20DB553B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B9881-7621-4848-8B79-4DACBFA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073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5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7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4039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8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79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5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42255-984A-411B-8206-B6A43FF6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234EA-EB5E-4A6A-90BD-9C1FE1FD8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6B8B-C053-4C75-9465-DD9D0ADE4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B3CA5-5A6A-4F13-B96F-BC135ED97234}" type="datetimeFigureOut">
              <a:rPr lang="en-US" smtClean="0"/>
              <a:t>4/11/2020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2A8D-E1E3-4EC8-A675-F4B69202A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6CB0-E05A-4E9B-BDDD-2DDD382CE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0792-E0D3-4F4B-BD56-FD136D4476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AD535-A34F-4B45-A2C9-B967B1057F6C}"/>
              </a:ext>
            </a:extLst>
          </p:cNvPr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A9BB1-D63A-4E13-9B3D-57C9E8B4D423}"/>
              </a:ext>
            </a:extLst>
          </p:cNvPr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9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2.tmp"/><Relationship Id="rId5" Type="http://schemas.openxmlformats.org/officeDocument/2006/relationships/image" Target="../media/image21.tmp"/><Relationship Id="rId4" Type="http://schemas.openxmlformats.org/officeDocument/2006/relationships/image" Target="../media/image20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tmp"/><Relationship Id="rId5" Type="http://schemas.openxmlformats.org/officeDocument/2006/relationships/image" Target="../media/image24.tm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49E1-0182-6342-BE54-103E4D478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987" y="1828800"/>
            <a:ext cx="8458200" cy="9005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Affordable and Performant Stocks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15287" y="2885096"/>
            <a:ext cx="8229600" cy="1752600"/>
          </a:xfrm>
        </p:spPr>
        <p:txBody>
          <a:bodyPr/>
          <a:lstStyle/>
          <a:p>
            <a:r>
              <a:rPr lang="en-US" sz="3000" dirty="0"/>
              <a:t>Paul Adams &amp; Jeff Nguyen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16783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6"/>
    </mc:Choice>
    <mc:Fallback xmlns="">
      <p:transition spd="slow" advTm="1067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E078-1C38-49CE-8E97-43A8D563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Neural Networks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4476466-D3B3-4652-9ED3-2F6B3E113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3206308"/>
            <a:ext cx="3886200" cy="1648699"/>
          </a:xfrm>
        </p:spPr>
        <p:txBody>
          <a:bodyPr>
            <a:normAutofit/>
          </a:bodyPr>
          <a:lstStyle/>
          <a:p>
            <a:r>
              <a:rPr lang="en-US" dirty="0"/>
              <a:t>NN model automatically identifies the appropriate ARIMA model and lags</a:t>
            </a:r>
          </a:p>
          <a:p>
            <a:r>
              <a:rPr lang="en-US" dirty="0"/>
              <a:t>This can save time when preforming EDA for ARIMA</a:t>
            </a:r>
          </a:p>
          <a:p>
            <a:endParaRPr lang="en-US" dirty="0"/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F75CF71A-6B34-4679-AD9E-4876F2A64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150" y="1953593"/>
            <a:ext cx="3886200" cy="2769522"/>
          </a:xfrm>
          <a:prstGeom prst="rect">
            <a:avLst/>
          </a:prstGeom>
        </p:spPr>
      </p:pic>
      <p:pic>
        <p:nvPicPr>
          <p:cNvPr id="26" name="Content Placeholder 19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3FD9897A-2BC4-4F91-ABCB-4ED24A46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720" y="4832744"/>
            <a:ext cx="2774180" cy="90751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E39D82B-7C13-415E-BFC5-AED29E5D07DD}"/>
              </a:ext>
            </a:extLst>
          </p:cNvPr>
          <p:cNvSpPr txBox="1"/>
          <p:nvPr/>
        </p:nvSpPr>
        <p:spPr>
          <a:xfrm>
            <a:off x="685800" y="2836976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7688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E75F-E5D0-4D7E-A151-0938E848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Ensemble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4D586-9BA9-4A57-B217-9DE56CA9F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1637" y="3429000"/>
            <a:ext cx="3886200" cy="17100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Forecasts for both models were averaged to generate ensemble model</a:t>
            </a:r>
          </a:p>
          <a:p>
            <a:r>
              <a:rPr lang="en-US" dirty="0"/>
              <a:t>Resulting ASE preforms better compared to ARIMA and Signal + Noise alone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9B27657-3457-4BAC-A548-F63216B62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0050" y="3523663"/>
            <a:ext cx="3886200" cy="276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D713BD-B152-4CE4-8AC3-2BD741AB17AC}"/>
              </a:ext>
            </a:extLst>
          </p:cNvPr>
          <p:cNvSpPr txBox="1"/>
          <p:nvPr/>
        </p:nvSpPr>
        <p:spPr>
          <a:xfrm>
            <a:off x="4821637" y="2787044"/>
            <a:ext cx="3124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Signal + Noise ARIMA(2,1,1) &amp; Neural Net Ensemble 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/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𝟐𝟑𝟏𝟕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𝟒𝟖𝟒𝟗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2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2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𝟎𝟖𝟒𝟗𝟒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6FF6F98-D5ED-4298-A490-03FBEB6CF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480044"/>
                <a:ext cx="4572000" cy="489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4FC85B3-FD68-4E12-99DB-F0E1101D6599}"/>
              </a:ext>
            </a:extLst>
          </p:cNvPr>
          <p:cNvSpPr/>
          <p:nvPr/>
        </p:nvSpPr>
        <p:spPr>
          <a:xfrm>
            <a:off x="1802778" y="2234537"/>
            <a:ext cx="18870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/>
              <a:t>Signal + Noise ARMA(2,1) </a:t>
            </a:r>
            <a:endParaRPr lang="en-US" sz="1200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DE9F2D-08F2-4AE4-AF7E-CA9C1AEE02CF}"/>
              </a:ext>
            </a:extLst>
          </p:cNvPr>
          <p:cNvSpPr/>
          <p:nvPr/>
        </p:nvSpPr>
        <p:spPr>
          <a:xfrm>
            <a:off x="2192737" y="2969665"/>
            <a:ext cx="3770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772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Comparison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A315912-E693-4369-A3C8-9B67BF129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73809"/>
              </p:ext>
            </p:extLst>
          </p:nvPr>
        </p:nvGraphicFramePr>
        <p:xfrm>
          <a:off x="2212108" y="2399886"/>
          <a:ext cx="4729193" cy="269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179946">
                  <a:extLst>
                    <a:ext uri="{9D8B030D-6E8A-4147-A177-3AD203B41FA5}">
                      <a16:colId xmlns:a16="http://schemas.microsoft.com/office/drawing/2014/main" val="3538674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AIC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ASE*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Rolling ASE (Training Size 95)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Ensemble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55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+ Noise</a:t>
                      </a:r>
                    </a:p>
                    <a:p>
                      <a:pPr algn="ctr"/>
                      <a:r>
                        <a:rPr lang="en-US" dirty="0"/>
                        <a:t>ARMA (2,1)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-2.079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7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NN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0.133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71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-2.275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7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ARIMA(5,1,0)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-2.002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0.394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14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7A8CB2-192E-4525-8763-FC5AB9C2D432}"/>
              </a:ext>
            </a:extLst>
          </p:cNvPr>
          <p:cNvSpPr txBox="1"/>
          <p:nvPr/>
        </p:nvSpPr>
        <p:spPr>
          <a:xfrm>
            <a:off x="2557852" y="5144422"/>
            <a:ext cx="43227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*Forecast Practical horizon set to 5 days – emulates a NASDAQ trading week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80CFF-5F04-44CE-9A64-4414B7233E89}"/>
              </a:ext>
            </a:extLst>
          </p:cNvPr>
          <p:cNvSpPr txBox="1"/>
          <p:nvPr/>
        </p:nvSpPr>
        <p:spPr>
          <a:xfrm>
            <a:off x="2212108" y="2022217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7191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472440" y="137820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Signal + Noise Forecast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12D6C-C9E1-43B1-A8D2-B44E9187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1690688"/>
            <a:ext cx="3367365" cy="2312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2835790" y="4110179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ARIMA Forecast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933DFF-4D95-4FA7-B4AD-C10B1458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80" y="4475829"/>
            <a:ext cx="3317358" cy="2244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2A209-8528-4560-BF30-16EFDE28A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8659" y="1442554"/>
            <a:ext cx="3856625" cy="27484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11FA6D-AA16-4DE5-A48A-ACED9D875198}"/>
              </a:ext>
            </a:extLst>
          </p:cNvPr>
          <p:cNvSpPr txBox="1"/>
          <p:nvPr/>
        </p:nvSpPr>
        <p:spPr>
          <a:xfrm>
            <a:off x="4652546" y="1390889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Vector Autoregressive</a:t>
            </a:r>
          </a:p>
        </p:txBody>
      </p:sp>
    </p:spTree>
    <p:extLst>
      <p:ext uri="{BB962C8B-B14F-4D97-AF65-F5344CB8AC3E}">
        <p14:creationId xmlns:p14="http://schemas.microsoft.com/office/powerpoint/2010/main" val="5062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407F-225A-4172-B3D9-88A68FDB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Forecast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991B8-0F7A-43D4-868B-CB72E066B2A6}"/>
              </a:ext>
            </a:extLst>
          </p:cNvPr>
          <p:cNvSpPr txBox="1"/>
          <p:nvPr/>
        </p:nvSpPr>
        <p:spPr>
          <a:xfrm>
            <a:off x="625362" y="2229442"/>
            <a:ext cx="358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8AA6E-AA86-45DC-B995-F3282AE8BCD8}"/>
              </a:ext>
            </a:extLst>
          </p:cNvPr>
          <p:cNvSpPr txBox="1"/>
          <p:nvPr/>
        </p:nvSpPr>
        <p:spPr>
          <a:xfrm>
            <a:off x="4629150" y="2224383"/>
            <a:ext cx="2899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Ensemble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22B554A-C587-49D2-96E2-B4D8923D18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29150" y="2616533"/>
            <a:ext cx="3886200" cy="276952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95BA3B-4788-43C9-8827-DDDFAC652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3642" y="2593715"/>
            <a:ext cx="3432288" cy="28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3"/>
    </mc:Choice>
    <mc:Fallback xmlns="">
      <p:transition spd="slow" advTm="186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94A83C-3031-4E46-8370-8A64014F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F6A7F-CBC3-4950-8263-2E25C6AC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Ensemble Model preformed the best as it had the lowest ASE</a:t>
            </a:r>
          </a:p>
          <a:p>
            <a:r>
              <a:rPr lang="en-US" dirty="0"/>
              <a:t>To increase the forecast horizon, more variables can be included in the model to better describe the data</a:t>
            </a:r>
          </a:p>
        </p:txBody>
      </p:sp>
    </p:spTree>
    <p:extLst>
      <p:ext uri="{BB962C8B-B14F-4D97-AF65-F5344CB8AC3E}">
        <p14:creationId xmlns:p14="http://schemas.microsoft.com/office/powerpoint/2010/main" val="377506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770-76C9-F749-9B7D-08A4A1F1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A13C87-2B73-4493-9185-1D2D5B834571}"/>
              </a:ext>
            </a:extLst>
          </p:cNvPr>
          <p:cNvSpPr txBox="1"/>
          <p:nvPr/>
        </p:nvSpPr>
        <p:spPr>
          <a:xfrm>
            <a:off x="2582056" y="20061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the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EAA0D-ECA2-42B0-8DB9-97F33B55C9FE}"/>
              </a:ext>
            </a:extLst>
          </p:cNvPr>
          <p:cNvSpPr txBox="1"/>
          <p:nvPr/>
        </p:nvSpPr>
        <p:spPr>
          <a:xfrm>
            <a:off x="2591674" y="2785882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EA415-AFEF-434C-A691-8BCD28411A91}"/>
              </a:ext>
            </a:extLst>
          </p:cNvPr>
          <p:cNvSpPr txBox="1"/>
          <p:nvPr/>
        </p:nvSpPr>
        <p:spPr>
          <a:xfrm>
            <a:off x="2591674" y="3639787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Models</a:t>
            </a:r>
          </a:p>
        </p:txBody>
      </p:sp>
      <p:pic>
        <p:nvPicPr>
          <p:cNvPr id="4" name="Graphic 3" descr="Magnifying glass">
            <a:extLst>
              <a:ext uri="{FF2B5EF4-FFF2-40B4-BE49-F238E27FC236}">
                <a16:creationId xmlns:a16="http://schemas.microsoft.com/office/drawing/2014/main" id="{396C3828-42E6-41FF-B176-5EB81CF5E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6737" y="1917020"/>
            <a:ext cx="524656" cy="524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08EBB5-8E36-4986-833F-FEF2D86F3F9D}"/>
              </a:ext>
            </a:extLst>
          </p:cNvPr>
          <p:cNvSpPr txBox="1"/>
          <p:nvPr/>
        </p:nvSpPr>
        <p:spPr>
          <a:xfrm>
            <a:off x="2591673" y="4494740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Comparison</a:t>
            </a:r>
          </a:p>
        </p:txBody>
      </p:sp>
      <p:pic>
        <p:nvPicPr>
          <p:cNvPr id="16" name="Graphic 15" descr="Presentation with pie chart">
            <a:extLst>
              <a:ext uri="{FF2B5EF4-FFF2-40B4-BE49-F238E27FC236}">
                <a16:creationId xmlns:a16="http://schemas.microsoft.com/office/drawing/2014/main" id="{14F18DF2-38B0-4CD1-B964-DB6496883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6355" y="2707172"/>
            <a:ext cx="524656" cy="524656"/>
          </a:xfrm>
          <a:prstGeom prst="rect">
            <a:avLst/>
          </a:prstGeom>
        </p:spPr>
      </p:pic>
      <p:pic>
        <p:nvPicPr>
          <p:cNvPr id="18" name="Graphic 17" descr="Checklist RTL">
            <a:extLst>
              <a:ext uri="{FF2B5EF4-FFF2-40B4-BE49-F238E27FC236}">
                <a16:creationId xmlns:a16="http://schemas.microsoft.com/office/drawing/2014/main" id="{08B526E1-E252-4DAF-BEDF-5D1DF447F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1546" y="3567068"/>
            <a:ext cx="514770" cy="514770"/>
          </a:xfrm>
          <a:prstGeom prst="rect">
            <a:avLst/>
          </a:prstGeom>
        </p:spPr>
      </p:pic>
      <p:pic>
        <p:nvPicPr>
          <p:cNvPr id="13" name="Graphic 12" descr="Venn diagram">
            <a:extLst>
              <a:ext uri="{FF2B5EF4-FFF2-40B4-BE49-F238E27FC236}">
                <a16:creationId xmlns:a16="http://schemas.microsoft.com/office/drawing/2014/main" id="{3CA8221C-99E4-40BB-8AEF-433A7617F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46355" y="4417078"/>
            <a:ext cx="524656" cy="524656"/>
          </a:xfrm>
          <a:prstGeom prst="rect">
            <a:avLst/>
          </a:prstGeom>
        </p:spPr>
      </p:pic>
      <p:pic>
        <p:nvPicPr>
          <p:cNvPr id="7" name="Graphic 6" descr="Decision chart">
            <a:extLst>
              <a:ext uri="{FF2B5EF4-FFF2-40B4-BE49-F238E27FC236}">
                <a16:creationId xmlns:a16="http://schemas.microsoft.com/office/drawing/2014/main" id="{F4AF76BE-9DDF-481B-958C-A6F4F5270D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36737" y="5219489"/>
            <a:ext cx="524656" cy="5246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9CAAAFD-E50D-496E-B536-F485D1CB8585}"/>
              </a:ext>
            </a:extLst>
          </p:cNvPr>
          <p:cNvSpPr txBox="1"/>
          <p:nvPr/>
        </p:nvSpPr>
        <p:spPr>
          <a:xfrm>
            <a:off x="2591674" y="5297151"/>
            <a:ext cx="39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48739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55"/>
    </mc:Choice>
    <mc:Fallback xmlns="">
      <p:transition spd="slow" advTm="20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3FB72-4BB4-4F02-99C6-4D6420A04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696" y="3445389"/>
            <a:ext cx="4722283" cy="1405005"/>
          </a:xfrm>
        </p:spPr>
        <p:txBody>
          <a:bodyPr>
            <a:normAutofit/>
          </a:bodyPr>
          <a:lstStyle/>
          <a:p>
            <a:r>
              <a:rPr lang="en-US" sz="1800" b="1" dirty="0"/>
              <a:t>3202</a:t>
            </a:r>
            <a:r>
              <a:rPr lang="en-US" sz="1800" dirty="0"/>
              <a:t> publicly traded stocks from the NASDAQ </a:t>
            </a:r>
          </a:p>
          <a:p>
            <a:r>
              <a:rPr lang="en-US" sz="1800" dirty="0"/>
              <a:t>Time Frame: May 30</a:t>
            </a:r>
            <a:r>
              <a:rPr lang="en-US" sz="1800" baseline="30000" dirty="0"/>
              <a:t>th</a:t>
            </a:r>
            <a:r>
              <a:rPr lang="en-US" sz="1800" dirty="0"/>
              <a:t> and October 30</a:t>
            </a:r>
            <a:r>
              <a:rPr lang="en-US" sz="1800" baseline="30000" dirty="0"/>
              <a:t>th</a:t>
            </a:r>
            <a:r>
              <a:rPr lang="en-US" sz="1800" dirty="0"/>
              <a:t>, 2019</a:t>
            </a:r>
          </a:p>
          <a:p>
            <a:r>
              <a:rPr lang="en-US" sz="1800" dirty="0"/>
              <a:t>Preprocessing resulted in </a:t>
            </a:r>
            <a:r>
              <a:rPr lang="en-US" sz="1800" b="1" dirty="0"/>
              <a:t>7</a:t>
            </a:r>
            <a:r>
              <a:rPr lang="en-US" sz="1800" dirty="0"/>
              <a:t> Stocks that fit our model criteria</a:t>
            </a:r>
          </a:p>
          <a:p>
            <a:endParaRPr lang="en-US" sz="1200" dirty="0"/>
          </a:p>
        </p:txBody>
      </p: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2CE85E56-D0C8-4C13-BC98-E286AF6B9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2184" y="3085100"/>
            <a:ext cx="2594220" cy="1897768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0488FF4-D98F-458D-9D44-65E2E0BC28E8}"/>
              </a:ext>
            </a:extLst>
          </p:cNvPr>
          <p:cNvSpPr txBox="1">
            <a:spLocks/>
          </p:cNvSpPr>
          <p:nvPr/>
        </p:nvSpPr>
        <p:spPr>
          <a:xfrm>
            <a:off x="584165" y="2560519"/>
            <a:ext cx="4722283" cy="88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>
                <a:solidFill>
                  <a:schemeClr val="accent1">
                    <a:lumMod val="75000"/>
                  </a:schemeClr>
                </a:solidFill>
              </a:rPr>
              <a:t>Identify stocks that show positive, profitable trends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DAB8A6-09E9-4B41-AF1E-EF3621840919}"/>
              </a:ext>
            </a:extLst>
          </p:cNvPr>
          <p:cNvSpPr txBox="1"/>
          <p:nvPr/>
        </p:nvSpPr>
        <p:spPr>
          <a:xfrm rot="3933421">
            <a:off x="6597103" y="2939486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AMZN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662D91-4BF1-4CDB-887A-EAA3A1906B11}"/>
              </a:ext>
            </a:extLst>
          </p:cNvPr>
          <p:cNvSpPr txBox="1"/>
          <p:nvPr/>
        </p:nvSpPr>
        <p:spPr>
          <a:xfrm rot="18573154">
            <a:off x="7172970" y="2526504"/>
            <a:ext cx="582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IBM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129DC-1A81-45AA-9234-5264D423F868}"/>
              </a:ext>
            </a:extLst>
          </p:cNvPr>
          <p:cNvSpPr txBox="1"/>
          <p:nvPr/>
        </p:nvSpPr>
        <p:spPr>
          <a:xfrm rot="746103">
            <a:off x="6335480" y="2520809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NVDA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5E523C-A88C-4153-94A4-DC6F685AE20B}"/>
              </a:ext>
            </a:extLst>
          </p:cNvPr>
          <p:cNvSpPr txBox="1"/>
          <p:nvPr/>
        </p:nvSpPr>
        <p:spPr>
          <a:xfrm rot="1743618">
            <a:off x="6094223" y="2913827"/>
            <a:ext cx="63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APPL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0FDCA8-45CE-4C0E-AFB0-03DC9060B280}"/>
              </a:ext>
            </a:extLst>
          </p:cNvPr>
          <p:cNvSpPr txBox="1"/>
          <p:nvPr/>
        </p:nvSpPr>
        <p:spPr>
          <a:xfrm rot="18124263">
            <a:off x="7033635" y="2948291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LULU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489E0-15EA-4B09-9CDC-C121253A18CD}"/>
              </a:ext>
            </a:extLst>
          </p:cNvPr>
          <p:cNvSpPr txBox="1"/>
          <p:nvPr/>
        </p:nvSpPr>
        <p:spPr>
          <a:xfrm rot="7602725">
            <a:off x="6484244" y="2212707"/>
            <a:ext cx="582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NFLX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BA92E8-D4F5-4209-9BD5-0DDE7EB6B89B}"/>
              </a:ext>
            </a:extLst>
          </p:cNvPr>
          <p:cNvSpPr txBox="1"/>
          <p:nvPr/>
        </p:nvSpPr>
        <p:spPr>
          <a:xfrm rot="353128">
            <a:off x="6853892" y="2358665"/>
            <a:ext cx="582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NEO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1DA6C-65E1-410A-A62D-98348B5E99E2}"/>
              </a:ext>
            </a:extLst>
          </p:cNvPr>
          <p:cNvSpPr txBox="1"/>
          <p:nvPr/>
        </p:nvSpPr>
        <p:spPr>
          <a:xfrm rot="4188219">
            <a:off x="7322242" y="2987658"/>
            <a:ext cx="58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714868-EDDE-4A16-A640-B9B688C2168C}"/>
              </a:ext>
            </a:extLst>
          </p:cNvPr>
          <p:cNvSpPr/>
          <p:nvPr/>
        </p:nvSpPr>
        <p:spPr>
          <a:xfrm rot="12984193">
            <a:off x="7044827" y="2125985"/>
            <a:ext cx="63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ACGL</a:t>
            </a:r>
          </a:p>
        </p:txBody>
      </p:sp>
      <p:pic>
        <p:nvPicPr>
          <p:cNvPr id="35" name="Graphic 34" descr="Upward trend">
            <a:extLst>
              <a:ext uri="{FF2B5EF4-FFF2-40B4-BE49-F238E27FC236}">
                <a16:creationId xmlns:a16="http://schemas.microsoft.com/office/drawing/2014/main" id="{849DCB03-5C2F-47C8-825E-A0BACDAB37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32783" y="4859545"/>
            <a:ext cx="905791" cy="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8"/>
    </mc:Choice>
    <mc:Fallback xmlns="">
      <p:transition spd="slow" advTm="1404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6937D-FA03-419D-8AF1-687DA1AD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Data: Data Preprocessing</a:t>
            </a:r>
          </a:p>
        </p:txBody>
      </p:sp>
      <p:pic>
        <p:nvPicPr>
          <p:cNvPr id="11" name="Content Placeholder 10" descr="A close up of a map&#10;&#10;Description automatically generated">
            <a:extLst>
              <a:ext uri="{FF2B5EF4-FFF2-40B4-BE49-F238E27FC236}">
                <a16:creationId xmlns:a16="http://schemas.microsoft.com/office/drawing/2014/main" id="{22C41C69-3208-4AC6-BE0A-4C3360370B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5438" y="2380667"/>
            <a:ext cx="4424741" cy="2844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A0A838-3481-43C2-8535-FA48BEA08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2073" y="2340527"/>
            <a:ext cx="3490451" cy="50842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Stock selection and feature engineering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20640E-8DB2-4C3B-9C72-311D5357D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2073" y="2904931"/>
            <a:ext cx="3490451" cy="3701142"/>
          </a:xfrm>
        </p:spPr>
        <p:txBody>
          <a:bodyPr>
            <a:normAutofit/>
          </a:bodyPr>
          <a:lstStyle/>
          <a:p>
            <a:r>
              <a:rPr lang="en-US" sz="1400" dirty="0"/>
              <a:t>Stocks were iteratively selected by running a linear model on each stock</a:t>
            </a:r>
          </a:p>
          <a:p>
            <a:r>
              <a:rPr lang="en-US" sz="1400" dirty="0"/>
              <a:t>Stocks between $5 - $50 per share and displayed spectral densities with peaks at zero and no additional peaks thereafter were selected </a:t>
            </a:r>
          </a:p>
          <a:p>
            <a:r>
              <a:rPr lang="en-US" sz="1400" dirty="0"/>
              <a:t>Additionally spectral densities with exponentially damping behavior allowed us to identify ideal stocks for signal-plus-noise </a:t>
            </a:r>
          </a:p>
          <a:p>
            <a:r>
              <a:rPr lang="en-US" sz="1400" dirty="0"/>
              <a:t>Features were created to capture the variation between open/close and high/low prices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4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B9A7-F1BA-40D8-AAD5-15C8D6C4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Type and Properties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E670F9-63B2-4A30-82F1-A21CB251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528" y="4017646"/>
            <a:ext cx="3868340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Original Data Spectral Density and ACF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FCA8AF-A1AF-4C36-BBAB-977C4EC3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528" y="1627347"/>
            <a:ext cx="3887391" cy="627697"/>
          </a:xfrm>
        </p:spPr>
        <p:txBody>
          <a:bodyPr anchor="t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Non-Stationary Model Selected to Model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897D86-FAD5-46ED-9675-9F4D2E6D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2910" y="2255044"/>
            <a:ext cx="3887391" cy="1316036"/>
          </a:xfrm>
        </p:spPr>
        <p:txBody>
          <a:bodyPr>
            <a:noAutofit/>
          </a:bodyPr>
          <a:lstStyle/>
          <a:p>
            <a:r>
              <a:rPr lang="en-US" sz="1400" dirty="0"/>
              <a:t>Data was selected for the model through the preprocessing phase</a:t>
            </a:r>
          </a:p>
          <a:p>
            <a:r>
              <a:rPr lang="en-US" sz="1400" dirty="0"/>
              <a:t>Each stock was iteratively processed through a linear model</a:t>
            </a:r>
          </a:p>
          <a:p>
            <a:r>
              <a:rPr lang="en-US" sz="1400" dirty="0"/>
              <a:t>Spectral densities were also iteratively checked for each stock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012AC7F-52F1-4F2E-A16B-723F2EA1012D}"/>
              </a:ext>
            </a:extLst>
          </p:cNvPr>
          <p:cNvSpPr txBox="1">
            <a:spLocks/>
          </p:cNvSpPr>
          <p:nvPr/>
        </p:nvSpPr>
        <p:spPr>
          <a:xfrm>
            <a:off x="422910" y="4650106"/>
            <a:ext cx="3887391" cy="14706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Realization has positive trend</a:t>
            </a:r>
          </a:p>
          <a:p>
            <a:r>
              <a:rPr lang="en-US" sz="1400" dirty="0"/>
              <a:t>ACF is damping exponentially</a:t>
            </a:r>
          </a:p>
          <a:p>
            <a:r>
              <a:rPr lang="en-US" sz="1400" dirty="0"/>
              <a:t>The spectral density has a peak at zero suggesting a wandering behavior</a:t>
            </a:r>
          </a:p>
          <a:p>
            <a:r>
              <a:rPr lang="en-US" sz="1400" dirty="0"/>
              <a:t>Consistency in ACF suggests a positive trend</a:t>
            </a:r>
          </a:p>
        </p:txBody>
      </p:sp>
      <p:pic>
        <p:nvPicPr>
          <p:cNvPr id="12" name="Content Placeholder 9">
            <a:extLst>
              <a:ext uri="{FF2B5EF4-FFF2-40B4-BE49-F238E27FC236}">
                <a16:creationId xmlns:a16="http://schemas.microsoft.com/office/drawing/2014/main" id="{6277675D-EF7A-4281-983A-993972F3D5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33938" y="2125911"/>
            <a:ext cx="3868737" cy="3626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9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17"/>
    </mc:Choice>
    <mc:Fallback xmlns="">
      <p:transition spd="slow" advTm="1981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4A9720-2FA1-426A-8DF9-D2B539518DE2}"/>
              </a:ext>
            </a:extLst>
          </p:cNvPr>
          <p:cNvSpPr txBox="1"/>
          <p:nvPr/>
        </p:nvSpPr>
        <p:spPr>
          <a:xfrm>
            <a:off x="508001" y="4431729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450"/>
              </a:spcAft>
            </a:pPr>
            <a:r>
              <a:rPr lang="en-US" sz="33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5094937-6840-486D-ABDC-E998BCE66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1647"/>
              </p:ext>
            </p:extLst>
          </p:nvPr>
        </p:nvGraphicFramePr>
        <p:xfrm>
          <a:off x="1285875" y="1882140"/>
          <a:ext cx="6572250" cy="1244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5375">
                  <a:extLst>
                    <a:ext uri="{9D8B030D-6E8A-4147-A177-3AD203B41FA5}">
                      <a16:colId xmlns:a16="http://schemas.microsoft.com/office/drawing/2014/main" val="36857851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097926865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785788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1669204363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31729596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725248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Estimate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Β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t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Estimate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Std. Error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 value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85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Raw Data</a:t>
                      </a:r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34.86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0.072922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0.002122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34.36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618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Cochran-</a:t>
                      </a:r>
                      <a:r>
                        <a:rPr lang="en-US" dirty="0" err="1"/>
                        <a:t>Orcut</a:t>
                      </a:r>
                      <a:endParaRPr lang="en-US" dirty="0"/>
                    </a:p>
                  </a:txBody>
                  <a:tcPr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0.004634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15.11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&lt;2e-16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0224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/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𝟎𝟓𝟑𝟒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𝟑𝟏𝟗𝟒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𝟏𝟏𝟕𝟖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5634ED-C959-465E-A787-E0213EF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80" y="5194456"/>
                <a:ext cx="644144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5DE65D-ED75-4953-B4EB-9A373B52B5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468971"/>
                  </p:ext>
                </p:extLst>
              </p:nvPr>
            </p:nvGraphicFramePr>
            <p:xfrm>
              <a:off x="2381250" y="3826588"/>
              <a:ext cx="4381500" cy="668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375">
                      <a:extLst>
                        <a:ext uri="{9D8B030D-6E8A-4147-A177-3AD203B41FA5}">
                          <a16:colId xmlns:a16="http://schemas.microsoft.com/office/drawing/2014/main" val="35327465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1706727873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83886444"/>
                        </a:ext>
                      </a:extLst>
                    </a:gridCol>
                    <a:gridCol w="1095375">
                      <a:extLst>
                        <a:ext uri="{9D8B030D-6E8A-4147-A177-3AD203B41FA5}">
                          <a16:colId xmlns:a16="http://schemas.microsoft.com/office/drawing/2014/main" val="2793513210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41" r="-200556" b="-1265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df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bg1"/>
                              </a:solidFill>
                            </a:rPr>
                            <a:t>P value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794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12.52529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0.9733174</a:t>
                          </a:r>
                        </a:p>
                      </a:txBody>
                      <a:tcPr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1636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017A40A-F694-4351-9700-FAD367AF0898}"/>
              </a:ext>
            </a:extLst>
          </p:cNvPr>
          <p:cNvSpPr txBox="1"/>
          <p:nvPr/>
        </p:nvSpPr>
        <p:spPr>
          <a:xfrm>
            <a:off x="1285875" y="150389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Fitted Regressions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386F3-1344-4E54-AA4E-7B9A61B64E89}"/>
              </a:ext>
            </a:extLst>
          </p:cNvPr>
          <p:cNvSpPr txBox="1"/>
          <p:nvPr/>
        </p:nvSpPr>
        <p:spPr>
          <a:xfrm>
            <a:off x="2304906" y="3472542"/>
            <a:ext cx="256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Ljung-Box Test</a:t>
            </a:r>
          </a:p>
        </p:txBody>
      </p:sp>
    </p:spTree>
    <p:extLst>
      <p:ext uri="{BB962C8B-B14F-4D97-AF65-F5344CB8AC3E}">
        <p14:creationId xmlns:p14="http://schemas.microsoft.com/office/powerpoint/2010/main" val="3629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5"/>
    </mc:Choice>
    <mc:Fallback xmlns="">
      <p:transition spd="slow" advTm="264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0966E0-B910-493A-A936-DE1F47F5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Model: Signal + Noise Continued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BCD89-A140-49A7-BABD-61C56AFAB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359" y="1452087"/>
            <a:ext cx="3868340" cy="48291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Evaluate model residuals to ensure signal has been pulled out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2C72000-A3ED-4D15-A859-94E8C2581C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39441" y="1902460"/>
            <a:ext cx="2721523" cy="19685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EF8D5B9-3480-41D9-8A49-67AA2934B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90" y="1452087"/>
            <a:ext cx="3887391" cy="33891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6F9ABAA-7BD1-468A-96C3-D4FE556ABF71}"/>
              </a:ext>
            </a:extLst>
          </p:cNvPr>
          <p:cNvSpPr txBox="1">
            <a:spLocks/>
          </p:cNvSpPr>
          <p:nvPr/>
        </p:nvSpPr>
        <p:spPr>
          <a:xfrm>
            <a:off x="483242" y="4050209"/>
            <a:ext cx="3868340" cy="4829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Check ACF to ensure residuals are white noise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37E7C69-9A77-4899-8F4B-00A299DFD7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075421" y="1902460"/>
            <a:ext cx="2734078" cy="1935956"/>
          </a:xfrm>
        </p:spPr>
      </p:pic>
      <p:pic>
        <p:nvPicPr>
          <p:cNvPr id="19" name="Content Placeholder 15">
            <a:extLst>
              <a:ext uri="{FF2B5EF4-FFF2-40B4-BE49-F238E27FC236}">
                <a16:creationId xmlns:a16="http://schemas.microsoft.com/office/drawing/2014/main" id="{CDC1CF03-2E72-4079-AA5F-92691613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440" y="4537272"/>
            <a:ext cx="2721523" cy="2003804"/>
          </a:xfrm>
          <a:prstGeom prst="rect">
            <a:avLst/>
          </a:prstGeom>
        </p:spPr>
      </p:pic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D7BAA25A-D92F-49E1-B9BB-F3B42E9B9296}"/>
              </a:ext>
            </a:extLst>
          </p:cNvPr>
          <p:cNvSpPr txBox="1">
            <a:spLocks/>
          </p:cNvSpPr>
          <p:nvPr/>
        </p:nvSpPr>
        <p:spPr>
          <a:xfrm>
            <a:off x="4758690" y="4050209"/>
            <a:ext cx="3887391" cy="338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E36B51-A543-4471-96D1-23296493F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20" y="4545510"/>
            <a:ext cx="2721523" cy="19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5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7"/>
    </mc:Choice>
    <mc:Fallback xmlns="">
      <p:transition spd="slow" advTm="196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B254F5-DC72-4562-8F86-48E0452A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ARIMA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65D22F-007B-48A2-9B18-6FB4A5426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3" y="2792589"/>
            <a:ext cx="3932585" cy="277001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/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5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𝟏𝟐𝟐𝟕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𝟏𝟏𝟖𝟑</m:t>
                          </m:r>
                          <m:sSup>
                            <m:sSupPr>
                              <m:ctrlP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𝟏𝟒𝟓𝟒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𝟐𝟓𝟖𝟕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p>
                          </m:sSup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𝟎𝟐𝟗</m:t>
                          </m:r>
                          <m:sSup>
                            <m:sSupPr>
                              <m:ctrlPr>
                                <a:rPr lang="en-US" sz="15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15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1500" b="1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 smtClean="0">
                          <a:latin typeface="Cambria Math" panose="02040503050406030204" pitchFamily="18" charset="0"/>
                        </a:rPr>
                        <m:t>𝟓𝟒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500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15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15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latin typeface="Cambria Math" panose="02040503050406030204" pitchFamily="18" charset="0"/>
                        </a:rPr>
                        <m:t>𝟎𝟕𝟓𝟗</m:t>
                      </m:r>
                    </m:oMath>
                  </m:oMathPara>
                </a14:m>
                <a:endParaRPr lang="en-US" sz="1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74689A-2492-4977-8D08-62ECC552B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" y="1325816"/>
                <a:ext cx="9006840" cy="588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0606B8-C12F-46AF-B9D8-9AF1EC6A42FD}"/>
              </a:ext>
            </a:extLst>
          </p:cNvPr>
          <p:cNvSpPr txBox="1"/>
          <p:nvPr/>
        </p:nvSpPr>
        <p:spPr>
          <a:xfrm>
            <a:off x="768018" y="2423257"/>
            <a:ext cx="3124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Original data</a:t>
            </a:r>
          </a:p>
        </p:txBody>
      </p:sp>
      <p:pic>
        <p:nvPicPr>
          <p:cNvPr id="15" name="Content Placeholder 12">
            <a:extLst>
              <a:ext uri="{FF2B5EF4-FFF2-40B4-BE49-F238E27FC236}">
                <a16:creationId xmlns:a16="http://schemas.microsoft.com/office/drawing/2014/main" id="{1CBC9CB4-64C3-46E6-988A-CBB4DD99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12" y="2278916"/>
            <a:ext cx="2863558" cy="2026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2B0F70-4708-4915-8448-AB68922AE50F}"/>
              </a:ext>
            </a:extLst>
          </p:cNvPr>
          <p:cNvSpPr txBox="1"/>
          <p:nvPr/>
        </p:nvSpPr>
        <p:spPr>
          <a:xfrm>
            <a:off x="5061242" y="1909584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(1-B) Differenced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B5E23A-65E7-4D94-B82E-5BAD8308D2E6}"/>
              </a:ext>
            </a:extLst>
          </p:cNvPr>
          <p:cNvSpPr txBox="1"/>
          <p:nvPr/>
        </p:nvSpPr>
        <p:spPr>
          <a:xfrm>
            <a:off x="5061242" y="4251779"/>
            <a:ext cx="35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Simulated model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28582D7-57A5-4804-B589-134CA17D7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1712" y="4621193"/>
            <a:ext cx="2863558" cy="20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90"/>
    </mc:Choice>
    <mc:Fallback xmlns="">
      <p:transition spd="slow" advTm="18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722C-C335-4C3D-899D-9CE0DC96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Models: VAR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88FCD-A9E3-44A6-89F1-F8C4350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43475" y="2952351"/>
            <a:ext cx="3571875" cy="2046967"/>
          </a:xfrm>
        </p:spPr>
        <p:txBody>
          <a:bodyPr>
            <a:normAutofit/>
          </a:bodyPr>
          <a:lstStyle/>
          <a:p>
            <a:pPr fontAlgn="t"/>
            <a:r>
              <a:rPr lang="en-US" sz="1400" dirty="0"/>
              <a:t>The spread of a day’s trading was captured by subtracting the stock’s high/low, and open/close pricing.</a:t>
            </a:r>
          </a:p>
          <a:p>
            <a:pPr fontAlgn="t"/>
            <a:r>
              <a:rPr lang="en-US" sz="1400" dirty="0"/>
              <a:t>This was preformed to capture the variability of trading throughout the day</a:t>
            </a:r>
          </a:p>
          <a:p>
            <a:pPr fontAlgn="t"/>
            <a:r>
              <a:rPr lang="en-US" sz="1400" dirty="0"/>
              <a:t>Cross-correlation function suggests we might need a lag at -8 for </a:t>
            </a:r>
            <a:r>
              <a:rPr lang="en-US" sz="1400" dirty="0" err="1"/>
              <a:t>HiLo</a:t>
            </a:r>
            <a:r>
              <a:rPr lang="en-US" sz="1400" dirty="0"/>
              <a:t> and low, however it is within the bound of the CI limits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3F5A7-3262-493C-B9DD-84FAF6147F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42351" y="2295404"/>
            <a:ext cx="4000500" cy="28509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0A7F5F2-D7DB-4E2A-B9EE-EC6FE2C3A61D}"/>
              </a:ext>
            </a:extLst>
          </p:cNvPr>
          <p:cNvSpPr/>
          <p:nvPr/>
        </p:nvSpPr>
        <p:spPr>
          <a:xfrm flipH="1" flipV="1">
            <a:off x="1616364" y="3463773"/>
            <a:ext cx="82762" cy="57028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6E96C-0B81-4BD1-B85E-EAD1A1CFC245}"/>
              </a:ext>
            </a:extLst>
          </p:cNvPr>
          <p:cNvSpPr txBox="1"/>
          <p:nvPr/>
        </p:nvSpPr>
        <p:spPr>
          <a:xfrm>
            <a:off x="4943474" y="2306020"/>
            <a:ext cx="368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VAR Model Captures Relationships between Variables</a:t>
            </a:r>
          </a:p>
        </p:txBody>
      </p:sp>
    </p:spTree>
    <p:extLst>
      <p:ext uri="{BB962C8B-B14F-4D97-AF65-F5344CB8AC3E}">
        <p14:creationId xmlns:p14="http://schemas.microsoft.com/office/powerpoint/2010/main" val="1295416436"/>
      </p:ext>
    </p:extLst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4144</TotalTime>
  <Words>1333</Words>
  <Application>Microsoft Office PowerPoint</Application>
  <PresentationFormat>On-screen Show (4:3)</PresentationFormat>
  <Paragraphs>213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1_Body Slides</vt:lpstr>
      <vt:lpstr>Office Theme</vt:lpstr>
      <vt:lpstr>Predicting Affordable and Performant Stocks</vt:lpstr>
      <vt:lpstr>Executive Summary</vt:lpstr>
      <vt:lpstr>About the Data</vt:lpstr>
      <vt:lpstr>About the Data: Data Preprocessing</vt:lpstr>
      <vt:lpstr>Model Type and Properties</vt:lpstr>
      <vt:lpstr>Candidate Model: Signal + Noise</vt:lpstr>
      <vt:lpstr>Candidate Model: Signal + Noise Continued</vt:lpstr>
      <vt:lpstr>Candidate Models: ARIMA</vt:lpstr>
      <vt:lpstr>Candidate Models: VAR</vt:lpstr>
      <vt:lpstr>Candidate Models: Neural Networks</vt:lpstr>
      <vt:lpstr>Candidate Models: Ensemble Model</vt:lpstr>
      <vt:lpstr>Candidate Models: Comparison</vt:lpstr>
      <vt:lpstr>Candidate Models: Forecast Comparison</vt:lpstr>
      <vt:lpstr>Candidate Models: Forecast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Live Session</dc:title>
  <dc:creator>Microsoft Office User</dc:creator>
  <cp:lastModifiedBy>Jeff Nguyen</cp:lastModifiedBy>
  <cp:revision>122</cp:revision>
  <dcterms:created xsi:type="dcterms:W3CDTF">2019-09-23T08:00:29Z</dcterms:created>
  <dcterms:modified xsi:type="dcterms:W3CDTF">2020-04-11T05:07:08Z</dcterms:modified>
</cp:coreProperties>
</file>