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8"/>
  </p:notesMasterIdLst>
  <p:sldIdLst>
    <p:sldId id="580" r:id="rId3"/>
    <p:sldId id="593" r:id="rId4"/>
    <p:sldId id="260" r:id="rId5"/>
    <p:sldId id="621" r:id="rId6"/>
    <p:sldId id="609" r:id="rId7"/>
    <p:sldId id="605" r:id="rId8"/>
    <p:sldId id="612" r:id="rId9"/>
    <p:sldId id="603" r:id="rId10"/>
    <p:sldId id="613" r:id="rId11"/>
    <p:sldId id="614" r:id="rId12"/>
    <p:sldId id="617" r:id="rId13"/>
    <p:sldId id="611" r:id="rId14"/>
    <p:sldId id="616" r:id="rId15"/>
    <p:sldId id="619" r:id="rId16"/>
    <p:sldId id="6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78365" autoAdjust="0"/>
  </p:normalViewPr>
  <p:slideViewPr>
    <p:cSldViewPr snapToGrid="0" snapToObjects="1">
      <p:cViewPr varScale="1">
        <p:scale>
          <a:sx n="84" d="100"/>
          <a:sy n="84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Jeff Nguyen and I’m based out of Austin,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here with my colleague Paul Adams based out of Dallas,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having us show our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Multi-layered perceptron model contains:</a:t>
            </a:r>
          </a:p>
          <a:p>
            <a:r>
              <a:rPr lang="en-US" dirty="0"/>
              <a:t>- 4 regressors (time, volume, </a:t>
            </a:r>
            <a:r>
              <a:rPr lang="en-US" dirty="0" err="1"/>
              <a:t>hilo</a:t>
            </a:r>
            <a:r>
              <a:rPr lang="en-US" dirty="0"/>
              <a:t>, open/close) in blue</a:t>
            </a:r>
          </a:p>
          <a:p>
            <a:r>
              <a:rPr lang="en-US" dirty="0"/>
              <a:t>- 2 lags in grey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combines our top two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performance is slightly better than out Signal + Noise,</a:t>
            </a:r>
          </a:p>
          <a:p>
            <a:pPr marL="171450" indent="-171450">
              <a:buFontTx/>
              <a:buChar char="-"/>
            </a:pPr>
            <a:r>
              <a:rPr lang="en-US" dirty="0"/>
              <a:t>NN alone however still preforms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multi-layer perceptron preformed the best followed by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 + Noise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Ensembel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Rolling ASEs were calculated for each model where ASEs were iteratively taken for a given training size.</a:t>
            </a:r>
          </a:p>
          <a:p>
            <a:pPr marL="0" indent="0">
              <a:buFontTx/>
              <a:buNone/>
            </a:pPr>
            <a:r>
              <a:rPr lang="en-US" dirty="0"/>
              <a:t>This allows for more accurate ASEs as </a:t>
            </a:r>
            <a:r>
              <a:rPr lang="en-US"/>
              <a:t>they will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Practical forecast horizon for these models was set to 5 days – which is the same as a NASDAQ trading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ARIMA and VAR forecasts both show a downward trend, while the signal + noise model shows an upward trend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three forecasts do not follow the realization as well as we would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VAR and MLP models we have noticed that as we add features predictions move towards the trend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comparing the MLP and Ensemble forecasts we can see that the Ensemble forecasts better match the last 5 observations</a:t>
            </a:r>
          </a:p>
          <a:p>
            <a:r>
              <a:rPr lang="en-US" dirty="0"/>
              <a:t>- This is due to the model taking on some of the ARIMA(2,1,1)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and analyzed 3,200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100-day window was chosen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chosen for its distance from volatile biological and political disruption.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Stocks that were between $5-$50 that had spectral densities with exponentially damping were selected as their serial correlation structures can be captured easily with signal plus noise models</a:t>
            </a:r>
          </a:p>
          <a:p>
            <a:r>
              <a:rPr lang="en-US" dirty="0"/>
              <a:t>Additional features were created to capture the variation between open/close and high/low prices by subtracting the opening/high price from the close/low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selected a non-stationary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preprocessing of the data allowed us to target data that would be non-stationary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process resulted in us selecting Arch Capital Group Ltd. Stocks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then checked the: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ACFs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Spectral Densities to confirm that the data was non-stationary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we were able to identify a stock that would perform well using a Signal-Plus-Noise model as well as an AH-REE-MAH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ran the Cochrane-Orcutt test to confirm that the signal is deterministic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 residuals are white-noise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the model is listed at the bottom of the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left show us the resulting white noise in the residuals after having the signal extracted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right show us that the signal + noise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Closely matches the ACF, Spectral density plots, and realizations of the original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Alternatively we wanted to see how well an AH-REE-MA model would work -&gt;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an AH-REE-MA(5,1,0).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the model by using a factor table that contains a significant (1-B) factor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isolate a AR(5)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model can be seen at the top of the slide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vector autoregressive model was created incorporate any correlation that occurs between the features potentially allowing for a more robust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078-1C38-49CE-8E97-43A8D56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Neural Networks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4476466-D3B3-4652-9ED3-2F6B3E11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206308"/>
            <a:ext cx="3886200" cy="1648699"/>
          </a:xfrm>
        </p:spPr>
        <p:txBody>
          <a:bodyPr>
            <a:normAutofit/>
          </a:bodyPr>
          <a:lstStyle/>
          <a:p>
            <a:r>
              <a:rPr lang="en-US" dirty="0"/>
              <a:t>NN model automatically identifies the appropriate ARIMA model and lags</a:t>
            </a:r>
          </a:p>
          <a:p>
            <a:r>
              <a:rPr lang="en-US" dirty="0"/>
              <a:t>This can save time when preforming EDA for ARIMA</a:t>
            </a:r>
          </a:p>
          <a:p>
            <a:endParaRPr lang="en-US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F75CF71A-6B34-4679-AD9E-4876F2A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953593"/>
            <a:ext cx="3886200" cy="2769522"/>
          </a:xfrm>
          <a:prstGeom prst="rect">
            <a:avLst/>
          </a:prstGeom>
        </p:spPr>
      </p:pic>
      <p:pic>
        <p:nvPicPr>
          <p:cNvPr id="26" name="Content Placeholder 19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3FD9897A-2BC4-4F91-ABCB-4ED24A46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20" y="4832744"/>
            <a:ext cx="2774180" cy="907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E39D82B-7C13-415E-BFC5-AED29E5D07DD}"/>
              </a:ext>
            </a:extLst>
          </p:cNvPr>
          <p:cNvSpPr txBox="1"/>
          <p:nvPr/>
        </p:nvSpPr>
        <p:spPr>
          <a:xfrm>
            <a:off x="685800" y="2836976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76880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75F-E5D0-4D7E-A151-0938E84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Ensemble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D586-9BA9-4A57-B217-9DE56CA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637" y="3429000"/>
            <a:ext cx="3886200" cy="1710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Forecasts for both models were averaged to generate ensemble model</a:t>
            </a:r>
          </a:p>
          <a:p>
            <a:r>
              <a:rPr lang="en-US" dirty="0"/>
              <a:t>Resulting ASE preforms better compared to ARIMA and Signal + Noise alone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9B27657-3457-4BAC-A548-F63216B62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0050" y="3523663"/>
            <a:ext cx="3886200" cy="276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13BD-B152-4CE4-8AC3-2BD741AB17AC}"/>
              </a:ext>
            </a:extLst>
          </p:cNvPr>
          <p:cNvSpPr txBox="1"/>
          <p:nvPr/>
        </p:nvSpPr>
        <p:spPr>
          <a:xfrm>
            <a:off x="4821637" y="2787044"/>
            <a:ext cx="3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Signal + Noise ARIMA(2,1,1) &amp; Neural Net Ensemble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/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𝟐𝟑𝟏𝟕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𝟒𝟖𝟒𝟗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𝟎𝟖𝟒𝟗𝟒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4FC85B3-FD68-4E12-99DB-F0E1101D6599}"/>
              </a:ext>
            </a:extLst>
          </p:cNvPr>
          <p:cNvSpPr/>
          <p:nvPr/>
        </p:nvSpPr>
        <p:spPr>
          <a:xfrm>
            <a:off x="1802778" y="2234537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Signal + Noise ARMA(2,1) </a:t>
            </a:r>
            <a:endParaRPr lang="en-US" sz="12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E9F2D-08F2-4AE4-AF7E-CA9C1AEE02CF}"/>
              </a:ext>
            </a:extLst>
          </p:cNvPr>
          <p:cNvSpPr/>
          <p:nvPr/>
        </p:nvSpPr>
        <p:spPr>
          <a:xfrm>
            <a:off x="2192737" y="296966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7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53157"/>
              </p:ext>
            </p:extLst>
          </p:nvPr>
        </p:nvGraphicFramePr>
        <p:xfrm>
          <a:off x="2212108" y="2399886"/>
          <a:ext cx="4729193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53867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Rolling ASE (Training Size 91)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  <a:p>
                      <a:pPr algn="ctr"/>
                      <a:r>
                        <a:rPr lang="en-US" dirty="0"/>
                        <a:t>ARMA (2,1)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-2.275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14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2557852" y="5144422"/>
            <a:ext cx="432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NASDAQ trading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80CFF-5F04-44CE-9A64-4414B7233E89}"/>
              </a:ext>
            </a:extLst>
          </p:cNvPr>
          <p:cNvSpPr txBox="1"/>
          <p:nvPr/>
        </p:nvSpPr>
        <p:spPr>
          <a:xfrm>
            <a:off x="2212108" y="2022217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47244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2835790" y="4110179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0" y="4475829"/>
            <a:ext cx="3317358" cy="224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2A209-8528-4560-BF30-16EFDE28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659" y="1442554"/>
            <a:ext cx="3856625" cy="2748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1FA6D-AA16-4DE5-A48A-ACED9D875198}"/>
              </a:ext>
            </a:extLst>
          </p:cNvPr>
          <p:cNvSpPr txBox="1"/>
          <p:nvPr/>
        </p:nvSpPr>
        <p:spPr>
          <a:xfrm>
            <a:off x="4652546" y="139088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Vector Autoregressive</a:t>
            </a:r>
          </a:p>
        </p:txBody>
      </p:sp>
    </p:spTree>
    <p:extLst>
      <p:ext uri="{BB962C8B-B14F-4D97-AF65-F5344CB8AC3E}">
        <p14:creationId xmlns:p14="http://schemas.microsoft.com/office/powerpoint/2010/main" val="506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625362" y="2229442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4629150" y="2224383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22B554A-C587-49D2-96E2-B4D8923D1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6533"/>
            <a:ext cx="3886200" cy="276952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5BA3B-4788-43C9-8827-DDDFAC652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3642" y="2593715"/>
            <a:ext cx="3432288" cy="28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4A83C-3031-4E46-8370-8A64014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F6A7F-CBC3-4950-8263-2E25C6A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Neural Network preformed the best as it had the lowest ASE</a:t>
            </a:r>
          </a:p>
          <a:p>
            <a:r>
              <a:rPr lang="en-US" dirty="0"/>
              <a:t>To increase the forecast horizon, more variables can be included in the model to better 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3775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582056" y="20061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591674" y="278588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591674" y="3639787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737" y="1917020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591673" y="44947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6355" y="2707172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1546" y="3567068"/>
            <a:ext cx="514770" cy="51477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id="{3CA8221C-99E4-40BB-8AEF-433A7617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6355" y="4417078"/>
            <a:ext cx="524656" cy="524656"/>
          </a:xfrm>
          <a:prstGeom prst="rect">
            <a:avLst/>
          </a:prstGeom>
        </p:spPr>
      </p:pic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4AF76BE-9DDF-481B-958C-A6F4F5270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6737" y="5219489"/>
            <a:ext cx="524656" cy="524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AAAFD-E50D-496E-B536-F485D1CB8585}"/>
              </a:ext>
            </a:extLst>
          </p:cNvPr>
          <p:cNvSpPr txBox="1"/>
          <p:nvPr/>
        </p:nvSpPr>
        <p:spPr>
          <a:xfrm>
            <a:off x="2591674" y="529715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"/>
    </mc:Choice>
    <mc:Fallback xmlns="">
      <p:transition spd="slow" advTm="20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8"/>
    </mc:Choice>
    <mc:Fallback xmlns="">
      <p:transition spd="slow" advTm="14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6937D-FA03-419D-8AF1-687DA1A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Data Preprocessing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22C41C69-3208-4AC6-BE0A-4C3360370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5438" y="2380667"/>
            <a:ext cx="4424741" cy="28444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0A838-3481-43C2-8535-FA48BEA0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2073" y="2340527"/>
            <a:ext cx="3490451" cy="5084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Stock selection and feature engineering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20640E-8DB2-4C3B-9C72-311D5357D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2073" y="2904931"/>
            <a:ext cx="3490451" cy="3701142"/>
          </a:xfrm>
        </p:spPr>
        <p:txBody>
          <a:bodyPr>
            <a:normAutofit/>
          </a:bodyPr>
          <a:lstStyle/>
          <a:p>
            <a:r>
              <a:rPr lang="en-US" sz="1400" dirty="0"/>
              <a:t>Stocks were iteratively selected by running a linear model on each stock</a:t>
            </a:r>
          </a:p>
          <a:p>
            <a:r>
              <a:rPr lang="en-US" sz="1400" dirty="0"/>
              <a:t>Stocks between $5 - $50 per share and displayed spectral densities with peaks at zero and no additional peaks thereafter were selected </a:t>
            </a:r>
          </a:p>
          <a:p>
            <a:r>
              <a:rPr lang="en-US" sz="1400" dirty="0"/>
              <a:t>Additionally spectral densities with exponentially damping behavior allowed us to identify ideal stocks for signal-plus-noise </a:t>
            </a:r>
          </a:p>
          <a:p>
            <a:r>
              <a:rPr lang="en-US" sz="1400" dirty="0"/>
              <a:t>Features were created to capture the variation between open/close and high/low prices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4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5"/>
    </mc:Choice>
    <mc:Fallback xmlns="">
      <p:transition spd="slow" advTm="264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7"/>
    </mc:Choice>
    <mc:Fallback xmlns="">
      <p:transition spd="slow" advTm="196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0"/>
    </mc:Choice>
    <mc:Fallback xmlns="">
      <p:transition spd="slow" advTm="18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722C-C335-4C3D-899D-9CE0DC9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VAR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8FCD-A9E3-44A6-89F1-F8C4350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3475" y="2952351"/>
            <a:ext cx="3571875" cy="2046967"/>
          </a:xfrm>
        </p:spPr>
        <p:txBody>
          <a:bodyPr>
            <a:normAutofit/>
          </a:bodyPr>
          <a:lstStyle/>
          <a:p>
            <a:pPr fontAlgn="t"/>
            <a:r>
              <a:rPr lang="en-US" sz="1400" dirty="0"/>
              <a:t>The spread of a day’s trading was captured by subtracting the stock’s high/low, and open/close pricing.</a:t>
            </a:r>
          </a:p>
          <a:p>
            <a:pPr fontAlgn="t"/>
            <a:r>
              <a:rPr lang="en-US" sz="1400" dirty="0"/>
              <a:t>This was preformed to capture the variability of trading throughout the day</a:t>
            </a:r>
          </a:p>
          <a:p>
            <a:pPr fontAlgn="t"/>
            <a:r>
              <a:rPr lang="en-US" sz="1400" dirty="0"/>
              <a:t>Cross-correlation function suggests we might need a lag at -8 for </a:t>
            </a:r>
            <a:r>
              <a:rPr lang="en-US" sz="1400" dirty="0" err="1"/>
              <a:t>HiLo</a:t>
            </a:r>
            <a:r>
              <a:rPr lang="en-US" sz="1400" dirty="0"/>
              <a:t> and low, however it is within the bound of the CI limits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3F5A7-3262-493C-B9DD-84FAF6147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351" y="2295404"/>
            <a:ext cx="4000500" cy="2850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A7F5F2-D7DB-4E2A-B9EE-EC6FE2C3A61D}"/>
              </a:ext>
            </a:extLst>
          </p:cNvPr>
          <p:cNvSpPr/>
          <p:nvPr/>
        </p:nvSpPr>
        <p:spPr>
          <a:xfrm flipH="1" flipV="1">
            <a:off x="1616364" y="3463773"/>
            <a:ext cx="82762" cy="5702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6E96C-0B81-4BD1-B85E-EAD1A1CFC245}"/>
              </a:ext>
            </a:extLst>
          </p:cNvPr>
          <p:cNvSpPr txBox="1"/>
          <p:nvPr/>
        </p:nvSpPr>
        <p:spPr>
          <a:xfrm>
            <a:off x="4943474" y="230602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VAR Model Captures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29541643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1333</Words>
  <Application>Microsoft Office PowerPoint</Application>
  <PresentationFormat>On-screen Show (4:3)</PresentationFormat>
  <Paragraphs>213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About the Data: Data Preprocessing</vt:lpstr>
      <vt:lpstr>Model Type and Properties</vt:lpstr>
      <vt:lpstr>Candidate Model: Signal + Noise</vt:lpstr>
      <vt:lpstr>Candidate Model: Signal + Noise Continued</vt:lpstr>
      <vt:lpstr>Candidate Models: ARIMA</vt:lpstr>
      <vt:lpstr>Candidate Models: VAR</vt:lpstr>
      <vt:lpstr>Candidate Models: Neural Networks</vt:lpstr>
      <vt:lpstr>Candidate Models: Ensemble Model</vt:lpstr>
      <vt:lpstr>Candidate Models: Comparison</vt:lpstr>
      <vt:lpstr>Candidate Models: Forecast Comparison</vt:lpstr>
      <vt:lpstr>Candidate Models: Forecast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118</cp:revision>
  <dcterms:created xsi:type="dcterms:W3CDTF">2019-09-23T08:00:29Z</dcterms:created>
  <dcterms:modified xsi:type="dcterms:W3CDTF">2020-04-11T01:26:18Z</dcterms:modified>
</cp:coreProperties>
</file>