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1" r:id="rId4"/>
    <p:sldId id="292" r:id="rId5"/>
    <p:sldId id="293" r:id="rId6"/>
    <p:sldId id="294" r:id="rId7"/>
    <p:sldId id="265" r:id="rId8"/>
    <p:sldId id="288" r:id="rId9"/>
    <p:sldId id="289" r:id="rId10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FFF7E4"/>
    <a:srgbClr val="252525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208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A04A64-DD31-4676-815D-A4E5B658E76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2019/6/10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3DF527-CB9F-4451-8853-A61312AC4F28}" type="datetime1">
              <a:rPr lang="zh-TW" altLang="en-US" smtClean="0"/>
              <a:pPr/>
              <a:t>2019/6/10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F2A70B-78F2-4DCF-B53B-C990D2FAFB8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https://ithelp.ithome.com.tw/articles/10186473</a:t>
            </a:r>
          </a:p>
          <a:p>
            <a:endParaRPr lang="en-US" altLang="zh-TW" dirty="0"/>
          </a:p>
          <a:p>
            <a:r>
              <a:rPr lang="en-US" altLang="zh-TW" dirty="0"/>
              <a:t>http://web.stanford.edu/class/cs20si/syllabus.html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62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E56E-42C2-4E97-8112-DE797D0A7C24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4632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縱向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E56E-42C2-4E97-8112-DE797D0A7C24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347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縱向標題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縱向標題 1"/>
          <p:cNvSpPr>
            <a:spLocks noGrp="1"/>
          </p:cNvSpPr>
          <p:nvPr>
            <p:ph type="title" orient="vert"/>
          </p:nvPr>
        </p:nvSpPr>
        <p:spPr>
          <a:xfrm>
            <a:off x="8836898" y="228600"/>
            <a:ext cx="2742486" cy="4876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>
          <a:xfrm>
            <a:off x="609441" y="228600"/>
            <a:ext cx="802431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E56E-42C2-4E97-8112-DE797D0A7C24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579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661F67-92FC-487A-8910-F31C817AFA41}" type="datetime1">
              <a:rPr lang="zh-TW" altLang="en-US" smtClean="0"/>
              <a:pPr/>
              <a:t>2019/6/10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CN" altLang="en-US" dirty="0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2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CN" altLang="en-US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E56E-42C2-4E97-8112-DE797D0A7C24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8399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部分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E56E-42C2-4E97-8112-DE797D0A7C24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9503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609441" y="1333500"/>
            <a:ext cx="5383398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6195986" y="1333500"/>
            <a:ext cx="5383398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E56E-42C2-4E97-8112-DE797D0A7C24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9697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609441" y="1535114"/>
            <a:ext cx="5385514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本佔位符 4"/>
          <p:cNvSpPr>
            <a:spLocks noGrp="1"/>
          </p:cNvSpPr>
          <p:nvPr>
            <p:ph type="body" sz="quarter" idx="3"/>
          </p:nvPr>
        </p:nvSpPr>
        <p:spPr>
          <a:xfrm>
            <a:off x="6191756" y="1535114"/>
            <a:ext cx="5387630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661F67-92FC-487A-8910-F31C817AFA41}" type="datetime1">
              <a:rPr lang="zh-TW" altLang="en-US" smtClean="0"/>
              <a:pPr/>
              <a:t>2019/6/10</a:t>
            </a:fld>
            <a:endParaRPr lang="zh-TW" altLang="en-US" dirty="0"/>
          </a:p>
        </p:txBody>
      </p:sp>
      <p:sp>
        <p:nvSpPr>
          <p:cNvPr id="8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65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82FDFD-18A2-4FA7-913D-8D2BA1111367}" type="datetime1">
              <a:rPr lang="zh-TW" altLang="en-US" smtClean="0"/>
              <a:pPr/>
              <a:t>2019/6/10</a:t>
            </a:fld>
            <a:endParaRPr lang="zh-TW" altLang="en-US" dirty="0"/>
          </a:p>
        </p:txBody>
      </p:sp>
      <p:sp>
        <p:nvSpPr>
          <p:cNvPr id="4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040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9161E1E-59DD-4B90-931A-B39E9CA0383F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3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endParaRPr lang="zh-TW" altLang="en-US" dirty="0"/>
          </a:p>
        </p:txBody>
      </p:sp>
      <p:sp>
        <p:nvSpPr>
          <p:cNvPr id="4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/>
            <a:fld id="{25BA54BD-C84D-46CE-8B72-31BFB26ABA4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15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4765492" y="273050"/>
            <a:ext cx="6813892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609443" y="1435101"/>
            <a:ext cx="4010039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E56E-42C2-4E97-8112-DE797D0A7C24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7047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佔位符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CN" altLang="en-US" noProof="0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9E56E-42C2-4E97-8112-DE797D0A7C24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9803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佔位符 1"/>
          <p:cNvSpPr>
            <a:spLocks noGrp="1"/>
          </p:cNvSpPr>
          <p:nvPr>
            <p:ph type="title"/>
          </p:nvPr>
        </p:nvSpPr>
        <p:spPr bwMode="auto">
          <a:xfrm>
            <a:off x="609441" y="27432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點按此處編輯母版標題風格</a:t>
            </a:r>
          </a:p>
        </p:txBody>
      </p:sp>
      <p:sp>
        <p:nvSpPr>
          <p:cNvPr id="1027" name="文本佔位符 2"/>
          <p:cNvSpPr>
            <a:spLocks noGrp="1"/>
          </p:cNvSpPr>
          <p:nvPr>
            <p:ph type="body" idx="1"/>
          </p:nvPr>
        </p:nvSpPr>
        <p:spPr bwMode="auto">
          <a:xfrm>
            <a:off x="609441" y="1600200"/>
            <a:ext cx="10969943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點按此處編輯文本風格</a:t>
            </a:r>
          </a:p>
          <a:p>
            <a:pPr lvl="1"/>
            <a:r>
              <a:rPr lang="zh-CN" altLang="en-US"/>
              <a:t>第二級</a:t>
            </a:r>
          </a:p>
          <a:p>
            <a:pPr lvl="2"/>
            <a:r>
              <a:rPr lang="zh-CN" altLang="en-US"/>
              <a:t>第三級</a:t>
            </a:r>
          </a:p>
          <a:p>
            <a:pPr lvl="3"/>
            <a:r>
              <a:rPr lang="zh-CN" altLang="en-US"/>
              <a:t>第四級</a:t>
            </a:r>
          </a:p>
          <a:p>
            <a:pPr lvl="4"/>
            <a:r>
              <a:rPr lang="zh-CN" altLang="en-US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609441" y="6356986"/>
            <a:ext cx="2844059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44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7589E56E-42C2-4E97-8112-DE797D0A7C24}" type="datetime1">
              <a:rPr lang="zh-TW" altLang="en-US" smtClean="0"/>
              <a:t>2019/6/10</a:t>
            </a:fld>
            <a:endParaRPr lang="zh-TW" altLang="en-US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4164515" y="6356986"/>
            <a:ext cx="3859795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44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endParaRPr lang="zh-TW" altLang="en-US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986"/>
            <a:ext cx="2844059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4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66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548640" rtl="0" eaLnBrk="1" fontAlgn="base" hangingPunct="1">
        <a:spcBef>
          <a:spcPct val="0"/>
        </a:spcBef>
        <a:spcAft>
          <a:spcPct val="0"/>
        </a:spcAft>
        <a:defRPr kumimoji="1"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TW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KDD</a:t>
            </a:r>
            <a:r>
              <a:rPr lang="zh-TW" altLang="en-US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CUP</a:t>
            </a:r>
            <a:r>
              <a:rPr lang="zh-TW" altLang="en-US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期末報告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Speaker :</a:t>
            </a:r>
            <a:r>
              <a:rPr lang="zh-TW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張閔翔 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M10703426</a:t>
            </a:r>
          </a:p>
          <a:p>
            <a:r>
              <a:rPr lang="zh-TW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謝睿滄 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M10703430</a:t>
            </a:r>
          </a:p>
          <a:p>
            <a:r>
              <a:rPr lang="zh-TW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吳泓毅 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M10703435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Artificial Vision Laboratory</a:t>
            </a:r>
          </a:p>
          <a:p>
            <a:r>
              <a:rPr lang="zh-TW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台灣科技大學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1F596-D4D6-4D1E-99CC-5B0715E4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0EE4D-1513-4144-87BF-BC92F185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/>
              <a:t>資料前處理</a:t>
            </a:r>
            <a:endParaRPr lang="en-US" altLang="zh-TW" sz="2600" dirty="0"/>
          </a:p>
          <a:p>
            <a:r>
              <a:rPr lang="zh-TW" altLang="en-US" sz="2600" dirty="0"/>
              <a:t>使用方法</a:t>
            </a:r>
            <a:endParaRPr lang="en-US" altLang="zh-TW" sz="2600" dirty="0"/>
          </a:p>
          <a:p>
            <a:r>
              <a:rPr lang="zh-TW" altLang="en-US" sz="2600" dirty="0"/>
              <a:t>結果</a:t>
            </a:r>
            <a:endParaRPr lang="en-US" altLang="zh-TW" sz="2600" dirty="0"/>
          </a:p>
          <a:p>
            <a:r>
              <a:rPr lang="zh-TW" altLang="en-US" sz="2600" dirty="0"/>
              <a:t>結果分析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7849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1CEB9E3-D381-434D-81E1-C85D5D9E576C}"/>
              </a:ext>
            </a:extLst>
          </p:cNvPr>
          <p:cNvSpPr>
            <a:spLocks noGrp="1"/>
          </p:cNvSpPr>
          <p:nvPr/>
        </p:nvSpPr>
        <p:spPr bwMode="auto">
          <a:xfrm>
            <a:off x="615416" y="3573016"/>
            <a:ext cx="10969943" cy="252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480" indent="-41148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891540" indent="-34290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27432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920240" indent="-27432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2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468880" indent="-27432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/>
              <a:t>One-hot vector</a:t>
            </a:r>
          </a:p>
          <a:p>
            <a:r>
              <a:rPr lang="zh-TW" altLang="en-US" dirty="0"/>
              <a:t>如果有資料沒有</a:t>
            </a:r>
            <a:r>
              <a:rPr lang="en-US" altLang="zh-TW" dirty="0" err="1"/>
              <a:t>pid</a:t>
            </a:r>
            <a:r>
              <a:rPr lang="zh-TW" altLang="en-US" dirty="0"/>
              <a:t>，將所有</a:t>
            </a:r>
            <a:r>
              <a:rPr lang="en-US" altLang="zh-TW" dirty="0"/>
              <a:t>One-hot vector</a:t>
            </a:r>
            <a:r>
              <a:rPr lang="zh-TW" altLang="en-US" dirty="0"/>
              <a:t>設為</a:t>
            </a:r>
            <a:r>
              <a:rPr lang="en-US" altLang="zh-TW" dirty="0"/>
              <a:t>0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6FAF450-7CED-4ACE-962D-250445296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09667"/>
              </p:ext>
            </p:extLst>
          </p:nvPr>
        </p:nvGraphicFramePr>
        <p:xfrm>
          <a:off x="1593242" y="1988840"/>
          <a:ext cx="9002340" cy="16824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2483">
                  <a:extLst>
                    <a:ext uri="{9D8B030D-6E8A-4147-A177-3AD203B41FA5}">
                      <a16:colId xmlns:a16="http://schemas.microsoft.com/office/drawing/2014/main" val="295819443"/>
                    </a:ext>
                  </a:extLst>
                </a:gridCol>
                <a:gridCol w="707985">
                  <a:extLst>
                    <a:ext uri="{9D8B030D-6E8A-4147-A177-3AD203B41FA5}">
                      <a16:colId xmlns:a16="http://schemas.microsoft.com/office/drawing/2014/main" val="1420094219"/>
                    </a:ext>
                  </a:extLst>
                </a:gridCol>
                <a:gridCol w="900234">
                  <a:extLst>
                    <a:ext uri="{9D8B030D-6E8A-4147-A177-3AD203B41FA5}">
                      <a16:colId xmlns:a16="http://schemas.microsoft.com/office/drawing/2014/main" val="1599583576"/>
                    </a:ext>
                  </a:extLst>
                </a:gridCol>
                <a:gridCol w="900234">
                  <a:extLst>
                    <a:ext uri="{9D8B030D-6E8A-4147-A177-3AD203B41FA5}">
                      <a16:colId xmlns:a16="http://schemas.microsoft.com/office/drawing/2014/main" val="2158134791"/>
                    </a:ext>
                  </a:extLst>
                </a:gridCol>
                <a:gridCol w="900234">
                  <a:extLst>
                    <a:ext uri="{9D8B030D-6E8A-4147-A177-3AD203B41FA5}">
                      <a16:colId xmlns:a16="http://schemas.microsoft.com/office/drawing/2014/main" val="3441094347"/>
                    </a:ext>
                  </a:extLst>
                </a:gridCol>
                <a:gridCol w="900234">
                  <a:extLst>
                    <a:ext uri="{9D8B030D-6E8A-4147-A177-3AD203B41FA5}">
                      <a16:colId xmlns:a16="http://schemas.microsoft.com/office/drawing/2014/main" val="2027815224"/>
                    </a:ext>
                  </a:extLst>
                </a:gridCol>
                <a:gridCol w="900234">
                  <a:extLst>
                    <a:ext uri="{9D8B030D-6E8A-4147-A177-3AD203B41FA5}">
                      <a16:colId xmlns:a16="http://schemas.microsoft.com/office/drawing/2014/main" val="1810818385"/>
                    </a:ext>
                  </a:extLst>
                </a:gridCol>
                <a:gridCol w="900234">
                  <a:extLst>
                    <a:ext uri="{9D8B030D-6E8A-4147-A177-3AD203B41FA5}">
                      <a16:colId xmlns:a16="http://schemas.microsoft.com/office/drawing/2014/main" val="1797241613"/>
                    </a:ext>
                  </a:extLst>
                </a:gridCol>
                <a:gridCol w="900234">
                  <a:extLst>
                    <a:ext uri="{9D8B030D-6E8A-4147-A177-3AD203B41FA5}">
                      <a16:colId xmlns:a16="http://schemas.microsoft.com/office/drawing/2014/main" val="4098949605"/>
                    </a:ext>
                  </a:extLst>
                </a:gridCol>
                <a:gridCol w="900234">
                  <a:extLst>
                    <a:ext uri="{9D8B030D-6E8A-4147-A177-3AD203B41FA5}">
                      <a16:colId xmlns:a16="http://schemas.microsoft.com/office/drawing/2014/main" val="2735053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0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196356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204083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1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3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6FAF450-7CED-4ACE-962D-250445296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20580"/>
              </p:ext>
            </p:extLst>
          </p:nvPr>
        </p:nvGraphicFramePr>
        <p:xfrm>
          <a:off x="490151" y="1848079"/>
          <a:ext cx="11089233" cy="16824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9581944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20094219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59958357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5813479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344109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Req_time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0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3000821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210736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2018/11/2 17:54:30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116.29, 39.97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116.32,39.96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204083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2018/10/6 10:33:58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116.31, 39.93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116.27, 40.00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122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654BFC9-E247-4EC0-815A-0FEEC5DFE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86112"/>
              </p:ext>
            </p:extLst>
          </p:nvPr>
        </p:nvGraphicFramePr>
        <p:xfrm>
          <a:off x="3304438" y="4194776"/>
          <a:ext cx="2736304" cy="16824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9581944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20094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weekday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0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12270"/>
                  </a:ext>
                </a:extLst>
              </a:tr>
            </a:tbl>
          </a:graphicData>
        </a:graphic>
      </p:graphicFrame>
      <p:sp>
        <p:nvSpPr>
          <p:cNvPr id="3" name="箭號: 向下 2">
            <a:extLst>
              <a:ext uri="{FF2B5EF4-FFF2-40B4-BE49-F238E27FC236}">
                <a16:creationId xmlns:a16="http://schemas.microsoft.com/office/drawing/2014/main" id="{6CF1D9E2-6536-4ABC-A708-5E87E3F85767}"/>
              </a:ext>
            </a:extLst>
          </p:cNvPr>
          <p:cNvSpPr/>
          <p:nvPr/>
        </p:nvSpPr>
        <p:spPr>
          <a:xfrm>
            <a:off x="4418036" y="3682655"/>
            <a:ext cx="288032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E57177B-3926-4AE0-97DF-EF9D8C9ED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55526"/>
              </p:ext>
            </p:extLst>
          </p:nvPr>
        </p:nvGraphicFramePr>
        <p:xfrm>
          <a:off x="6767735" y="4194776"/>
          <a:ext cx="4811649" cy="16824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val="1420094219"/>
                    </a:ext>
                  </a:extLst>
                </a:gridCol>
                <a:gridCol w="1073964">
                  <a:extLst>
                    <a:ext uri="{9D8B030D-6E8A-4147-A177-3AD203B41FA5}">
                      <a16:colId xmlns:a16="http://schemas.microsoft.com/office/drawing/2014/main" val="1599583576"/>
                    </a:ext>
                  </a:extLst>
                </a:gridCol>
                <a:gridCol w="1220866">
                  <a:extLst>
                    <a:ext uri="{9D8B030D-6E8A-4147-A177-3AD203B41FA5}">
                      <a16:colId xmlns:a16="http://schemas.microsoft.com/office/drawing/2014/main" val="2158134791"/>
                    </a:ext>
                  </a:extLst>
                </a:gridCol>
                <a:gridCol w="1292682">
                  <a:extLst>
                    <a:ext uri="{9D8B030D-6E8A-4147-A177-3AD203B41FA5}">
                      <a16:colId xmlns:a16="http://schemas.microsoft.com/office/drawing/2014/main" val="344109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0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116.29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39.97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116.32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39.96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116.31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39.93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116.27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40.00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12270"/>
                  </a:ext>
                </a:extLst>
              </a:tr>
            </a:tbl>
          </a:graphicData>
        </a:graphic>
      </p:graphicFrame>
      <p:sp>
        <p:nvSpPr>
          <p:cNvPr id="10" name="箭號: 向下 9">
            <a:extLst>
              <a:ext uri="{FF2B5EF4-FFF2-40B4-BE49-F238E27FC236}">
                <a16:creationId xmlns:a16="http://schemas.microsoft.com/office/drawing/2014/main" id="{FFD4779C-8049-4229-B1C0-89016D3DC6B6}"/>
              </a:ext>
            </a:extLst>
          </p:cNvPr>
          <p:cNvSpPr/>
          <p:nvPr/>
        </p:nvSpPr>
        <p:spPr>
          <a:xfrm>
            <a:off x="9029543" y="3682655"/>
            <a:ext cx="288032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03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6FAF450-7CED-4ACE-962D-250445296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32577"/>
              </p:ext>
            </p:extLst>
          </p:nvPr>
        </p:nvGraphicFramePr>
        <p:xfrm>
          <a:off x="208094" y="1613912"/>
          <a:ext cx="11665295" cy="2103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5798">
                  <a:extLst>
                    <a:ext uri="{9D8B030D-6E8A-4147-A177-3AD203B41FA5}">
                      <a16:colId xmlns:a16="http://schemas.microsoft.com/office/drawing/2014/main" val="29581944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200942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9958357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58134791"/>
                    </a:ext>
                  </a:extLst>
                </a:gridCol>
                <a:gridCol w="841173">
                  <a:extLst>
                    <a:ext uri="{9D8B030D-6E8A-4147-A177-3AD203B41FA5}">
                      <a16:colId xmlns:a16="http://schemas.microsoft.com/office/drawing/2014/main" val="3441094347"/>
                    </a:ext>
                  </a:extLst>
                </a:gridCol>
                <a:gridCol w="1265397">
                  <a:extLst>
                    <a:ext uri="{9D8B030D-6E8A-4147-A177-3AD203B41FA5}">
                      <a16:colId xmlns:a16="http://schemas.microsoft.com/office/drawing/2014/main" val="3562674960"/>
                    </a:ext>
                  </a:extLst>
                </a:gridCol>
                <a:gridCol w="1004607">
                  <a:extLst>
                    <a:ext uri="{9D8B030D-6E8A-4147-A177-3AD203B41FA5}">
                      <a16:colId xmlns:a16="http://schemas.microsoft.com/office/drawing/2014/main" val="928590483"/>
                    </a:ext>
                  </a:extLst>
                </a:gridCol>
                <a:gridCol w="1135002">
                  <a:extLst>
                    <a:ext uri="{9D8B030D-6E8A-4147-A177-3AD203B41FA5}">
                      <a16:colId xmlns:a16="http://schemas.microsoft.com/office/drawing/2014/main" val="4275427373"/>
                    </a:ext>
                  </a:extLst>
                </a:gridCol>
                <a:gridCol w="1135002">
                  <a:extLst>
                    <a:ext uri="{9D8B030D-6E8A-4147-A177-3AD203B41FA5}">
                      <a16:colId xmlns:a16="http://schemas.microsoft.com/office/drawing/2014/main" val="2927752680"/>
                    </a:ext>
                  </a:extLst>
                </a:gridCol>
                <a:gridCol w="613821">
                  <a:extLst>
                    <a:ext uri="{9D8B030D-6E8A-4147-A177-3AD203B41FA5}">
                      <a16:colId xmlns:a16="http://schemas.microsoft.com/office/drawing/2014/main" val="3265950535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140614251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Sid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TW" dirty="0"/>
                        <a:t>plan1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TW" dirty="0"/>
                        <a:t>plan2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Check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096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Distance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Distance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Check_mode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1709112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32303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33678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351369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18495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1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3659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02C0C5-5BCD-4874-AC76-BC04254B1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05502"/>
              </p:ext>
            </p:extLst>
          </p:nvPr>
        </p:nvGraphicFramePr>
        <p:xfrm>
          <a:off x="496124" y="4149080"/>
          <a:ext cx="11089233" cy="16824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95819443"/>
                    </a:ext>
                  </a:extLst>
                </a:gridCol>
                <a:gridCol w="1421822">
                  <a:extLst>
                    <a:ext uri="{9D8B030D-6E8A-4147-A177-3AD203B41FA5}">
                      <a16:colId xmlns:a16="http://schemas.microsoft.com/office/drawing/2014/main" val="142009421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599583576"/>
                    </a:ext>
                  </a:extLst>
                </a:gridCol>
                <a:gridCol w="2754642">
                  <a:extLst>
                    <a:ext uri="{9D8B030D-6E8A-4147-A177-3AD203B41FA5}">
                      <a16:colId xmlns:a16="http://schemas.microsoft.com/office/drawing/2014/main" val="215813479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344109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First 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Max/min dist. 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Max/min price 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Max/min eta mode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0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1709112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351369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1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7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6FAF450-7CED-4ACE-962D-250445296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97016"/>
              </p:ext>
            </p:extLst>
          </p:nvPr>
        </p:nvGraphicFramePr>
        <p:xfrm>
          <a:off x="549797" y="2628868"/>
          <a:ext cx="6480721" cy="16824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958194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4200942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599583576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2158134791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Max/min temp.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Weather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0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10-01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10-02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1227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107054-8052-4988-93D3-581C19EE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57282"/>
              </p:ext>
            </p:extLst>
          </p:nvPr>
        </p:nvGraphicFramePr>
        <p:xfrm>
          <a:off x="549796" y="1836780"/>
          <a:ext cx="8208915" cy="4206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57503166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906633032"/>
                    </a:ext>
                  </a:extLst>
                </a:gridCol>
                <a:gridCol w="1069835">
                  <a:extLst>
                    <a:ext uri="{9D8B030D-6E8A-4147-A177-3AD203B41FA5}">
                      <a16:colId xmlns:a16="http://schemas.microsoft.com/office/drawing/2014/main" val="3276049735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2023432183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2018605104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2015698438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3602011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Weather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qdy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xq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xydy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dyq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52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40AA1A9-491E-4DF5-9D6C-F1C82F081BD4}"/>
              </a:ext>
            </a:extLst>
          </p:cNvPr>
          <p:cNvSpPr>
            <a:spLocks noGrp="1"/>
          </p:cNvSpPr>
          <p:nvPr/>
        </p:nvSpPr>
        <p:spPr bwMode="auto">
          <a:xfrm>
            <a:off x="615416" y="4141036"/>
            <a:ext cx="10969943" cy="209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480" indent="-41148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891540" indent="-34290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27432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920240" indent="-27432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2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468880" indent="-274320" algn="l" defTabSz="54864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/>
              <a:t>One-hot vector (Weather)</a:t>
            </a:r>
          </a:p>
        </p:txBody>
      </p:sp>
    </p:spTree>
    <p:extLst>
      <p:ext uri="{BB962C8B-B14F-4D97-AF65-F5344CB8AC3E}">
        <p14:creationId xmlns:p14="http://schemas.microsoft.com/office/powerpoint/2010/main" val="409518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6AB28-872B-4D8C-9D64-CA5D0ACB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687D69-DD85-4793-9DE5-A5FB91F83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65327"/>
              </p:ext>
            </p:extLst>
          </p:nvPr>
        </p:nvGraphicFramePr>
        <p:xfrm>
          <a:off x="261764" y="1417320"/>
          <a:ext cx="11665296" cy="45902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33059">
                  <a:extLst>
                    <a:ext uri="{9D8B030D-6E8A-4147-A177-3AD203B41FA5}">
                      <a16:colId xmlns:a16="http://schemas.microsoft.com/office/drawing/2014/main" val="397434729"/>
                    </a:ext>
                  </a:extLst>
                </a:gridCol>
                <a:gridCol w="2995533">
                  <a:extLst>
                    <a:ext uri="{9D8B030D-6E8A-4147-A177-3AD203B41FA5}">
                      <a16:colId xmlns:a16="http://schemas.microsoft.com/office/drawing/2014/main" val="21607913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421948622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1323166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592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使用特徵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線下分數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線上分數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if-else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MATLAB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pid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sid</a:t>
                      </a:r>
                      <a:r>
                        <a:rPr lang="en-US" altLang="zh-TW" dirty="0"/>
                        <a:t>, plans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0.4613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Softmax</a:t>
                      </a:r>
                      <a:r>
                        <a:rPr lang="en-US" altLang="zh-TW" dirty="0"/>
                        <a:t> Classifier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Pytorch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Pandas,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sz="216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pid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sid</a:t>
                      </a:r>
                      <a:r>
                        <a:rPr lang="en-US" altLang="zh-TW" dirty="0"/>
                        <a:t>, plans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Train/Val Acc:</a:t>
                      </a:r>
                    </a:p>
                    <a:p>
                      <a:r>
                        <a:rPr lang="en-US" altLang="zh-TW" dirty="0"/>
                        <a:t>0.6/0.59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0.5751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49137"/>
                  </a:ext>
                </a:extLst>
              </a:tr>
              <a:tr h="257680"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Softmax</a:t>
                      </a:r>
                      <a:r>
                        <a:rPr lang="en-US" altLang="zh-TW" dirty="0"/>
                        <a:t> Classifier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Python,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Pytorch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Pandas,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sz="216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pid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sid</a:t>
                      </a:r>
                      <a:r>
                        <a:rPr lang="en-US" altLang="zh-TW" dirty="0"/>
                        <a:t>, weekday, time, od, plans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Train/Val Acc:</a:t>
                      </a:r>
                    </a:p>
                    <a:p>
                      <a:r>
                        <a:rPr lang="en-US" altLang="zh-TW" dirty="0"/>
                        <a:t>0.66/0.64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0.6201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2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Softmax</a:t>
                      </a:r>
                      <a:r>
                        <a:rPr lang="en-US" altLang="zh-TW" dirty="0"/>
                        <a:t> Classifier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Python,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Pytorch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Pandas,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sz="216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endParaRPr lang="en-US" altLang="zh-TW" sz="216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pid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sid</a:t>
                      </a:r>
                      <a:r>
                        <a:rPr lang="en-US" altLang="zh-TW" dirty="0"/>
                        <a:t>, weekday, time, od, plans,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weather</a:t>
                      </a:r>
                      <a:endParaRPr lang="zh-TW" altLang="en-US" dirty="0"/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Train/Val Acc:</a:t>
                      </a:r>
                    </a:p>
                    <a:p>
                      <a:r>
                        <a:rPr lang="en-US" altLang="zh-TW" dirty="0"/>
                        <a:t>0.77/0.73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0.6214</a:t>
                      </a:r>
                      <a:endParaRPr lang="zh-TW" altLang="en-US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8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SVM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Python,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sz="216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Pandas, </a:t>
                      </a:r>
                      <a:r>
                        <a:rPr lang="en-US" altLang="zh-TW" dirty="0" err="1"/>
                        <a:t>Numpy</a:t>
                      </a:r>
                      <a:endParaRPr lang="en-US" altLang="zh-TW" sz="216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pid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sid</a:t>
                      </a:r>
                      <a:r>
                        <a:rPr lang="en-US" altLang="zh-TW" dirty="0"/>
                        <a:t>, weekday, time, od, plans,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weather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F1-score:</a:t>
                      </a:r>
                    </a:p>
                    <a:p>
                      <a:r>
                        <a:rPr lang="en-US" altLang="zh-TW" dirty="0"/>
                        <a:t>0.6242</a:t>
                      </a:r>
                      <a:endParaRPr lang="zh-TW" altLang="en-US" dirty="0"/>
                    </a:p>
                  </a:txBody>
                  <a:tcPr>
                    <a:lnT>
                      <a:noFill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0.6119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6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LightBGM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Python, </a:t>
                      </a:r>
                      <a:r>
                        <a:rPr lang="en-US" altLang="zh-TW" dirty="0" err="1"/>
                        <a:t>LightBGM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Pandas, </a:t>
                      </a:r>
                      <a:r>
                        <a:rPr lang="en-US" altLang="zh-TW" dirty="0" err="1"/>
                        <a:t>Numpy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sz="216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endParaRPr lang="en-US" altLang="zh-TW" sz="216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8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pid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sid</a:t>
                      </a:r>
                      <a:r>
                        <a:rPr lang="en-US" altLang="zh-TW" dirty="0"/>
                        <a:t>, weekday, time, od, plans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F1-score:</a:t>
                      </a:r>
                    </a:p>
                    <a:p>
                      <a:r>
                        <a:rPr lang="en-US" altLang="zh-TW" dirty="0"/>
                        <a:t>0.6758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0.6892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6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13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6E4F998-2E3C-46BF-B3D3-6042DA433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3" r="16841" b="14545"/>
          <a:stretch/>
        </p:blipFill>
        <p:spPr>
          <a:xfrm>
            <a:off x="1816116" y="1268760"/>
            <a:ext cx="8950686" cy="48965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F6AB28-872B-4D8C-9D64-CA5D0ACB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6" name="矩形 5"/>
          <p:cNvSpPr/>
          <p:nvPr/>
        </p:nvSpPr>
        <p:spPr>
          <a:xfrm>
            <a:off x="1981826" y="4221088"/>
            <a:ext cx="878497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6AB28-872B-4D8C-9D64-CA5D0ACB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4B010-7B31-495E-A518-BB701C2D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600200"/>
            <a:ext cx="9649072" cy="4526280"/>
          </a:xfrm>
        </p:spPr>
        <p:txBody>
          <a:bodyPr numCol="1"/>
          <a:lstStyle/>
          <a:p>
            <a:r>
              <a:rPr lang="zh-TW" altLang="en-US" sz="2400" dirty="0">
                <a:latin typeface="標楷體" panose="03000509000000000000" pitchFamily="65" charset="-120"/>
              </a:rPr>
              <a:t>遇到的困難</a:t>
            </a:r>
            <a:r>
              <a:rPr lang="en-US" altLang="zh-TW" sz="2400" dirty="0">
                <a:latin typeface="標楷體" panose="03000509000000000000" pitchFamily="65" charset="-120"/>
              </a:rPr>
              <a:t>：</a:t>
            </a: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</a:rPr>
              <a:t>由於不是當地人，無法完全了解其生活型態、實際情形，因此較難定義特徵，造成測試結果不佳。</a:t>
            </a:r>
            <a:endParaRPr lang="en-US" altLang="zh-TW" sz="22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</a:rPr>
              <a:t>如何精進</a:t>
            </a:r>
            <a:r>
              <a:rPr lang="en-US" altLang="zh-TW" sz="2400" dirty="0">
                <a:latin typeface="標楷體" panose="03000509000000000000" pitchFamily="65" charset="-120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標楷體" panose="03000509000000000000" pitchFamily="65" charset="-120"/>
              </a:rPr>
              <a:t>後來使用</a:t>
            </a:r>
            <a:r>
              <a:rPr lang="en-US" altLang="zh-TW" sz="2200" dirty="0" err="1">
                <a:latin typeface="標楷體" panose="03000509000000000000" pitchFamily="65" charset="-120"/>
              </a:rPr>
              <a:t>LightBGM</a:t>
            </a:r>
            <a:r>
              <a:rPr lang="zh-TW" altLang="en-US" sz="2200" dirty="0">
                <a:latin typeface="標楷體" panose="03000509000000000000" pitchFamily="65" charset="-120"/>
              </a:rPr>
              <a:t>效能有明顯的提升，但還是需要詳細分析資料才能有更好的表現。</a:t>
            </a:r>
            <a:endParaRPr lang="en-US" altLang="zh-TW" sz="22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</a:rPr>
              <a:t>分工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</a:rPr>
              <a:t>資料處理與分析：張閔翔、吳泓毅</a:t>
            </a:r>
            <a:endParaRPr lang="en-US" altLang="zh-TW" sz="2200" dirty="0">
              <a:latin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</a:rPr>
              <a:t>訓練模型：謝睿滄</a:t>
            </a:r>
          </a:p>
        </p:txBody>
      </p:sp>
    </p:spTree>
    <p:extLst>
      <p:ext uri="{BB962C8B-B14F-4D97-AF65-F5344CB8AC3E}">
        <p14:creationId xmlns:p14="http://schemas.microsoft.com/office/powerpoint/2010/main" val="285287439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format4</Template>
  <TotalTime>35039</TotalTime>
  <Words>531</Words>
  <Application>Microsoft Office PowerPoint</Application>
  <PresentationFormat>自訂</PresentationFormat>
  <Paragraphs>258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Microsoft JhengHei UI</vt:lpstr>
      <vt:lpstr>宋体</vt:lpstr>
      <vt:lpstr>新細明體</vt:lpstr>
      <vt:lpstr>新細明體</vt:lpstr>
      <vt:lpstr>標楷體</vt:lpstr>
      <vt:lpstr>Arial</vt:lpstr>
      <vt:lpstr>Calibri</vt:lpstr>
      <vt:lpstr>Times New Roman</vt:lpstr>
      <vt:lpstr>format4</vt:lpstr>
      <vt:lpstr>KDD CUP期末報告</vt:lpstr>
      <vt:lpstr>Outline</vt:lpstr>
      <vt:lpstr>資料前處理</vt:lpstr>
      <vt:lpstr>資料前處理</vt:lpstr>
      <vt:lpstr>資料前處理</vt:lpstr>
      <vt:lpstr>資料前處理</vt:lpstr>
      <vt:lpstr>方法</vt:lpstr>
      <vt:lpstr>結果</vt:lpstr>
      <vt:lpstr>結果分析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謝睿滄</dc:creator>
  <cp:lastModifiedBy>睿滄 謝</cp:lastModifiedBy>
  <cp:revision>339</cp:revision>
  <dcterms:created xsi:type="dcterms:W3CDTF">2018-08-11T12:59:33Z</dcterms:created>
  <dcterms:modified xsi:type="dcterms:W3CDTF">2019-06-10T07:25:10Z</dcterms:modified>
</cp:coreProperties>
</file>