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73" r:id="rId13"/>
    <p:sldId id="274" r:id="rId14"/>
    <p:sldId id="275" r:id="rId15"/>
    <p:sldId id="268" r:id="rId16"/>
    <p:sldId id="267" r:id="rId17"/>
    <p:sldId id="269" r:id="rId18"/>
    <p:sldId id="270" r:id="rId19"/>
    <p:sldId id="272"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79507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330285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8690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905239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4334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3462009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4027495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313384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29747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A779E7-B6BA-4595-9ADA-A5B38DC20259}"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373435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A779E7-B6BA-4595-9ADA-A5B38DC20259}"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314476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A779E7-B6BA-4595-9ADA-A5B38DC20259}"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144636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A779E7-B6BA-4595-9ADA-A5B38DC20259}"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297317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779E7-B6BA-4595-9ADA-A5B38DC20259}"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58757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A779E7-B6BA-4595-9ADA-A5B38DC20259}"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335493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4A779E7-B6BA-4595-9ADA-A5B38DC20259}"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E39D4C-FBD1-4F8D-83A7-3D3FCE827F2B}" type="slidenum">
              <a:rPr lang="en-US" smtClean="0"/>
              <a:t>‹#›</a:t>
            </a:fld>
            <a:endParaRPr lang="en-US"/>
          </a:p>
        </p:txBody>
      </p:sp>
    </p:spTree>
    <p:extLst>
      <p:ext uri="{BB962C8B-B14F-4D97-AF65-F5344CB8AC3E}">
        <p14:creationId xmlns:p14="http://schemas.microsoft.com/office/powerpoint/2010/main" val="120840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A779E7-B6BA-4595-9ADA-A5B38DC20259}" type="datetimeFigureOut">
              <a:rPr lang="en-US" smtClean="0"/>
              <a:t>11/2/2018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39D4C-FBD1-4F8D-83A7-3D3FCE827F2B}" type="slidenum">
              <a:rPr lang="en-US" smtClean="0"/>
              <a:t>‹#›</a:t>
            </a:fld>
            <a:endParaRPr lang="en-US"/>
          </a:p>
        </p:txBody>
      </p:sp>
    </p:spTree>
    <p:extLst>
      <p:ext uri="{BB962C8B-B14F-4D97-AF65-F5344CB8AC3E}">
        <p14:creationId xmlns:p14="http://schemas.microsoft.com/office/powerpoint/2010/main" val="3371051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www.icontrolpollution.com/articles/environmental-management-in-pulp-and-paper-industry-.pdf" TargetMode="External"/><Relationship Id="rId2" Type="http://schemas.openxmlformats.org/officeDocument/2006/relationships/hyperlink" Target="https://www.researchgate.net/publication/277775028_Resource_recovery_from_sewage_slud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2377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62707" y="589801"/>
            <a:ext cx="11236445" cy="1646302"/>
          </a:xfrm>
        </p:spPr>
        <p:txBody>
          <a:bodyPr/>
          <a:lstStyle/>
          <a:p>
            <a:pPr algn="ctr"/>
            <a:r>
              <a:rPr lang="en-IN" b="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2060"/>
                </a:solidFill>
              </a:rPr>
              <a:t>RE</a:t>
            </a:r>
            <a:r>
              <a:rPr lang="en-US" b="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2060"/>
                </a:solidFill>
              </a:rPr>
              <a:t>OURCE RECOVERY FROM WASTE WATER</a:t>
            </a:r>
            <a:endParaRPr lang="en-US"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2060"/>
              </a:solidFill>
            </a:endParaRPr>
          </a:p>
        </p:txBody>
      </p:sp>
      <p:sp>
        <p:nvSpPr>
          <p:cNvPr id="3" name="Subtitle 2"/>
          <p:cNvSpPr>
            <a:spLocks noGrp="1"/>
          </p:cNvSpPr>
          <p:nvPr>
            <p:ph type="subTitle" idx="1"/>
          </p:nvPr>
        </p:nvSpPr>
        <p:spPr>
          <a:xfrm>
            <a:off x="384517" y="4871630"/>
            <a:ext cx="3543764" cy="1743685"/>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2000" b="1" u="sng"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95000"/>
                    <a:lumOff val="5000"/>
                  </a:schemeClr>
                </a:solidFill>
                <a:uFill>
                  <a:solidFill>
                    <a:schemeClr val="tx1"/>
                  </a:solidFill>
                </a:uFill>
                <a:latin typeface="Arial Rounded MT Bold" panose="020F0704030504030204" pitchFamily="34" charset="0"/>
              </a:rPr>
              <a:t>PRESENTED BY :-</a:t>
            </a:r>
          </a:p>
          <a:p>
            <a:pPr algn="ctr"/>
            <a:r>
              <a:rPr lang="en-US" sz="2000" b="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95000"/>
                    <a:lumOff val="5000"/>
                  </a:schemeClr>
                </a:solidFill>
                <a:latin typeface="Arial Rounded MT Bold" panose="020F0704030504030204" pitchFamily="34" charset="0"/>
              </a:rPr>
              <a:t>PULKIT KUHWAHA  ROLL:- 001510401130</a:t>
            </a:r>
          </a:p>
          <a:p>
            <a:pPr algn="ctr"/>
            <a:r>
              <a:rPr lang="en-US" sz="2000" b="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95000"/>
                    <a:lumOff val="5000"/>
                  </a:schemeClr>
                </a:solidFill>
                <a:latin typeface="Arial Rounded MT Bold" panose="020F0704030504030204" pitchFamily="34" charset="0"/>
              </a:rPr>
              <a:t>CLASS:- BCE 4</a:t>
            </a:r>
            <a:r>
              <a:rPr lang="en-US" sz="2000" b="1" baseline="30000"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95000"/>
                    <a:lumOff val="5000"/>
                  </a:schemeClr>
                </a:solidFill>
                <a:latin typeface="Arial Rounded MT Bold" panose="020F0704030504030204" pitchFamily="34" charset="0"/>
              </a:rPr>
              <a:t>th</a:t>
            </a:r>
            <a:r>
              <a:rPr lang="en-US" sz="2000" b="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lumMod val="95000"/>
                    <a:lumOff val="5000"/>
                  </a:schemeClr>
                </a:solidFill>
                <a:latin typeface="Arial Rounded MT Bold" panose="020F0704030504030204" pitchFamily="34" charset="0"/>
              </a:rPr>
              <a:t> year</a:t>
            </a:r>
          </a:p>
          <a:p>
            <a:pPr algn="ctr"/>
            <a:endParaRPr lang="en-US" sz="2000" dirty="0"/>
          </a:p>
        </p:txBody>
      </p:sp>
      <p:sp>
        <p:nvSpPr>
          <p:cNvPr id="8" name="TextBox 7"/>
          <p:cNvSpPr txBox="1"/>
          <p:nvPr/>
        </p:nvSpPr>
        <p:spPr>
          <a:xfrm>
            <a:off x="7019778" y="4871630"/>
            <a:ext cx="4969022" cy="1938992"/>
          </a:xfrm>
          <a:prstGeom prst="rect">
            <a:avLst/>
          </a:prstGeom>
          <a:noFill/>
        </p:spPr>
        <p:txBody>
          <a:bodyPr wrap="square" rtlCol="0">
            <a:spAutoFit/>
          </a:bodyPr>
          <a:lstStyle/>
          <a:p>
            <a:pPr algn="ctr"/>
            <a:r>
              <a:rPr lang="en-US" sz="2000" b="1" u="sng"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Arial Rounded MT Bold" panose="020F0704030504030204" pitchFamily="34" charset="0"/>
              </a:rPr>
              <a:t>Guided by :-</a:t>
            </a:r>
          </a:p>
          <a:p>
            <a:pPr algn="ctr"/>
            <a:r>
              <a:rPr lang="en-US" sz="2000" b="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Arial Rounded MT Bold" panose="020F0704030504030204" pitchFamily="34" charset="0"/>
              </a:rPr>
              <a:t>ASST. PROF. DR. ANUPAM DEB SARKAR</a:t>
            </a:r>
          </a:p>
          <a:p>
            <a:pPr algn="ctr"/>
            <a:r>
              <a:rPr lang="en-US" sz="2000" b="1"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Arial Rounded MT Bold" panose="020F0704030504030204" pitchFamily="34" charset="0"/>
              </a:rPr>
              <a:t>CIVIL </a:t>
            </a:r>
            <a:r>
              <a:rPr lang="en-US" sz="2000" b="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Arial Rounded MT Bold" panose="020F0704030504030204" pitchFamily="34" charset="0"/>
              </a:rPr>
              <a:t>ENGINEERING DEPARTMENT</a:t>
            </a:r>
          </a:p>
          <a:p>
            <a:pPr algn="ctr"/>
            <a:r>
              <a:rPr lang="en-US" sz="2000" b="1"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latin typeface="Arial Rounded MT Bold" panose="020F0704030504030204" pitchFamily="34" charset="0"/>
              </a:rPr>
              <a:t>       JADAVPUR UNIVERSITY</a:t>
            </a:r>
          </a:p>
          <a:p>
            <a:endParaRPr lang="en-US" sz="2000" dirty="0"/>
          </a:p>
        </p:txBody>
      </p:sp>
    </p:spTree>
    <p:extLst>
      <p:ext uri="{BB962C8B-B14F-4D97-AF65-F5344CB8AC3E}">
        <p14:creationId xmlns:p14="http://schemas.microsoft.com/office/powerpoint/2010/main" val="360002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76775" y="5381406"/>
            <a:ext cx="8596667" cy="674024"/>
          </a:xfrm>
        </p:spPr>
        <p:txBody>
          <a:bodyPr>
            <a:normAutofit lnSpcReduction="10000"/>
          </a:bodyPr>
          <a:lstStyle/>
          <a:p>
            <a:pPr algn="ctr"/>
            <a:r>
              <a:rPr lang="en-US" sz="1800" b="1" dirty="0">
                <a:solidFill>
                  <a:schemeClr val="tx1"/>
                </a:solidFill>
              </a:rPr>
              <a:t>Figure </a:t>
            </a:r>
            <a:r>
              <a:rPr lang="en-US" sz="1800" b="1" dirty="0" smtClean="0">
                <a:solidFill>
                  <a:schemeClr val="tx1"/>
                </a:solidFill>
              </a:rPr>
              <a:t>3</a:t>
            </a:r>
            <a:r>
              <a:rPr lang="en-US" sz="1800" b="1" dirty="0">
                <a:solidFill>
                  <a:schemeClr val="tx1"/>
                </a:solidFill>
              </a:rPr>
              <a:t>:</a:t>
            </a:r>
            <a:r>
              <a:rPr lang="en-US" sz="1800" b="1" dirty="0" smtClean="0">
                <a:solidFill>
                  <a:schemeClr val="tx1"/>
                </a:solidFill>
              </a:rPr>
              <a:t> </a:t>
            </a:r>
            <a:r>
              <a:rPr lang="en-US" sz="1800" dirty="0">
                <a:solidFill>
                  <a:schemeClr val="tx1"/>
                </a:solidFill>
              </a:rPr>
              <a:t>concept for manufacturing biodegradable plastics</a:t>
            </a:r>
          </a:p>
          <a:p>
            <a:r>
              <a:rPr lang="en-US" b="1" dirty="0"/>
              <a:t> </a:t>
            </a:r>
            <a:endParaRPr lang="en-US" dirty="0"/>
          </a:p>
          <a:p>
            <a:endParaRPr lang="en-US" dirty="0"/>
          </a:p>
        </p:txBody>
      </p:sp>
      <p:pic>
        <p:nvPicPr>
          <p:cNvPr id="8" name="Picture 7" descr="https://inhabitat.com/wp-content/blogs.dir/1/files/2011/03/micromidas-graph.jpg"/>
          <p:cNvPicPr/>
          <p:nvPr/>
        </p:nvPicPr>
        <p:blipFill>
          <a:blip r:embed="rId2">
            <a:extLst>
              <a:ext uri="{28A0092B-C50C-407E-A947-70E740481C1C}">
                <a14:useLocalDpi xmlns:a14="http://schemas.microsoft.com/office/drawing/2010/main" val="0"/>
              </a:ext>
            </a:extLst>
          </a:blip>
          <a:srcRect/>
          <a:stretch>
            <a:fillRect/>
          </a:stretch>
        </p:blipFill>
        <p:spPr bwMode="auto">
          <a:xfrm>
            <a:off x="886266" y="196948"/>
            <a:ext cx="7769102" cy="4985287"/>
          </a:xfrm>
          <a:prstGeom prst="rect">
            <a:avLst/>
          </a:prstGeom>
          <a:noFill/>
          <a:ln>
            <a:noFill/>
          </a:ln>
        </p:spPr>
      </p:pic>
    </p:spTree>
    <p:extLst>
      <p:ext uri="{BB962C8B-B14F-4D97-AF65-F5344CB8AC3E}">
        <p14:creationId xmlns:p14="http://schemas.microsoft.com/office/powerpoint/2010/main" val="340757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77335" y="5191760"/>
            <a:ext cx="8596668" cy="849602"/>
          </a:xfrm>
        </p:spPr>
        <p:txBody>
          <a:bodyPr/>
          <a:lstStyle/>
          <a:p>
            <a:r>
              <a:rPr lang="en-US" b="1" dirty="0" smtClean="0">
                <a:solidFill>
                  <a:schemeClr val="tx1">
                    <a:lumMod val="95000"/>
                    <a:lumOff val="5000"/>
                  </a:schemeClr>
                </a:solidFill>
              </a:rPr>
              <a:t>FIGURE 4: </a:t>
            </a:r>
            <a:r>
              <a:rPr lang="en-US" dirty="0">
                <a:solidFill>
                  <a:schemeClr val="tx1">
                    <a:lumMod val="95000"/>
                    <a:lumOff val="5000"/>
                  </a:schemeClr>
                </a:solidFill>
              </a:rPr>
              <a:t>Conceptual overview of different biological technologies applied in wastewater treatment for energy and resource recovery.</a:t>
            </a:r>
          </a:p>
        </p:txBody>
      </p:sp>
      <p:pic>
        <p:nvPicPr>
          <p:cNvPr id="6" name="Picture 5" descr="C:\Users\pulki\Desktop\PMC5216025_fmicb-07-02106-g002.png"/>
          <p:cNvPicPr/>
          <p:nvPr/>
        </p:nvPicPr>
        <p:blipFill>
          <a:blip r:embed="rId2">
            <a:extLst>
              <a:ext uri="{BEBA8EAE-BF5A-486C-A8C5-ECC9F3942E4B}">
                <a14:imgProps xmlns:a14="http://schemas.microsoft.com/office/drawing/2010/main">
                  <a14:imgLayer r:embed="rId3">
                    <a14:imgEffect>
                      <a14:sharpenSoften amount="48000"/>
                    </a14:imgEffect>
                    <a14:imgEffect>
                      <a14:brightnessContrast bright="-12000" contrast="54000"/>
                    </a14:imgEffect>
                  </a14:imgLayer>
                </a14:imgProps>
              </a:ext>
              <a:ext uri="{28A0092B-C50C-407E-A947-70E740481C1C}">
                <a14:useLocalDpi xmlns:a14="http://schemas.microsoft.com/office/drawing/2010/main" val="0"/>
              </a:ext>
            </a:extLst>
          </a:blip>
          <a:srcRect/>
          <a:stretch>
            <a:fillRect/>
          </a:stretch>
        </p:blipFill>
        <p:spPr bwMode="auto">
          <a:xfrm>
            <a:off x="281355" y="253218"/>
            <a:ext cx="9132838" cy="4938542"/>
          </a:xfrm>
          <a:prstGeom prst="rect">
            <a:avLst/>
          </a:prstGeom>
          <a:noFill/>
          <a:ln>
            <a:noFill/>
          </a:ln>
        </p:spPr>
      </p:pic>
    </p:spTree>
    <p:extLst>
      <p:ext uri="{BB962C8B-B14F-4D97-AF65-F5344CB8AC3E}">
        <p14:creationId xmlns:p14="http://schemas.microsoft.com/office/powerpoint/2010/main" val="376223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4178"/>
            <a:ext cx="8596668" cy="1320800"/>
          </a:xfrm>
        </p:spPr>
        <p:txBody>
          <a:bodyPr/>
          <a:lstStyle/>
          <a:p>
            <a:pPr algn="ctr"/>
            <a:r>
              <a:rPr lang="en-US" b="1" dirty="0"/>
              <a:t>APPLICATION OF RESOURCE RECOVERY IN MUNCIPAL SEWAGE</a:t>
            </a:r>
            <a:endParaRPr lang="en-US" dirty="0"/>
          </a:p>
        </p:txBody>
      </p:sp>
      <p:sp>
        <p:nvSpPr>
          <p:cNvPr id="3" name="Content Placeholder 2"/>
          <p:cNvSpPr>
            <a:spLocks noGrp="1"/>
          </p:cNvSpPr>
          <p:nvPr>
            <p:ph idx="1"/>
          </p:nvPr>
        </p:nvSpPr>
        <p:spPr>
          <a:xfrm>
            <a:off x="677334" y="1634978"/>
            <a:ext cx="8596668" cy="4895557"/>
          </a:xfrm>
        </p:spPr>
        <p:txBody>
          <a:bodyPr/>
          <a:lstStyle/>
          <a:p>
            <a:r>
              <a:rPr lang="en-US" dirty="0">
                <a:solidFill>
                  <a:schemeClr val="tx1">
                    <a:lumMod val="95000"/>
                    <a:lumOff val="5000"/>
                  </a:schemeClr>
                </a:solidFill>
              </a:rPr>
              <a:t>The two components in sewage sludge that are technically and economically feasible to recycle are nutrients </a:t>
            </a:r>
            <a:r>
              <a:rPr lang="en-US" dirty="0" smtClean="0">
                <a:solidFill>
                  <a:schemeClr val="tx1">
                    <a:lumMod val="95000"/>
                    <a:lumOff val="5000"/>
                  </a:schemeClr>
                </a:solidFill>
              </a:rPr>
              <a:t>(nitrogen </a:t>
            </a:r>
            <a:r>
              <a:rPr lang="en-US" dirty="0">
                <a:solidFill>
                  <a:schemeClr val="tx1">
                    <a:lumMod val="95000"/>
                    <a:lumOff val="5000"/>
                  </a:schemeClr>
                </a:solidFill>
              </a:rPr>
              <a:t>(N) and phosphorus </a:t>
            </a:r>
            <a:r>
              <a:rPr lang="en-US" dirty="0" smtClean="0">
                <a:solidFill>
                  <a:schemeClr val="tx1">
                    <a:lumMod val="95000"/>
                    <a:lumOff val="5000"/>
                  </a:schemeClr>
                </a:solidFill>
              </a:rPr>
              <a:t>(P)) </a:t>
            </a:r>
            <a:r>
              <a:rPr lang="en-US" dirty="0">
                <a:solidFill>
                  <a:schemeClr val="tx1">
                    <a:lumMod val="95000"/>
                    <a:lumOff val="5000"/>
                  </a:schemeClr>
                </a:solidFill>
              </a:rPr>
              <a:t>and energy (carbon</a:t>
            </a:r>
            <a:r>
              <a:rPr lang="en-US" dirty="0" smtClean="0">
                <a:solidFill>
                  <a:schemeClr val="tx1">
                    <a:lumMod val="95000"/>
                    <a:lumOff val="5000"/>
                  </a:schemeClr>
                </a:solidFill>
              </a:rPr>
              <a:t>).</a:t>
            </a:r>
          </a:p>
          <a:p>
            <a:r>
              <a:rPr lang="en-US" dirty="0">
                <a:solidFill>
                  <a:schemeClr val="tx1">
                    <a:lumMod val="95000"/>
                    <a:lumOff val="5000"/>
                  </a:schemeClr>
                </a:solidFill>
              </a:rPr>
              <a:t>P is fast becoming the most significant nutrient due to depleting sources</a:t>
            </a:r>
            <a:r>
              <a:rPr lang="en-US" dirty="0" smtClean="0">
                <a:solidFill>
                  <a:schemeClr val="tx1">
                    <a:lumMod val="95000"/>
                    <a:lumOff val="5000"/>
                  </a:schemeClr>
                </a:solidFill>
              </a:rPr>
              <a:t>.</a:t>
            </a:r>
          </a:p>
          <a:p>
            <a:r>
              <a:rPr lang="en-US" dirty="0">
                <a:solidFill>
                  <a:schemeClr val="tx1">
                    <a:lumMod val="95000"/>
                    <a:lumOff val="5000"/>
                  </a:schemeClr>
                </a:solidFill>
              </a:rPr>
              <a:t>Emerging technologies have been developed to extract this valuable resource including KREPO, Aqua Reci, Kemicond, Bio Con, SEPHOS and SUSAN, and are based on physical-chemical and thermal treatment to dissolve the P, with final recovery by precipitation. </a:t>
            </a:r>
            <a:endParaRPr lang="en-US" dirty="0" smtClean="0">
              <a:solidFill>
                <a:schemeClr val="tx1">
                  <a:lumMod val="95000"/>
                  <a:lumOff val="5000"/>
                </a:schemeClr>
              </a:solidFill>
            </a:endParaRPr>
          </a:p>
          <a:p>
            <a:r>
              <a:rPr lang="en-US" dirty="0">
                <a:solidFill>
                  <a:schemeClr val="tx1">
                    <a:lumMod val="95000"/>
                    <a:lumOff val="5000"/>
                  </a:schemeClr>
                </a:solidFill>
              </a:rPr>
              <a:t>Other </a:t>
            </a:r>
            <a:r>
              <a:rPr lang="en-US" dirty="0" smtClean="0">
                <a:solidFill>
                  <a:schemeClr val="tx1">
                    <a:lumMod val="95000"/>
                    <a:lumOff val="5000"/>
                  </a:schemeClr>
                </a:solidFill>
              </a:rPr>
              <a:t>resources recovered </a:t>
            </a:r>
            <a:r>
              <a:rPr lang="en-US" dirty="0">
                <a:solidFill>
                  <a:schemeClr val="tx1">
                    <a:lumMod val="95000"/>
                    <a:lumOff val="5000"/>
                  </a:schemeClr>
                </a:solidFill>
              </a:rPr>
              <a:t>include the reuse of sludge for construction materials, heavy metals, poly hydroxyl alkanoates (PHA), proteins, enzymes </a:t>
            </a:r>
            <a:r>
              <a:rPr lang="en-US" dirty="0" smtClean="0">
                <a:solidFill>
                  <a:schemeClr val="tx1">
                    <a:lumMod val="95000"/>
                    <a:lumOff val="5000"/>
                  </a:schemeClr>
                </a:solidFill>
              </a:rPr>
              <a:t>and volatile </a:t>
            </a:r>
            <a:r>
              <a:rPr lang="en-US" dirty="0">
                <a:solidFill>
                  <a:schemeClr val="tx1">
                    <a:lumMod val="95000"/>
                    <a:lumOff val="5000"/>
                  </a:schemeClr>
                </a:solidFill>
              </a:rPr>
              <a:t>fatty </a:t>
            </a:r>
            <a:r>
              <a:rPr lang="en-US" dirty="0" smtClean="0">
                <a:solidFill>
                  <a:schemeClr val="tx1">
                    <a:lumMod val="95000"/>
                    <a:lumOff val="5000"/>
                  </a:schemeClr>
                </a:solidFill>
              </a:rPr>
              <a:t>acids(VFA).</a:t>
            </a:r>
          </a:p>
          <a:p>
            <a:r>
              <a:rPr lang="en-US" dirty="0" smtClean="0">
                <a:solidFill>
                  <a:schemeClr val="tx1">
                    <a:lumMod val="95000"/>
                    <a:lumOff val="5000"/>
                  </a:schemeClr>
                </a:solidFill>
              </a:rPr>
              <a:t>Table1 </a:t>
            </a:r>
            <a:r>
              <a:rPr lang="en-US" dirty="0">
                <a:solidFill>
                  <a:schemeClr val="tx1">
                    <a:lumMod val="95000"/>
                    <a:lumOff val="5000"/>
                  </a:schemeClr>
                </a:solidFill>
              </a:rPr>
              <a:t>gives an overview of resource recovery products from sewage sludge, their typical values and uses. </a:t>
            </a:r>
          </a:p>
        </p:txBody>
      </p:sp>
    </p:spTree>
    <p:extLst>
      <p:ext uri="{BB962C8B-B14F-4D97-AF65-F5344CB8AC3E}">
        <p14:creationId xmlns:p14="http://schemas.microsoft.com/office/powerpoint/2010/main" val="221976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755" y="822794"/>
            <a:ext cx="8596668" cy="485501"/>
          </a:xfrm>
        </p:spPr>
        <p:txBody>
          <a:bodyPr/>
          <a:lstStyle/>
          <a:p>
            <a:pPr marL="0" indent="0" algn="ctr">
              <a:buNone/>
            </a:pPr>
            <a:r>
              <a:rPr lang="en-US" b="1" dirty="0">
                <a:solidFill>
                  <a:schemeClr val="tx1">
                    <a:lumMod val="95000"/>
                    <a:lumOff val="5000"/>
                  </a:schemeClr>
                </a:solidFill>
              </a:rPr>
              <a:t>Table </a:t>
            </a:r>
            <a:r>
              <a:rPr lang="en-US" b="1" dirty="0" smtClean="0">
                <a:solidFill>
                  <a:schemeClr val="tx1">
                    <a:lumMod val="95000"/>
                    <a:lumOff val="5000"/>
                  </a:schemeClr>
                </a:solidFill>
              </a:rPr>
              <a:t>1: </a:t>
            </a:r>
            <a:r>
              <a:rPr lang="en-US" dirty="0">
                <a:solidFill>
                  <a:schemeClr val="tx1">
                    <a:lumMod val="95000"/>
                    <a:lumOff val="5000"/>
                  </a:schemeClr>
                </a:solidFill>
              </a:rPr>
              <a:t>Resource recovery products from sewage sludge</a:t>
            </a:r>
          </a:p>
        </p:txBody>
      </p:sp>
      <p:pic>
        <p:nvPicPr>
          <p:cNvPr id="4" name="Picture 3"/>
          <p:cNvPicPr/>
          <p:nvPr/>
        </p:nvPicPr>
        <p:blipFill>
          <a:blip r:embed="rId2">
            <a:lum bright="-5000" contrast="20000"/>
            <a:extLst>
              <a:ext uri="{28A0092B-C50C-407E-A947-70E740481C1C}">
                <a14:useLocalDpi xmlns:a14="http://schemas.microsoft.com/office/drawing/2010/main" val="0"/>
              </a:ext>
            </a:extLst>
          </a:blip>
          <a:srcRect/>
          <a:stretch>
            <a:fillRect/>
          </a:stretch>
        </p:blipFill>
        <p:spPr bwMode="auto">
          <a:xfrm>
            <a:off x="1814731" y="1308295"/>
            <a:ext cx="6639951" cy="4501662"/>
          </a:xfrm>
          <a:prstGeom prst="rect">
            <a:avLst/>
          </a:prstGeom>
          <a:noFill/>
          <a:ln>
            <a:noFill/>
          </a:ln>
        </p:spPr>
      </p:pic>
    </p:spTree>
    <p:extLst>
      <p:ext uri="{BB962C8B-B14F-4D97-AF65-F5344CB8AC3E}">
        <p14:creationId xmlns:p14="http://schemas.microsoft.com/office/powerpoint/2010/main" val="405596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72" y="609600"/>
            <a:ext cx="8739430" cy="1320800"/>
          </a:xfrm>
        </p:spPr>
        <p:txBody>
          <a:bodyPr>
            <a:normAutofit fontScale="90000"/>
          </a:bodyPr>
          <a:lstStyle/>
          <a:p>
            <a:pPr algn="ctr"/>
            <a:r>
              <a:rPr lang="en-US" b="1" dirty="0"/>
              <a:t>APPLICATION OF RESOURCE RECOVERY IN INDUSTRIAL AND AGRICULTURE WASTEWATER</a:t>
            </a:r>
            <a:endParaRPr lang="en-US" dirty="0"/>
          </a:p>
        </p:txBody>
      </p:sp>
      <p:sp>
        <p:nvSpPr>
          <p:cNvPr id="3" name="Content Placeholder 2"/>
          <p:cNvSpPr>
            <a:spLocks noGrp="1"/>
          </p:cNvSpPr>
          <p:nvPr>
            <p:ph idx="1"/>
          </p:nvPr>
        </p:nvSpPr>
        <p:spPr/>
        <p:txBody>
          <a:bodyPr/>
          <a:lstStyle/>
          <a:p>
            <a:r>
              <a:rPr lang="en-US" dirty="0">
                <a:solidFill>
                  <a:schemeClr val="tx1">
                    <a:lumMod val="95000"/>
                    <a:lumOff val="5000"/>
                  </a:schemeClr>
                </a:solidFill>
              </a:rPr>
              <a:t>Wastewater contains valuable nutrients (NPK), which </a:t>
            </a:r>
            <a:r>
              <a:rPr lang="en-US" dirty="0" smtClean="0">
                <a:solidFill>
                  <a:schemeClr val="tx1">
                    <a:lumMod val="95000"/>
                    <a:lumOff val="5000"/>
                  </a:schemeClr>
                </a:solidFill>
              </a:rPr>
              <a:t>may either </a:t>
            </a:r>
            <a:r>
              <a:rPr lang="en-US" dirty="0">
                <a:solidFill>
                  <a:schemeClr val="tx1">
                    <a:lumMod val="95000"/>
                    <a:lumOff val="5000"/>
                  </a:schemeClr>
                </a:solidFill>
              </a:rPr>
              <a:t>be recovered as a resource or recycled when </a:t>
            </a:r>
            <a:r>
              <a:rPr lang="en-US" dirty="0" smtClean="0">
                <a:solidFill>
                  <a:schemeClr val="tx1">
                    <a:lumMod val="95000"/>
                    <a:lumOff val="5000"/>
                  </a:schemeClr>
                </a:solidFill>
              </a:rPr>
              <a:t>treated wastewater </a:t>
            </a:r>
            <a:r>
              <a:rPr lang="en-US" dirty="0">
                <a:solidFill>
                  <a:schemeClr val="tx1">
                    <a:lumMod val="95000"/>
                    <a:lumOff val="5000"/>
                  </a:schemeClr>
                </a:solidFill>
              </a:rPr>
              <a:t>is reused for irrigation or other applications</a:t>
            </a:r>
            <a:r>
              <a:rPr lang="en-US" dirty="0" smtClean="0">
                <a:solidFill>
                  <a:schemeClr val="tx1">
                    <a:lumMod val="95000"/>
                    <a:lumOff val="5000"/>
                  </a:schemeClr>
                </a:solidFill>
              </a:rPr>
              <a:t>.</a:t>
            </a:r>
          </a:p>
          <a:p>
            <a:r>
              <a:rPr lang="en-US" dirty="0">
                <a:solidFill>
                  <a:schemeClr val="tx1">
                    <a:lumMod val="95000"/>
                    <a:lumOff val="5000"/>
                  </a:schemeClr>
                </a:solidFill>
              </a:rPr>
              <a:t>these </a:t>
            </a:r>
            <a:r>
              <a:rPr lang="en-US" dirty="0" smtClean="0">
                <a:solidFill>
                  <a:schemeClr val="tx1">
                    <a:lumMod val="95000"/>
                    <a:lumOff val="5000"/>
                  </a:schemeClr>
                </a:solidFill>
              </a:rPr>
              <a:t>nutrients aid </a:t>
            </a:r>
            <a:r>
              <a:rPr lang="en-US" dirty="0">
                <a:solidFill>
                  <a:schemeClr val="tx1">
                    <a:lumMod val="95000"/>
                    <a:lumOff val="5000"/>
                  </a:schemeClr>
                </a:solidFill>
              </a:rPr>
              <a:t>crop growth and could reduce the need for </a:t>
            </a:r>
            <a:r>
              <a:rPr lang="en-US" dirty="0" smtClean="0">
                <a:solidFill>
                  <a:schemeClr val="tx1">
                    <a:lumMod val="95000"/>
                    <a:lumOff val="5000"/>
                  </a:schemeClr>
                </a:solidFill>
              </a:rPr>
              <a:t>synthetic fertilizers </a:t>
            </a:r>
            <a:r>
              <a:rPr lang="en-US" dirty="0">
                <a:solidFill>
                  <a:schemeClr val="tx1">
                    <a:lumMod val="95000"/>
                    <a:lumOff val="5000"/>
                  </a:schemeClr>
                </a:solidFill>
              </a:rPr>
              <a:t>in India by up to 40</a:t>
            </a:r>
            <a:r>
              <a:rPr lang="en-US" dirty="0" smtClean="0">
                <a:solidFill>
                  <a:schemeClr val="tx1">
                    <a:lumMod val="95000"/>
                    <a:lumOff val="5000"/>
                  </a:schemeClr>
                </a:solidFill>
              </a:rPr>
              <a:t>%.</a:t>
            </a:r>
          </a:p>
          <a:p>
            <a:r>
              <a:rPr lang="en-US" dirty="0" smtClean="0">
                <a:solidFill>
                  <a:schemeClr val="tx1">
                    <a:lumMod val="95000"/>
                    <a:lumOff val="5000"/>
                  </a:schemeClr>
                </a:solidFill>
              </a:rPr>
              <a:t>In industrial wastewater resource recovered be of </a:t>
            </a:r>
            <a:r>
              <a:rPr lang="en-US" dirty="0">
                <a:solidFill>
                  <a:schemeClr val="tx1">
                    <a:lumMod val="95000"/>
                    <a:lumOff val="5000"/>
                  </a:schemeClr>
                </a:solidFill>
              </a:rPr>
              <a:t>sludge for construction materials, heavy metals, </a:t>
            </a:r>
            <a:r>
              <a:rPr lang="en-US" dirty="0" smtClean="0">
                <a:solidFill>
                  <a:schemeClr val="tx1">
                    <a:lumMod val="95000"/>
                    <a:lumOff val="5000"/>
                  </a:schemeClr>
                </a:solidFill>
              </a:rPr>
              <a:t>poly hydroxyl </a:t>
            </a:r>
            <a:r>
              <a:rPr lang="en-US" dirty="0">
                <a:solidFill>
                  <a:schemeClr val="tx1">
                    <a:lumMod val="95000"/>
                    <a:lumOff val="5000"/>
                  </a:schemeClr>
                </a:solidFill>
              </a:rPr>
              <a:t>alkanoates (PHA), proteins, </a:t>
            </a:r>
            <a:r>
              <a:rPr lang="en-US" dirty="0" smtClean="0">
                <a:solidFill>
                  <a:schemeClr val="tx1">
                    <a:lumMod val="95000"/>
                    <a:lumOff val="5000"/>
                  </a:schemeClr>
                </a:solidFill>
              </a:rPr>
              <a:t>enzymes, etc.</a:t>
            </a:r>
          </a:p>
          <a:p>
            <a:r>
              <a:rPr lang="en-US" dirty="0">
                <a:solidFill>
                  <a:schemeClr val="tx1">
                    <a:lumMod val="95000"/>
                    <a:lumOff val="5000"/>
                  </a:schemeClr>
                </a:solidFill>
              </a:rPr>
              <a:t>The various methods of treatment are as </a:t>
            </a:r>
            <a:r>
              <a:rPr lang="en-US" dirty="0" smtClean="0">
                <a:solidFill>
                  <a:schemeClr val="tx1">
                    <a:lumMod val="95000"/>
                    <a:lumOff val="5000"/>
                  </a:schemeClr>
                </a:solidFill>
              </a:rPr>
              <a:t>follows-</a:t>
            </a:r>
            <a:r>
              <a:rPr lang="en-US" b="1" dirty="0">
                <a:solidFill>
                  <a:schemeClr val="tx1">
                    <a:lumMod val="95000"/>
                    <a:lumOff val="5000"/>
                  </a:schemeClr>
                </a:solidFill>
              </a:rPr>
              <a:t> Anaerobic </a:t>
            </a:r>
            <a:r>
              <a:rPr lang="en-US" b="1" dirty="0" smtClean="0">
                <a:solidFill>
                  <a:schemeClr val="tx1">
                    <a:lumMod val="95000"/>
                    <a:lumOff val="5000"/>
                  </a:schemeClr>
                </a:solidFill>
              </a:rPr>
              <a:t>Process,</a:t>
            </a:r>
            <a:r>
              <a:rPr lang="en-US" b="1" dirty="0">
                <a:solidFill>
                  <a:schemeClr val="tx1">
                    <a:lumMod val="95000"/>
                    <a:lumOff val="5000"/>
                  </a:schemeClr>
                </a:solidFill>
              </a:rPr>
              <a:t> Aerobic </a:t>
            </a:r>
            <a:r>
              <a:rPr lang="en-US" b="1" dirty="0" smtClean="0">
                <a:solidFill>
                  <a:schemeClr val="tx1">
                    <a:lumMod val="95000"/>
                    <a:lumOff val="5000"/>
                  </a:schemeClr>
                </a:solidFill>
              </a:rPr>
              <a:t>treatment,</a:t>
            </a:r>
            <a:r>
              <a:rPr lang="en-US" b="1" dirty="0">
                <a:solidFill>
                  <a:schemeClr val="tx1">
                    <a:lumMod val="95000"/>
                    <a:lumOff val="5000"/>
                  </a:schemeClr>
                </a:solidFill>
              </a:rPr>
              <a:t> Physico-chemical </a:t>
            </a:r>
            <a:r>
              <a:rPr lang="en-US" b="1" dirty="0" smtClean="0">
                <a:solidFill>
                  <a:schemeClr val="tx1">
                    <a:lumMod val="95000"/>
                    <a:lumOff val="5000"/>
                  </a:schemeClr>
                </a:solidFill>
              </a:rPr>
              <a:t>treatment,</a:t>
            </a:r>
            <a:r>
              <a:rPr lang="en-US" b="1" dirty="0">
                <a:solidFill>
                  <a:schemeClr val="tx1">
                    <a:lumMod val="95000"/>
                    <a:lumOff val="5000"/>
                  </a:schemeClr>
                </a:solidFill>
              </a:rPr>
              <a:t> </a:t>
            </a:r>
            <a:r>
              <a:rPr lang="en-US" b="1" dirty="0" smtClean="0">
                <a:solidFill>
                  <a:schemeClr val="tx1">
                    <a:lumMod val="95000"/>
                    <a:lumOff val="5000"/>
                  </a:schemeClr>
                </a:solidFill>
              </a:rPr>
              <a:t>Adsorption, Membrane treatment, Electrodialysis,</a:t>
            </a:r>
            <a:r>
              <a:rPr lang="en-US" b="1" dirty="0">
                <a:solidFill>
                  <a:schemeClr val="tx1">
                    <a:lumMod val="95000"/>
                    <a:lumOff val="5000"/>
                  </a:schemeClr>
                </a:solidFill>
              </a:rPr>
              <a:t> </a:t>
            </a:r>
            <a:r>
              <a:rPr lang="en-US" b="1" dirty="0" smtClean="0">
                <a:solidFill>
                  <a:schemeClr val="tx1">
                    <a:lumMod val="95000"/>
                    <a:lumOff val="5000"/>
                  </a:schemeClr>
                </a:solidFill>
              </a:rPr>
              <a:t>Evaporation/combustion.</a:t>
            </a:r>
            <a:endParaRPr lang="en-US" dirty="0">
              <a:solidFill>
                <a:schemeClr val="tx1">
                  <a:lumMod val="95000"/>
                  <a:lumOff val="5000"/>
                </a:schemeClr>
              </a:solidFill>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5907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8" y="609600"/>
            <a:ext cx="9383151" cy="1320800"/>
          </a:xfrm>
        </p:spPr>
        <p:txBody>
          <a:bodyPr>
            <a:normAutofit/>
          </a:bodyPr>
          <a:lstStyle/>
          <a:p>
            <a:pPr algn="ctr"/>
            <a:r>
              <a:rPr lang="en-IN" sz="3200" b="1" dirty="0" smtClean="0"/>
              <a:t>FURUTE </a:t>
            </a:r>
            <a:r>
              <a:rPr lang="en-IN" sz="3200" b="1" dirty="0"/>
              <a:t>PROPECT OF RESOURCE RECOVERY</a:t>
            </a:r>
            <a:endParaRPr lang="en-US" sz="3200" dirty="0"/>
          </a:p>
        </p:txBody>
      </p:sp>
      <p:sp>
        <p:nvSpPr>
          <p:cNvPr id="3" name="Content Placeholder 2"/>
          <p:cNvSpPr>
            <a:spLocks noGrp="1"/>
          </p:cNvSpPr>
          <p:nvPr>
            <p:ph idx="1"/>
          </p:nvPr>
        </p:nvSpPr>
        <p:spPr>
          <a:xfrm>
            <a:off x="677334" y="1561514"/>
            <a:ext cx="8596668" cy="4754879"/>
          </a:xfrm>
        </p:spPr>
        <p:txBody>
          <a:bodyPr>
            <a:normAutofit lnSpcReduction="10000"/>
          </a:bodyPr>
          <a:lstStyle/>
          <a:p>
            <a:r>
              <a:rPr lang="en-US" dirty="0">
                <a:solidFill>
                  <a:schemeClr val="tx1">
                    <a:lumMod val="95000"/>
                    <a:lumOff val="5000"/>
                  </a:schemeClr>
                </a:solidFill>
              </a:rPr>
              <a:t>Apart from a continuous flow of technological advances, advancing resource recovery requires using an interdisciplinary and integrated approach and incorporating sustainability measures in treatment plants</a:t>
            </a:r>
            <a:r>
              <a:rPr lang="en-US" dirty="0" smtClean="0">
                <a:solidFill>
                  <a:schemeClr val="tx1">
                    <a:lumMod val="95000"/>
                    <a:lumOff val="5000"/>
                  </a:schemeClr>
                </a:solidFill>
              </a:rPr>
              <a:t>.</a:t>
            </a:r>
          </a:p>
          <a:p>
            <a:r>
              <a:rPr lang="en-US" b="1" dirty="0">
                <a:solidFill>
                  <a:schemeClr val="tx1">
                    <a:lumMod val="95000"/>
                    <a:lumOff val="5000"/>
                  </a:schemeClr>
                </a:solidFill>
              </a:rPr>
              <a:t>Integrated Resource Recovery at the Centralized </a:t>
            </a:r>
            <a:r>
              <a:rPr lang="en-US" b="1" dirty="0" smtClean="0">
                <a:solidFill>
                  <a:schemeClr val="tx1">
                    <a:lumMod val="95000"/>
                    <a:lumOff val="5000"/>
                  </a:schemeClr>
                </a:solidFill>
              </a:rPr>
              <a:t>Level-</a:t>
            </a:r>
            <a:r>
              <a:rPr lang="en-US" dirty="0">
                <a:solidFill>
                  <a:schemeClr val="tx1">
                    <a:lumMod val="95000"/>
                    <a:lumOff val="5000"/>
                  </a:schemeClr>
                </a:solidFill>
              </a:rPr>
              <a:t>A phenomenon that has evolved in recent years and that is predicted to further develop is using a holistic approach when planning and implementing resource recovery </a:t>
            </a:r>
            <a:r>
              <a:rPr lang="en-US" dirty="0" smtClean="0">
                <a:solidFill>
                  <a:schemeClr val="tx1">
                    <a:lumMod val="95000"/>
                    <a:lumOff val="5000"/>
                  </a:schemeClr>
                </a:solidFill>
              </a:rPr>
              <a:t>technologies</a:t>
            </a:r>
          </a:p>
          <a:p>
            <a:r>
              <a:rPr lang="en-US" b="1" dirty="0">
                <a:solidFill>
                  <a:schemeClr val="tx1">
                    <a:lumMod val="95000"/>
                    <a:lumOff val="5000"/>
                  </a:schemeClr>
                </a:solidFill>
              </a:rPr>
              <a:t>Incorporation of Sustainability </a:t>
            </a:r>
            <a:r>
              <a:rPr lang="en-US" b="1" dirty="0" smtClean="0">
                <a:solidFill>
                  <a:schemeClr val="tx1">
                    <a:lumMod val="95000"/>
                    <a:lumOff val="5000"/>
                  </a:schemeClr>
                </a:solidFill>
              </a:rPr>
              <a:t>Measures-</a:t>
            </a:r>
            <a:r>
              <a:rPr lang="en-US" dirty="0">
                <a:solidFill>
                  <a:schemeClr val="tx1">
                    <a:lumMod val="95000"/>
                    <a:lumOff val="5000"/>
                  </a:schemeClr>
                </a:solidFill>
              </a:rPr>
              <a:t>plants would also be self-sufficient for energy and cost </a:t>
            </a:r>
            <a:r>
              <a:rPr lang="en-US" dirty="0" smtClean="0">
                <a:solidFill>
                  <a:schemeClr val="tx1">
                    <a:lumMod val="95000"/>
                    <a:lumOff val="5000"/>
                  </a:schemeClr>
                </a:solidFill>
              </a:rPr>
              <a:t>effective. While </a:t>
            </a:r>
            <a:r>
              <a:rPr lang="en-US" dirty="0">
                <a:solidFill>
                  <a:schemeClr val="tx1">
                    <a:lumMod val="95000"/>
                    <a:lumOff val="5000"/>
                  </a:schemeClr>
                </a:solidFill>
              </a:rPr>
              <a:t>recovering new material and have water quality which meets or enhances set uses. The initiated effort would lead to minimizing the carbon footprint and greenhouse gases </a:t>
            </a:r>
            <a:r>
              <a:rPr lang="en-US" dirty="0" smtClean="0">
                <a:solidFill>
                  <a:schemeClr val="tx1">
                    <a:lumMod val="95000"/>
                    <a:lumOff val="5000"/>
                  </a:schemeClr>
                </a:solidFill>
              </a:rPr>
              <a:t>emissions.</a:t>
            </a:r>
          </a:p>
          <a:p>
            <a:r>
              <a:rPr lang="en-US" dirty="0">
                <a:solidFill>
                  <a:schemeClr val="tx1">
                    <a:lumMod val="95000"/>
                    <a:lumOff val="5000"/>
                  </a:schemeClr>
                </a:solidFill>
              </a:rPr>
              <a:t>An idea is to further create a certification with a specific environmental management system for such facilities which can promote their sustainability and good stewardship. In order to create such an accreditation life cycle assessments (LCAs) will likely increase, a trend which is already seen in companies and projects.</a:t>
            </a:r>
          </a:p>
          <a:p>
            <a:endParaRPr lang="en-US" dirty="0">
              <a:solidFill>
                <a:schemeClr val="tx1">
                  <a:lumMod val="95000"/>
                  <a:lumOff val="5000"/>
                </a:schemeClr>
              </a:solidFill>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231615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71" y="609600"/>
            <a:ext cx="8848579" cy="1320800"/>
          </a:xfrm>
        </p:spPr>
        <p:txBody>
          <a:bodyPr>
            <a:normAutofit fontScale="90000"/>
          </a:bodyPr>
          <a:lstStyle/>
          <a:p>
            <a:pPr algn="ctr"/>
            <a:r>
              <a:rPr lang="en-IN" b="1" dirty="0"/>
              <a:t>COST EFFICTIVNESS OF RESOURCE RECOVERY</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tx1">
                    <a:lumMod val="95000"/>
                    <a:lumOff val="5000"/>
                  </a:schemeClr>
                </a:solidFill>
              </a:rPr>
              <a:t>A detailed economic analysis was done comparing conventional activated sludge with emerging technologies, including high-rate activated sludge, photo-membrane bioreactors, and mainline anaerobic treatment (Burgess et al., 2015). </a:t>
            </a:r>
            <a:endParaRPr lang="en-US" dirty="0" smtClean="0">
              <a:solidFill>
                <a:schemeClr val="tx1">
                  <a:lumMod val="95000"/>
                  <a:lumOff val="5000"/>
                </a:schemeClr>
              </a:solidFill>
            </a:endParaRPr>
          </a:p>
          <a:p>
            <a:r>
              <a:rPr lang="en-US" dirty="0" smtClean="0">
                <a:solidFill>
                  <a:schemeClr val="tx1">
                    <a:lumMod val="95000"/>
                    <a:lumOff val="5000"/>
                  </a:schemeClr>
                </a:solidFill>
              </a:rPr>
              <a:t>This </a:t>
            </a:r>
            <a:r>
              <a:rPr lang="en-US" dirty="0">
                <a:solidFill>
                  <a:schemeClr val="tx1">
                    <a:lumMod val="95000"/>
                    <a:lumOff val="5000"/>
                  </a:schemeClr>
                </a:solidFill>
              </a:rPr>
              <a:t>used commodity products (e.g., electricity, nitrogen, phosphorous).  This showed that next generation technologies (assessed as a complete wastewater treatment platform) are generally capital cost neutral vs existing technologies, and likely competitive particularly at larger scale</a:t>
            </a:r>
            <a:r>
              <a:rPr lang="en-US" dirty="0" smtClean="0">
                <a:solidFill>
                  <a:schemeClr val="tx1">
                    <a:lumMod val="95000"/>
                    <a:lumOff val="5000"/>
                  </a:schemeClr>
                </a:solidFill>
              </a:rPr>
              <a:t>.</a:t>
            </a:r>
          </a:p>
          <a:p>
            <a:r>
              <a:rPr lang="en-US" dirty="0" smtClean="0">
                <a:solidFill>
                  <a:schemeClr val="tx1">
                    <a:lumMod val="95000"/>
                    <a:lumOff val="5000"/>
                  </a:schemeClr>
                </a:solidFill>
              </a:rPr>
              <a:t>However</a:t>
            </a:r>
            <a:r>
              <a:rPr lang="en-US" dirty="0">
                <a:solidFill>
                  <a:schemeClr val="tx1">
                    <a:lumMod val="95000"/>
                    <a:lumOff val="5000"/>
                  </a:schemeClr>
                </a:solidFill>
              </a:rPr>
              <a:t>, given the product value is relatively low (mainly electricity, bulk nutrients), there is not a strongly compelling economic driver to use next generation processes, given its higher risk. However, another consideration in the future is the value of carbon separate from the energy value in the wastewater</a:t>
            </a:r>
            <a:r>
              <a:rPr lang="en-US" dirty="0" smtClean="0">
                <a:solidFill>
                  <a:schemeClr val="tx1">
                    <a:lumMod val="95000"/>
                    <a:lumOff val="5000"/>
                  </a:schemeClr>
                </a:solidFill>
              </a:rPr>
              <a:t>.</a:t>
            </a:r>
          </a:p>
          <a:p>
            <a:r>
              <a:rPr lang="en-US" dirty="0">
                <a:solidFill>
                  <a:schemeClr val="tx1">
                    <a:lumMod val="95000"/>
                    <a:lumOff val="5000"/>
                  </a:schemeClr>
                </a:solidFill>
              </a:rPr>
              <a:t>In most of the cases, the technology readiness level (TRL) of the enabling technologies is still low (below </a:t>
            </a:r>
            <a:r>
              <a:rPr lang="en-US" dirty="0" smtClean="0">
                <a:solidFill>
                  <a:schemeClr val="tx1">
                    <a:lumMod val="95000"/>
                    <a:lumOff val="5000"/>
                  </a:schemeClr>
                </a:solidFill>
              </a:rPr>
              <a:t>TRL), </a:t>
            </a:r>
            <a:r>
              <a:rPr lang="en-US" dirty="0">
                <a:solidFill>
                  <a:schemeClr val="tx1">
                    <a:lumMod val="95000"/>
                    <a:lumOff val="5000"/>
                  </a:schemeClr>
                </a:solidFill>
              </a:rPr>
              <a:t>needing dedicated economic analyses like Life Cycle Assessment once pilot or demonstration plants are implemented.</a:t>
            </a:r>
          </a:p>
        </p:txBody>
      </p:sp>
    </p:spTree>
    <p:extLst>
      <p:ext uri="{BB962C8B-B14F-4D97-AF65-F5344CB8AC3E}">
        <p14:creationId xmlns:p14="http://schemas.microsoft.com/office/powerpoint/2010/main" val="56932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endParaRPr lang="en-US" dirty="0"/>
          </a:p>
        </p:txBody>
      </p:sp>
      <p:sp>
        <p:nvSpPr>
          <p:cNvPr id="3" name="Content Placeholder 2"/>
          <p:cNvSpPr>
            <a:spLocks noGrp="1"/>
          </p:cNvSpPr>
          <p:nvPr>
            <p:ph idx="1"/>
          </p:nvPr>
        </p:nvSpPr>
        <p:spPr>
          <a:xfrm>
            <a:off x="677334" y="1420837"/>
            <a:ext cx="8596668" cy="5092505"/>
          </a:xfrm>
        </p:spPr>
        <p:txBody>
          <a:bodyPr>
            <a:normAutofit/>
          </a:bodyPr>
          <a:lstStyle/>
          <a:p>
            <a:r>
              <a:rPr lang="en-US" dirty="0">
                <a:solidFill>
                  <a:schemeClr val="tx1">
                    <a:lumMod val="95000"/>
                    <a:lumOff val="5000"/>
                  </a:schemeClr>
                </a:solidFill>
              </a:rPr>
              <a:t>The usage of recovered resources can be a method in curbing current trends of exhausting the biosphere, a notion increasingly accepted and realized in multiple sectors</a:t>
            </a:r>
            <a:r>
              <a:rPr lang="en-US" dirty="0" smtClean="0">
                <a:solidFill>
                  <a:schemeClr val="tx1">
                    <a:lumMod val="95000"/>
                    <a:lumOff val="5000"/>
                  </a:schemeClr>
                </a:solidFill>
              </a:rPr>
              <a:t>.</a:t>
            </a:r>
          </a:p>
          <a:p>
            <a:r>
              <a:rPr lang="en-US" dirty="0">
                <a:solidFill>
                  <a:schemeClr val="tx1">
                    <a:lumMod val="95000"/>
                    <a:lumOff val="5000"/>
                  </a:schemeClr>
                </a:solidFill>
              </a:rPr>
              <a:t>The pool of technologies recovering water, energy and different types of value-added components are continuously expanding. This movement is positive, as a gap between consumption and worldwide supply of certain resources is evident and is predicted to become even more severe</a:t>
            </a:r>
            <a:r>
              <a:rPr lang="en-US" dirty="0" smtClean="0">
                <a:solidFill>
                  <a:schemeClr val="tx1">
                    <a:lumMod val="95000"/>
                    <a:lumOff val="5000"/>
                  </a:schemeClr>
                </a:solidFill>
              </a:rPr>
              <a:t>.</a:t>
            </a:r>
          </a:p>
          <a:p>
            <a:r>
              <a:rPr lang="en-US" dirty="0">
                <a:solidFill>
                  <a:schemeClr val="tx1">
                    <a:lumMod val="95000"/>
                    <a:lumOff val="5000"/>
                  </a:schemeClr>
                </a:solidFill>
              </a:rPr>
              <a:t>Regulations and policies and social acceptance are important factors that need to work in </a:t>
            </a:r>
            <a:r>
              <a:rPr lang="en-US" dirty="0" smtClean="0">
                <a:solidFill>
                  <a:schemeClr val="tx1">
                    <a:lumMod val="95000"/>
                    <a:lumOff val="5000"/>
                  </a:schemeClr>
                </a:solidFill>
              </a:rPr>
              <a:t>favor </a:t>
            </a:r>
            <a:r>
              <a:rPr lang="en-US" dirty="0">
                <a:solidFill>
                  <a:schemeClr val="tx1">
                    <a:lumMod val="95000"/>
                    <a:lumOff val="5000"/>
                  </a:schemeClr>
                </a:solidFill>
              </a:rPr>
              <a:t>of continued innovation and adoption. It is important to continuously encourage resource recovery</a:t>
            </a:r>
            <a:r>
              <a:rPr lang="en-US" dirty="0" smtClean="0">
                <a:solidFill>
                  <a:schemeClr val="tx1">
                    <a:lumMod val="95000"/>
                    <a:lumOff val="5000"/>
                  </a:schemeClr>
                </a:solidFill>
              </a:rPr>
              <a:t>.</a:t>
            </a:r>
          </a:p>
          <a:p>
            <a:r>
              <a:rPr lang="en-US" dirty="0">
                <a:solidFill>
                  <a:schemeClr val="tx1">
                    <a:lumMod val="95000"/>
                    <a:lumOff val="5000"/>
                  </a:schemeClr>
                </a:solidFill>
              </a:rPr>
              <a:t>Apart from having resources to recover, advantageous regulations and policies are needed, as well as a demand and acceptance of the recovered product and recovery </a:t>
            </a:r>
            <a:r>
              <a:rPr lang="en-US" dirty="0" smtClean="0">
                <a:solidFill>
                  <a:schemeClr val="tx1">
                    <a:lumMod val="95000"/>
                    <a:lumOff val="5000"/>
                  </a:schemeClr>
                </a:solidFill>
              </a:rPr>
              <a:t>.</a:t>
            </a:r>
            <a:r>
              <a:rPr lang="en-US" b="1" dirty="0" smtClean="0">
                <a:solidFill>
                  <a:schemeClr val="tx1">
                    <a:lumMod val="95000"/>
                    <a:lumOff val="5000"/>
                  </a:schemeClr>
                </a:solidFill>
              </a:rPr>
              <a:t>Figure </a:t>
            </a:r>
            <a:r>
              <a:rPr lang="en-US" b="1" dirty="0">
                <a:solidFill>
                  <a:schemeClr val="tx1">
                    <a:lumMod val="95000"/>
                    <a:lumOff val="5000"/>
                  </a:schemeClr>
                </a:solidFill>
              </a:rPr>
              <a:t>5.1</a:t>
            </a:r>
            <a:r>
              <a:rPr lang="en-US" dirty="0">
                <a:solidFill>
                  <a:schemeClr val="tx1">
                    <a:lumMod val="95000"/>
                    <a:lumOff val="5000"/>
                  </a:schemeClr>
                </a:solidFill>
              </a:rPr>
              <a:t> provides a schematic view of what such a procedure could look like.</a:t>
            </a:r>
          </a:p>
        </p:txBody>
      </p:sp>
    </p:spTree>
    <p:extLst>
      <p:ext uri="{BB962C8B-B14F-4D97-AF65-F5344CB8AC3E}">
        <p14:creationId xmlns:p14="http://schemas.microsoft.com/office/powerpoint/2010/main" val="7195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lum bright="-30000" contrast="55000"/>
            <a:extLst>
              <a:ext uri="{28A0092B-C50C-407E-A947-70E740481C1C}">
                <a14:useLocalDpi xmlns:a14="http://schemas.microsoft.com/office/drawing/2010/main" val="0"/>
              </a:ext>
            </a:extLst>
          </a:blip>
          <a:srcRect/>
          <a:stretch>
            <a:fillRect/>
          </a:stretch>
        </p:blipFill>
        <p:spPr bwMode="auto">
          <a:xfrm>
            <a:off x="239152" y="140678"/>
            <a:ext cx="9045526" cy="5155540"/>
          </a:xfrm>
          <a:prstGeom prst="rect">
            <a:avLst/>
          </a:prstGeom>
          <a:noFill/>
          <a:ln>
            <a:noFill/>
          </a:ln>
        </p:spPr>
      </p:pic>
      <p:sp>
        <p:nvSpPr>
          <p:cNvPr id="2" name="Title 1"/>
          <p:cNvSpPr>
            <a:spLocks noGrp="1"/>
          </p:cNvSpPr>
          <p:nvPr>
            <p:ph type="title"/>
          </p:nvPr>
        </p:nvSpPr>
        <p:spPr>
          <a:xfrm>
            <a:off x="1071229" y="5688037"/>
            <a:ext cx="8213449" cy="586154"/>
          </a:xfrm>
        </p:spPr>
        <p:txBody>
          <a:bodyPr>
            <a:normAutofit/>
          </a:bodyPr>
          <a:lstStyle/>
          <a:p>
            <a:pPr algn="ctr"/>
            <a:r>
              <a:rPr lang="en-US" sz="1800" b="1" dirty="0">
                <a:solidFill>
                  <a:schemeClr val="tx1">
                    <a:lumMod val="95000"/>
                    <a:lumOff val="5000"/>
                  </a:schemeClr>
                </a:solidFill>
              </a:rPr>
              <a:t>Figure 8.1 </a:t>
            </a:r>
            <a:r>
              <a:rPr lang="en-US" sz="1800" dirty="0">
                <a:solidFill>
                  <a:schemeClr val="tx1">
                    <a:lumMod val="95000"/>
                    <a:lumOff val="5000"/>
                  </a:schemeClr>
                </a:solidFill>
              </a:rPr>
              <a:t>Schematic View of Resource Recovery</a:t>
            </a:r>
          </a:p>
        </p:txBody>
      </p:sp>
    </p:spTree>
    <p:extLst>
      <p:ext uri="{BB962C8B-B14F-4D97-AF65-F5344CB8AC3E}">
        <p14:creationId xmlns:p14="http://schemas.microsoft.com/office/powerpoint/2010/main" val="275841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r>
              <a:rPr lang="en-US" dirty="0"/>
              <a:t/>
            </a:r>
            <a:br>
              <a:rPr lang="en-US" dirty="0"/>
            </a:br>
            <a:endParaRPr lang="en-US" dirty="0"/>
          </a:p>
        </p:txBody>
      </p:sp>
      <p:sp>
        <p:nvSpPr>
          <p:cNvPr id="3" name="Content Placeholder 2"/>
          <p:cNvSpPr>
            <a:spLocks noGrp="1"/>
          </p:cNvSpPr>
          <p:nvPr>
            <p:ph idx="1"/>
          </p:nvPr>
        </p:nvSpPr>
        <p:spPr>
          <a:xfrm>
            <a:off x="436098" y="1237956"/>
            <a:ext cx="8837904" cy="5092505"/>
          </a:xfrm>
        </p:spPr>
        <p:txBody>
          <a:bodyPr>
            <a:normAutofit fontScale="92500" lnSpcReduction="10000"/>
          </a:bodyPr>
          <a:lstStyle/>
          <a:p>
            <a:r>
              <a:rPr lang="en-US" dirty="0">
                <a:solidFill>
                  <a:schemeClr val="tx1">
                    <a:lumMod val="95000"/>
                    <a:lumOff val="5000"/>
                  </a:schemeClr>
                </a:solidFill>
              </a:rPr>
              <a:t>Resource Recovery from Wastewater by Biological Technologies: Opportunities, Challenges, and </a:t>
            </a:r>
            <a:r>
              <a:rPr lang="en-US" dirty="0" smtClean="0">
                <a:solidFill>
                  <a:schemeClr val="tx1">
                    <a:lumMod val="95000"/>
                    <a:lumOff val="5000"/>
                  </a:schemeClr>
                </a:solidFill>
              </a:rPr>
              <a:t>Prospects, published: </a:t>
            </a:r>
            <a:r>
              <a:rPr lang="en-US" dirty="0">
                <a:solidFill>
                  <a:schemeClr val="tx1">
                    <a:lumMod val="95000"/>
                    <a:lumOff val="5000"/>
                  </a:schemeClr>
                </a:solidFill>
              </a:rPr>
              <a:t>06/January/2017 </a:t>
            </a:r>
            <a:r>
              <a:rPr lang="en-US" dirty="0" smtClean="0">
                <a:solidFill>
                  <a:schemeClr val="tx1">
                    <a:lumMod val="95000"/>
                    <a:lumOff val="5000"/>
                  </a:schemeClr>
                </a:solidFill>
              </a:rPr>
              <a:t>doi:10.3389/fmicb.2016.02106</a:t>
            </a:r>
            <a:endParaRPr lang="en-US" dirty="0">
              <a:solidFill>
                <a:schemeClr val="tx1">
                  <a:lumMod val="95000"/>
                  <a:lumOff val="5000"/>
                </a:schemeClr>
              </a:solidFill>
            </a:endParaRPr>
          </a:p>
          <a:p>
            <a:pPr lvl="0"/>
            <a:r>
              <a:rPr lang="en-US" dirty="0" smtClean="0">
                <a:solidFill>
                  <a:schemeClr val="tx1">
                    <a:lumMod val="95000"/>
                    <a:lumOff val="5000"/>
                  </a:schemeClr>
                </a:solidFill>
              </a:rPr>
              <a:t>RESOURCE </a:t>
            </a:r>
            <a:r>
              <a:rPr lang="en-US" dirty="0">
                <a:solidFill>
                  <a:schemeClr val="tx1">
                    <a:lumMod val="95000"/>
                    <a:lumOff val="5000"/>
                  </a:schemeClr>
                </a:solidFill>
              </a:rPr>
              <a:t>RECOVERY &amp; REUSE SERIES </a:t>
            </a:r>
            <a:r>
              <a:rPr lang="en-US" dirty="0" smtClean="0">
                <a:solidFill>
                  <a:schemeClr val="tx1">
                    <a:lumMod val="95000"/>
                    <a:lumOff val="5000"/>
                  </a:schemeClr>
                </a:solidFill>
              </a:rPr>
              <a:t>8,International </a:t>
            </a:r>
            <a:r>
              <a:rPr lang="en-US" dirty="0">
                <a:solidFill>
                  <a:schemeClr val="tx1">
                    <a:lumMod val="95000"/>
                    <a:lumOff val="5000"/>
                  </a:schemeClr>
                </a:solidFill>
              </a:rPr>
              <a:t>Water Management Institute (IWMI</a:t>
            </a:r>
            <a:r>
              <a:rPr lang="en-US" dirty="0" smtClean="0">
                <a:solidFill>
                  <a:schemeClr val="tx1">
                    <a:lumMod val="95000"/>
                    <a:lumOff val="5000"/>
                  </a:schemeClr>
                </a:solidFill>
              </a:rPr>
              <a:t>).CGIAR </a:t>
            </a:r>
            <a:r>
              <a:rPr lang="en-US" dirty="0">
                <a:solidFill>
                  <a:schemeClr val="tx1">
                    <a:lumMod val="95000"/>
                    <a:lumOff val="5000"/>
                  </a:schemeClr>
                </a:solidFill>
              </a:rPr>
              <a:t>Research Program on Water, Land and </a:t>
            </a:r>
            <a:r>
              <a:rPr lang="en-US" dirty="0" smtClean="0">
                <a:solidFill>
                  <a:schemeClr val="tx1">
                    <a:lumMod val="95000"/>
                    <a:lumOff val="5000"/>
                  </a:schemeClr>
                </a:solidFill>
              </a:rPr>
              <a:t>Ecosystems(WLE</a:t>
            </a:r>
            <a:r>
              <a:rPr lang="en-US" dirty="0">
                <a:solidFill>
                  <a:schemeClr val="tx1">
                    <a:lumMod val="95000"/>
                    <a:lumOff val="5000"/>
                  </a:schemeClr>
                </a:solidFill>
              </a:rPr>
              <a:t>). 57p. (Resource Recovery and Reuse Series 8). </a:t>
            </a:r>
            <a:r>
              <a:rPr lang="en-US" dirty="0" smtClean="0">
                <a:solidFill>
                  <a:schemeClr val="tx1">
                    <a:lumMod val="95000"/>
                    <a:lumOff val="5000"/>
                  </a:schemeClr>
                </a:solidFill>
              </a:rPr>
              <a:t>doi:10.5337/2016.203</a:t>
            </a:r>
            <a:endParaRPr lang="en-US" dirty="0">
              <a:solidFill>
                <a:schemeClr val="tx1">
                  <a:lumMod val="95000"/>
                  <a:lumOff val="5000"/>
                </a:schemeClr>
              </a:solidFill>
            </a:endParaRPr>
          </a:p>
          <a:p>
            <a:pPr lvl="0"/>
            <a:r>
              <a:rPr lang="en-US" dirty="0">
                <a:solidFill>
                  <a:schemeClr val="tx1">
                    <a:lumMod val="95000"/>
                    <a:lumOff val="5000"/>
                  </a:schemeClr>
                </a:solidFill>
              </a:rPr>
              <a:t>Wastewater Engineering: Treatment and Resource Recovery ,Publisher : McGraw-Hill Education 2013-10-16,page (984-1259)</a:t>
            </a:r>
          </a:p>
          <a:p>
            <a:pPr lvl="0"/>
            <a:r>
              <a:rPr lang="en-US" dirty="0">
                <a:solidFill>
                  <a:schemeClr val="tx1">
                    <a:lumMod val="95000"/>
                    <a:lumOff val="5000"/>
                  </a:schemeClr>
                </a:solidFill>
              </a:rPr>
              <a:t>Resource recovery from sewage </a:t>
            </a:r>
            <a:r>
              <a:rPr lang="en-US" dirty="0" smtClean="0">
                <a:solidFill>
                  <a:schemeClr val="tx1">
                    <a:lumMod val="95000"/>
                    <a:lumOff val="5000"/>
                  </a:schemeClr>
                </a:solidFill>
              </a:rPr>
              <a:t>sludge(pdf) </a:t>
            </a:r>
            <a:r>
              <a:rPr lang="en-US" u="sng" dirty="0" smtClean="0">
                <a:solidFill>
                  <a:schemeClr val="tx1">
                    <a:lumMod val="95000"/>
                    <a:lumOff val="5000"/>
                  </a:schemeClr>
                </a:solidFill>
                <a:hlinkClick r:id="rId2"/>
              </a:rPr>
              <a:t>https</a:t>
            </a:r>
            <a:r>
              <a:rPr lang="en-US" u="sng" dirty="0">
                <a:solidFill>
                  <a:schemeClr val="tx1">
                    <a:lumMod val="95000"/>
                    <a:lumOff val="5000"/>
                  </a:schemeClr>
                </a:solidFill>
                <a:hlinkClick r:id="rId2"/>
              </a:rPr>
              <a:t>://www.researchgate.net/publication/277775028_Resource_recovery_from_sewage_sludge</a:t>
            </a:r>
            <a:endParaRPr lang="en-US" dirty="0">
              <a:solidFill>
                <a:schemeClr val="tx1">
                  <a:lumMod val="95000"/>
                  <a:lumOff val="5000"/>
                </a:schemeClr>
              </a:solidFill>
            </a:endParaRPr>
          </a:p>
          <a:p>
            <a:pPr lvl="0"/>
            <a:r>
              <a:rPr lang="en-US" dirty="0">
                <a:solidFill>
                  <a:schemeClr val="tx1">
                    <a:lumMod val="95000"/>
                    <a:lumOff val="5000"/>
                  </a:schemeClr>
                </a:solidFill>
              </a:rPr>
              <a:t>Treatment of Sugarcane Industry Effluents: Science &amp; Technology </a:t>
            </a:r>
            <a:r>
              <a:rPr lang="en-US" dirty="0" smtClean="0">
                <a:solidFill>
                  <a:schemeClr val="tx1">
                    <a:lumMod val="95000"/>
                    <a:lumOff val="5000"/>
                  </a:schemeClr>
                </a:solidFill>
              </a:rPr>
              <a:t>issues,                 M</a:t>
            </a:r>
            <a:r>
              <a:rPr lang="en-US" dirty="0">
                <a:solidFill>
                  <a:schemeClr val="tx1">
                    <a:lumMod val="95000"/>
                    <a:lumOff val="5000"/>
                  </a:schemeClr>
                </a:solidFill>
              </a:rPr>
              <a:t>. </a:t>
            </a:r>
            <a:r>
              <a:rPr lang="en-US" dirty="0" err="1">
                <a:solidFill>
                  <a:schemeClr val="tx1">
                    <a:lumMod val="95000"/>
                    <a:lumOff val="5000"/>
                  </a:schemeClr>
                </a:solidFill>
              </a:rPr>
              <a:t>Rais</a:t>
            </a:r>
            <a:r>
              <a:rPr lang="en-US" dirty="0">
                <a:solidFill>
                  <a:schemeClr val="tx1">
                    <a:lumMod val="95000"/>
                    <a:lumOff val="5000"/>
                  </a:schemeClr>
                </a:solidFill>
              </a:rPr>
              <a:t> Int. Journal of Engineering Research and </a:t>
            </a:r>
            <a:r>
              <a:rPr lang="en-US" dirty="0" smtClean="0">
                <a:solidFill>
                  <a:schemeClr val="tx1">
                    <a:lumMod val="95000"/>
                    <a:lumOff val="5000"/>
                  </a:schemeClr>
                </a:solidFill>
              </a:rPr>
              <a:t>Applications, ISSN </a:t>
            </a:r>
            <a:r>
              <a:rPr lang="en-US" dirty="0">
                <a:solidFill>
                  <a:schemeClr val="tx1">
                    <a:lumMod val="95000"/>
                    <a:lumOff val="5000"/>
                  </a:schemeClr>
                </a:solidFill>
              </a:rPr>
              <a:t>: 2248-9622, Vol. 5, Issue 1( Part 2), January 2015, pp.11-19</a:t>
            </a:r>
          </a:p>
          <a:p>
            <a:pPr lvl="0"/>
            <a:r>
              <a:rPr lang="en-US" dirty="0">
                <a:solidFill>
                  <a:schemeClr val="tx1">
                    <a:lumMod val="95000"/>
                    <a:lumOff val="5000"/>
                  </a:schemeClr>
                </a:solidFill>
              </a:rPr>
              <a:t>ENVIRONMENTAL MANAGEMENT IN PULP AND PAPER </a:t>
            </a:r>
            <a:r>
              <a:rPr lang="en-US" dirty="0" smtClean="0">
                <a:solidFill>
                  <a:schemeClr val="tx1">
                    <a:lumMod val="95000"/>
                    <a:lumOff val="5000"/>
                  </a:schemeClr>
                </a:solidFill>
              </a:rPr>
              <a:t>INDUSTRY </a:t>
            </a:r>
            <a:r>
              <a:rPr lang="en-US" u="sng" dirty="0" smtClean="0">
                <a:solidFill>
                  <a:schemeClr val="tx1">
                    <a:lumMod val="95000"/>
                    <a:lumOff val="5000"/>
                  </a:schemeClr>
                </a:solidFill>
                <a:hlinkClick r:id="rId3"/>
              </a:rPr>
              <a:t>http</a:t>
            </a:r>
            <a:r>
              <a:rPr lang="en-US" u="sng" dirty="0">
                <a:solidFill>
                  <a:schemeClr val="tx1">
                    <a:lumMod val="95000"/>
                    <a:lumOff val="5000"/>
                  </a:schemeClr>
                </a:solidFill>
                <a:hlinkClick r:id="rId3"/>
              </a:rPr>
              <a:t>://www.icontrolpollution.com/articles/environmental-management-in-pulp-and-paper-industry-.pdf</a:t>
            </a:r>
            <a:endParaRPr lang="en-US" dirty="0">
              <a:solidFill>
                <a:schemeClr val="tx1">
                  <a:lumMod val="95000"/>
                  <a:lumOff val="5000"/>
                </a:schemeClr>
              </a:solidFill>
            </a:endParaRPr>
          </a:p>
        </p:txBody>
      </p:sp>
    </p:spTree>
    <p:extLst>
      <p:ext uri="{BB962C8B-B14F-4D97-AF65-F5344CB8AC3E}">
        <p14:creationId xmlns:p14="http://schemas.microsoft.com/office/powerpoint/2010/main" val="310025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t>INTRODUCTION</a:t>
            </a:r>
          </a:p>
        </p:txBody>
      </p:sp>
      <p:sp>
        <p:nvSpPr>
          <p:cNvPr id="4" name="Content Placeholder 3"/>
          <p:cNvSpPr>
            <a:spLocks noGrp="1"/>
          </p:cNvSpPr>
          <p:nvPr>
            <p:ph idx="1"/>
          </p:nvPr>
        </p:nvSpPr>
        <p:spPr>
          <a:xfrm>
            <a:off x="677334" y="1766693"/>
            <a:ext cx="8596668" cy="3880773"/>
          </a:xfrm>
        </p:spPr>
        <p:txBody>
          <a:bodyPr/>
          <a:lstStyle/>
          <a:p>
            <a:r>
              <a:rPr lang="en-US" dirty="0">
                <a:solidFill>
                  <a:schemeClr val="tx1">
                    <a:lumMod val="95000"/>
                    <a:lumOff val="5000"/>
                  </a:schemeClr>
                </a:solidFill>
              </a:rPr>
              <a:t>Driven by environmental, economic and ecological benefits, resource recovery from </a:t>
            </a:r>
            <a:r>
              <a:rPr lang="en-US" dirty="0" smtClean="0">
                <a:solidFill>
                  <a:schemeClr val="tx1">
                    <a:lumMod val="95000"/>
                    <a:lumOff val="5000"/>
                  </a:schemeClr>
                </a:solidFill>
              </a:rPr>
              <a:t>wastewater </a:t>
            </a:r>
            <a:r>
              <a:rPr lang="en-US" dirty="0">
                <a:solidFill>
                  <a:schemeClr val="tx1">
                    <a:lumMod val="95000"/>
                    <a:lumOff val="5000"/>
                  </a:schemeClr>
                </a:solidFill>
              </a:rPr>
              <a:t>draws worldwide attention. </a:t>
            </a:r>
            <a:endParaRPr lang="en-US" dirty="0" smtClean="0">
              <a:solidFill>
                <a:schemeClr val="tx1">
                  <a:lumMod val="95000"/>
                  <a:lumOff val="5000"/>
                </a:schemeClr>
              </a:solidFill>
            </a:endParaRPr>
          </a:p>
          <a:p>
            <a:r>
              <a:rPr lang="en-US" dirty="0">
                <a:solidFill>
                  <a:schemeClr val="tx1">
                    <a:lumMod val="95000"/>
                    <a:lumOff val="5000"/>
                  </a:schemeClr>
                </a:solidFill>
              </a:rPr>
              <a:t>M</a:t>
            </a:r>
            <a:r>
              <a:rPr lang="en-US" dirty="0" smtClean="0">
                <a:solidFill>
                  <a:schemeClr val="tx1">
                    <a:lumMod val="95000"/>
                    <a:lumOff val="5000"/>
                  </a:schemeClr>
                </a:solidFill>
              </a:rPr>
              <a:t>ajor </a:t>
            </a:r>
            <a:r>
              <a:rPr lang="en-US" dirty="0">
                <a:solidFill>
                  <a:schemeClr val="tx1">
                    <a:lumMod val="95000"/>
                    <a:lumOff val="5000"/>
                  </a:schemeClr>
                </a:solidFill>
              </a:rPr>
              <a:t>research efforts are focused on valorization and recovery </a:t>
            </a:r>
            <a:r>
              <a:rPr lang="en-US" dirty="0" smtClean="0">
                <a:solidFill>
                  <a:schemeClr val="tx1">
                    <a:lumMod val="95000"/>
                    <a:lumOff val="5000"/>
                  </a:schemeClr>
                </a:solidFill>
              </a:rPr>
              <a:t>of </a:t>
            </a:r>
            <a:r>
              <a:rPr lang="en-US" dirty="0">
                <a:solidFill>
                  <a:schemeClr val="tx1">
                    <a:lumMod val="95000"/>
                    <a:lumOff val="5000"/>
                  </a:schemeClr>
                </a:solidFill>
              </a:rPr>
              <a:t>cellulose, bioplastics, medium-chain carboxylic acids and metals</a:t>
            </a:r>
            <a:r>
              <a:rPr lang="en-US" dirty="0" smtClean="0">
                <a:solidFill>
                  <a:schemeClr val="tx1">
                    <a:lumMod val="95000"/>
                    <a:lumOff val="5000"/>
                  </a:schemeClr>
                </a:solidFill>
              </a:rPr>
              <a:t>.</a:t>
            </a:r>
          </a:p>
          <a:p>
            <a:r>
              <a:rPr lang="en-US" dirty="0">
                <a:solidFill>
                  <a:schemeClr val="tx1">
                    <a:lumMod val="95000"/>
                    <a:lumOff val="5000"/>
                  </a:schemeClr>
                </a:solidFill>
              </a:rPr>
              <a:t>W</a:t>
            </a:r>
            <a:r>
              <a:rPr lang="en-US" dirty="0" smtClean="0">
                <a:solidFill>
                  <a:schemeClr val="tx1">
                    <a:lumMod val="95000"/>
                    <a:lumOff val="5000"/>
                  </a:schemeClr>
                </a:solidFill>
              </a:rPr>
              <a:t>ater </a:t>
            </a:r>
            <a:r>
              <a:rPr lang="en-US" dirty="0">
                <a:solidFill>
                  <a:schemeClr val="tx1">
                    <a:lumMod val="95000"/>
                    <a:lumOff val="5000"/>
                  </a:schemeClr>
                </a:solidFill>
              </a:rPr>
              <a:t>utilities can profit from green practices that might be of interest in terms of reputation management. Thus, the industry sector is more and more supportive for the concept of resource recovery</a:t>
            </a:r>
            <a:r>
              <a:rPr lang="en-US" dirty="0" smtClean="0">
                <a:solidFill>
                  <a:schemeClr val="tx1">
                    <a:lumMod val="95000"/>
                    <a:lumOff val="5000"/>
                  </a:schemeClr>
                </a:solidFill>
              </a:rPr>
              <a:t>.</a:t>
            </a:r>
          </a:p>
          <a:p>
            <a:r>
              <a:rPr lang="en-US" dirty="0">
                <a:solidFill>
                  <a:schemeClr val="tx1">
                    <a:lumMod val="95000"/>
                    <a:lumOff val="5000"/>
                  </a:schemeClr>
                </a:solidFill>
              </a:rPr>
              <a:t>R</a:t>
            </a:r>
            <a:r>
              <a:rPr lang="en-US" dirty="0" smtClean="0">
                <a:solidFill>
                  <a:schemeClr val="tx1">
                    <a:lumMod val="95000"/>
                    <a:lumOff val="5000"/>
                  </a:schemeClr>
                </a:solidFill>
              </a:rPr>
              <a:t>ecovering </a:t>
            </a:r>
            <a:r>
              <a:rPr lang="en-US" dirty="0">
                <a:solidFill>
                  <a:schemeClr val="tx1">
                    <a:lumMod val="95000"/>
                    <a:lumOff val="5000"/>
                  </a:schemeClr>
                </a:solidFill>
              </a:rPr>
              <a:t>resources from water-based waste streams must be both beneficial for the environment and economically attractive. A proper reflection on design of products and processes, market prospects, appropriate public policies and regulations, and institutional arrangements are fundamental for accelerating resource </a:t>
            </a:r>
            <a:r>
              <a:rPr lang="en-US" dirty="0" smtClean="0">
                <a:solidFill>
                  <a:schemeClr val="tx1">
                    <a:lumMod val="95000"/>
                    <a:lumOff val="5000"/>
                  </a:schemeClr>
                </a:solidFill>
              </a:rPr>
              <a:t>recovery.</a:t>
            </a:r>
            <a:endParaRPr lang="en-US" dirty="0">
              <a:solidFill>
                <a:schemeClr val="tx1">
                  <a:lumMod val="95000"/>
                  <a:lumOff val="5000"/>
                </a:schemeClr>
              </a:solidFill>
            </a:endParaRPr>
          </a:p>
        </p:txBody>
      </p:sp>
    </p:spTree>
    <p:extLst>
      <p:ext uri="{BB962C8B-B14F-4D97-AF65-F5344CB8AC3E}">
        <p14:creationId xmlns:p14="http://schemas.microsoft.com/office/powerpoint/2010/main" val="303067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69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609600"/>
            <a:ext cx="9048919" cy="1320800"/>
          </a:xfrm>
        </p:spPr>
        <p:txBody>
          <a:bodyPr/>
          <a:lstStyle/>
          <a:p>
            <a:pPr algn="ctr"/>
            <a:r>
              <a:rPr lang="en-US" b="1" dirty="0"/>
              <a:t>BASIC CONCEPT OF RESOURCE RECOVERY</a:t>
            </a:r>
            <a:endParaRPr lang="en-US" dirty="0"/>
          </a:p>
        </p:txBody>
      </p:sp>
      <p:sp>
        <p:nvSpPr>
          <p:cNvPr id="3" name="Content Placeholder 2"/>
          <p:cNvSpPr>
            <a:spLocks noGrp="1"/>
          </p:cNvSpPr>
          <p:nvPr>
            <p:ph idx="1"/>
          </p:nvPr>
        </p:nvSpPr>
        <p:spPr>
          <a:xfrm>
            <a:off x="677334" y="1752626"/>
            <a:ext cx="8596668" cy="4155805"/>
          </a:xfrm>
        </p:spPr>
        <p:txBody>
          <a:bodyPr>
            <a:normAutofit lnSpcReduction="10000"/>
          </a:bodyPr>
          <a:lstStyle/>
          <a:p>
            <a:r>
              <a:rPr lang="en-US" dirty="0">
                <a:solidFill>
                  <a:schemeClr val="tx1">
                    <a:lumMod val="95000"/>
                    <a:lumOff val="5000"/>
                  </a:schemeClr>
                </a:solidFill>
              </a:rPr>
              <a:t>Energy plays a big role in the resource recovery sector, both since electricity is needed for the treatment process and since energy in different forms can be recovered in the treatment process</a:t>
            </a:r>
            <a:r>
              <a:rPr lang="en-US" dirty="0" smtClean="0">
                <a:solidFill>
                  <a:schemeClr val="tx1">
                    <a:lumMod val="95000"/>
                    <a:lumOff val="5000"/>
                  </a:schemeClr>
                </a:solidFill>
              </a:rPr>
              <a:t>.</a:t>
            </a:r>
          </a:p>
          <a:p>
            <a:r>
              <a:rPr lang="en-US" dirty="0" smtClean="0">
                <a:solidFill>
                  <a:schemeClr val="tx1">
                    <a:lumMod val="95000"/>
                    <a:lumOff val="5000"/>
                  </a:schemeClr>
                </a:solidFill>
              </a:rPr>
              <a:t>Anaerobic digestion(AD)  </a:t>
            </a:r>
            <a:r>
              <a:rPr lang="en-US" dirty="0">
                <a:solidFill>
                  <a:schemeClr val="tx1">
                    <a:lumMod val="95000"/>
                    <a:lumOff val="5000"/>
                  </a:schemeClr>
                </a:solidFill>
              </a:rPr>
              <a:t>is the most typical method in which biosolids can be converted into energy. The process involves the readily biodegradable portion of the volatile solids in sludge which is transformed into biogas by microorganisms in the absence of oxygen</a:t>
            </a:r>
            <a:r>
              <a:rPr lang="en-US" dirty="0" smtClean="0">
                <a:solidFill>
                  <a:schemeClr val="tx1">
                    <a:lumMod val="95000"/>
                    <a:lumOff val="5000"/>
                  </a:schemeClr>
                </a:solidFill>
              </a:rPr>
              <a:t>.</a:t>
            </a:r>
          </a:p>
          <a:p>
            <a:r>
              <a:rPr lang="en-US" dirty="0">
                <a:solidFill>
                  <a:schemeClr val="tx1">
                    <a:lumMod val="95000"/>
                    <a:lumOff val="5000"/>
                  </a:schemeClr>
                </a:solidFill>
              </a:rPr>
              <a:t>Microbial fuel cells (MFC) are an alternative for </a:t>
            </a:r>
            <a:r>
              <a:rPr lang="en-US" dirty="0" smtClean="0">
                <a:solidFill>
                  <a:schemeClr val="tx1">
                    <a:lumMod val="95000"/>
                    <a:lumOff val="5000"/>
                  </a:schemeClr>
                </a:solidFill>
              </a:rPr>
              <a:t>AD. In </a:t>
            </a:r>
            <a:r>
              <a:rPr lang="en-US" dirty="0">
                <a:solidFill>
                  <a:schemeClr val="tx1">
                    <a:lumMod val="95000"/>
                    <a:lumOff val="5000"/>
                  </a:schemeClr>
                </a:solidFill>
              </a:rPr>
              <a:t>the system, used water is treated at the same time as energy is produced through conversion of chemical energy into electrical energy. Ammonia can further be recovered through this process</a:t>
            </a:r>
            <a:r>
              <a:rPr lang="en-US" dirty="0" smtClean="0">
                <a:solidFill>
                  <a:schemeClr val="tx1">
                    <a:lumMod val="95000"/>
                    <a:lumOff val="5000"/>
                  </a:schemeClr>
                </a:solidFill>
              </a:rPr>
              <a:t>.</a:t>
            </a:r>
          </a:p>
          <a:p>
            <a:r>
              <a:rPr lang="en-US" dirty="0">
                <a:solidFill>
                  <a:schemeClr val="tx1">
                    <a:lumMod val="95000"/>
                    <a:lumOff val="5000"/>
                  </a:schemeClr>
                </a:solidFill>
              </a:rPr>
              <a:t>Many components can be recovered during the treatment process of used water and from residuals from water treatment, such as nutrients, metals and biodegradable plastic.</a:t>
            </a:r>
          </a:p>
        </p:txBody>
      </p:sp>
    </p:spTree>
    <p:extLst>
      <p:ext uri="{BB962C8B-B14F-4D97-AF65-F5344CB8AC3E}">
        <p14:creationId xmlns:p14="http://schemas.microsoft.com/office/powerpoint/2010/main" val="243446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NUTRIENT RECOVERY</a:t>
            </a:r>
            <a:endParaRPr lang="en-US" b="1" dirty="0"/>
          </a:p>
        </p:txBody>
      </p:sp>
      <p:sp>
        <p:nvSpPr>
          <p:cNvPr id="3" name="Content Placeholder 2"/>
          <p:cNvSpPr>
            <a:spLocks noGrp="1"/>
          </p:cNvSpPr>
          <p:nvPr>
            <p:ph idx="1"/>
          </p:nvPr>
        </p:nvSpPr>
        <p:spPr>
          <a:xfrm>
            <a:off x="677334" y="1696355"/>
            <a:ext cx="8596668" cy="3880773"/>
          </a:xfrm>
        </p:spPr>
        <p:txBody>
          <a:bodyPr>
            <a:normAutofit lnSpcReduction="10000"/>
          </a:bodyPr>
          <a:lstStyle/>
          <a:p>
            <a:r>
              <a:rPr lang="en-US" dirty="0">
                <a:solidFill>
                  <a:schemeClr val="tx1">
                    <a:lumMod val="95000"/>
                    <a:lumOff val="5000"/>
                  </a:schemeClr>
                </a:solidFill>
              </a:rPr>
              <a:t>Nutrient recovery can be divided into three sections, namely accumulation, release and extraction in which nutrient products are recovered in the last step</a:t>
            </a:r>
            <a:r>
              <a:rPr lang="en-US" dirty="0" smtClean="0">
                <a:solidFill>
                  <a:schemeClr val="tx1">
                    <a:lumMod val="95000"/>
                    <a:lumOff val="5000"/>
                  </a:schemeClr>
                </a:solidFill>
              </a:rPr>
              <a:t>.</a:t>
            </a:r>
          </a:p>
          <a:p>
            <a:r>
              <a:rPr lang="en-US" dirty="0">
                <a:solidFill>
                  <a:schemeClr val="tx1">
                    <a:lumMod val="95000"/>
                    <a:lumOff val="5000"/>
                  </a:schemeClr>
                </a:solidFill>
              </a:rPr>
              <a:t>P</a:t>
            </a:r>
            <a:r>
              <a:rPr lang="en-US" dirty="0" smtClean="0">
                <a:solidFill>
                  <a:schemeClr val="tx1">
                    <a:lumMod val="95000"/>
                    <a:lumOff val="5000"/>
                  </a:schemeClr>
                </a:solidFill>
              </a:rPr>
              <a:t>hosphorus </a:t>
            </a:r>
            <a:r>
              <a:rPr lang="en-US" dirty="0">
                <a:solidFill>
                  <a:schemeClr val="tx1">
                    <a:lumMod val="95000"/>
                    <a:lumOff val="5000"/>
                  </a:schemeClr>
                </a:solidFill>
              </a:rPr>
              <a:t>can be recovered from sludge is through supercritical water oxidation (SCWO), a technique which is growing in terms of practice and commercialization</a:t>
            </a:r>
            <a:r>
              <a:rPr lang="en-US" dirty="0" smtClean="0">
                <a:solidFill>
                  <a:schemeClr val="tx1">
                    <a:lumMod val="95000"/>
                    <a:lumOff val="5000"/>
                  </a:schemeClr>
                </a:solidFill>
              </a:rPr>
              <a:t>.</a:t>
            </a:r>
          </a:p>
          <a:p>
            <a:r>
              <a:rPr lang="en-US" dirty="0">
                <a:solidFill>
                  <a:schemeClr val="tx1">
                    <a:lumMod val="95000"/>
                    <a:lumOff val="5000"/>
                  </a:schemeClr>
                </a:solidFill>
              </a:rPr>
              <a:t>Nitrogenous materials present in the sewage or paper mill effluents can be removed from sewage effluent and converted into biomass through activated secondary treatment processes</a:t>
            </a:r>
            <a:r>
              <a:rPr lang="en-US" dirty="0" smtClean="0">
                <a:solidFill>
                  <a:schemeClr val="tx1">
                    <a:lumMod val="95000"/>
                    <a:lumOff val="5000"/>
                  </a:schemeClr>
                </a:solidFill>
              </a:rPr>
              <a:t>.</a:t>
            </a:r>
          </a:p>
          <a:p>
            <a:r>
              <a:rPr lang="en-US" dirty="0">
                <a:solidFill>
                  <a:schemeClr val="tx1">
                    <a:lumMod val="95000"/>
                    <a:lumOff val="5000"/>
                  </a:schemeClr>
                </a:solidFill>
              </a:rPr>
              <a:t>The electro dialysis </a:t>
            </a:r>
            <a:r>
              <a:rPr lang="en-US" dirty="0" smtClean="0">
                <a:solidFill>
                  <a:schemeClr val="tx1">
                    <a:lumMod val="95000"/>
                    <a:lumOff val="5000"/>
                  </a:schemeClr>
                </a:solidFill>
              </a:rPr>
              <a:t>technology </a:t>
            </a:r>
            <a:r>
              <a:rPr lang="en-US" dirty="0">
                <a:solidFill>
                  <a:schemeClr val="tx1">
                    <a:lumMod val="95000"/>
                    <a:lumOff val="5000"/>
                  </a:schemeClr>
                </a:solidFill>
              </a:rPr>
              <a:t>is founded on the method of using an electrical current in which anions and cations are separated across ion exchange membranes. Multiple nutrients can be recovered through this process but it is most suitable for nitrogen and potassium</a:t>
            </a:r>
            <a:r>
              <a:rPr lang="en-US" dirty="0" smtClean="0">
                <a:solidFill>
                  <a:schemeClr val="tx1">
                    <a:lumMod val="95000"/>
                    <a:lumOff val="5000"/>
                  </a:schemeClr>
                </a:solidFill>
              </a:rPr>
              <a:t>.</a:t>
            </a:r>
            <a:r>
              <a:rPr lang="en-US" dirty="0">
                <a:solidFill>
                  <a:schemeClr val="tx1">
                    <a:lumMod val="95000"/>
                    <a:lumOff val="5000"/>
                  </a:schemeClr>
                </a:solidFill>
              </a:rPr>
              <a:t> (</a:t>
            </a:r>
            <a:r>
              <a:rPr lang="en-US" b="1" dirty="0">
                <a:solidFill>
                  <a:schemeClr val="tx1">
                    <a:lumMod val="95000"/>
                    <a:lumOff val="5000"/>
                  </a:schemeClr>
                </a:solidFill>
              </a:rPr>
              <a:t>see Figure 1</a:t>
            </a:r>
            <a:r>
              <a:rPr lang="en-US" dirty="0" smtClean="0">
                <a:solidFill>
                  <a:schemeClr val="tx1">
                    <a:lumMod val="95000"/>
                    <a:lumOff val="5000"/>
                  </a:schemeClr>
                </a:solidFill>
              </a:rPr>
              <a:t>)</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42843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lum bright="-13000" contrast="31000"/>
            <a:extLst>
              <a:ext uri="{28A0092B-C50C-407E-A947-70E740481C1C}">
                <a14:useLocalDpi xmlns:a14="http://schemas.microsoft.com/office/drawing/2010/main" val="0"/>
              </a:ext>
            </a:extLst>
          </a:blip>
          <a:srcRect/>
          <a:stretch>
            <a:fillRect/>
          </a:stretch>
        </p:blipFill>
        <p:spPr bwMode="auto">
          <a:xfrm>
            <a:off x="2236763" y="928467"/>
            <a:ext cx="5795889" cy="3108961"/>
          </a:xfrm>
          <a:prstGeom prst="rect">
            <a:avLst/>
          </a:prstGeom>
          <a:noFill/>
          <a:ln>
            <a:noFill/>
          </a:ln>
        </p:spPr>
      </p:pic>
      <p:sp>
        <p:nvSpPr>
          <p:cNvPr id="3" name="TextBox 2"/>
          <p:cNvSpPr txBox="1"/>
          <p:nvPr/>
        </p:nvSpPr>
        <p:spPr>
          <a:xfrm>
            <a:off x="801858" y="4220307"/>
            <a:ext cx="9030101" cy="1477328"/>
          </a:xfrm>
          <a:prstGeom prst="rect">
            <a:avLst/>
          </a:prstGeom>
          <a:noFill/>
        </p:spPr>
        <p:txBody>
          <a:bodyPr wrap="none" rtlCol="0">
            <a:spAutoFit/>
          </a:bodyPr>
          <a:lstStyle/>
          <a:p>
            <a:pPr algn="ctr"/>
            <a:r>
              <a:rPr lang="en-US" b="1" dirty="0" smtClean="0">
                <a:solidFill>
                  <a:schemeClr val="tx1">
                    <a:lumMod val="95000"/>
                    <a:lumOff val="5000"/>
                  </a:schemeClr>
                </a:solidFill>
              </a:rPr>
              <a:t>FIGURE 1: </a:t>
            </a:r>
            <a:r>
              <a:rPr lang="en-US" dirty="0">
                <a:solidFill>
                  <a:schemeClr val="tx1">
                    <a:lumMod val="95000"/>
                    <a:lumOff val="5000"/>
                  </a:schemeClr>
                </a:solidFill>
              </a:rPr>
              <a:t>Electro dialysis</a:t>
            </a:r>
          </a:p>
          <a:p>
            <a:pPr algn="ctr"/>
            <a:r>
              <a:rPr lang="en-US" dirty="0">
                <a:solidFill>
                  <a:schemeClr val="tx1">
                    <a:lumMod val="95000"/>
                    <a:lumOff val="5000"/>
                  </a:schemeClr>
                </a:solidFill>
              </a:rPr>
              <a:t>BP: bipolar membrane; A: anion-selective membrane, C: cation-selective membrane;</a:t>
            </a:r>
          </a:p>
          <a:p>
            <a:pPr algn="ctr"/>
            <a:r>
              <a:rPr lang="en-US" dirty="0">
                <a:solidFill>
                  <a:schemeClr val="tx1">
                    <a:lumMod val="95000"/>
                    <a:lumOff val="5000"/>
                  </a:schemeClr>
                </a:solidFill>
              </a:rPr>
              <a:t>M+: cation; X-: anion; H+: hydrogen ion; OH-: hydroxide ion; CH3O-: methoxide ion.</a:t>
            </a:r>
          </a:p>
          <a:p>
            <a:pPr algn="ctr"/>
            <a:r>
              <a:rPr lang="en-US" b="1" dirty="0">
                <a:solidFill>
                  <a:schemeClr val="tx1">
                    <a:lumMod val="95000"/>
                    <a:lumOff val="5000"/>
                  </a:schemeClr>
                </a:solidFill>
              </a:rPr>
              <a:t> </a:t>
            </a:r>
            <a:endParaRPr lang="en-US" dirty="0">
              <a:solidFill>
                <a:schemeClr val="tx1">
                  <a:lumMod val="95000"/>
                  <a:lumOff val="5000"/>
                </a:schemeClr>
              </a:solidFill>
            </a:endParaRPr>
          </a:p>
          <a:p>
            <a:pPr algn="ctr"/>
            <a:endParaRPr lang="en-US" dirty="0">
              <a:solidFill>
                <a:schemeClr val="tx1">
                  <a:lumMod val="95000"/>
                  <a:lumOff val="5000"/>
                </a:schemeClr>
              </a:solidFill>
            </a:endParaRPr>
          </a:p>
        </p:txBody>
      </p:sp>
    </p:spTree>
    <p:extLst>
      <p:ext uri="{BB962C8B-B14F-4D97-AF65-F5344CB8AC3E}">
        <p14:creationId xmlns:p14="http://schemas.microsoft.com/office/powerpoint/2010/main" val="207518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8185"/>
          </a:xfrm>
        </p:spPr>
        <p:txBody>
          <a:bodyPr>
            <a:normAutofit fontScale="90000"/>
          </a:bodyPr>
          <a:lstStyle/>
          <a:p>
            <a:pPr algn="ctr"/>
            <a:r>
              <a:rPr lang="en-US" b="1" dirty="0" smtClean="0"/>
              <a:t>METALS</a:t>
            </a:r>
            <a:br>
              <a:rPr lang="en-US" b="1" dirty="0" smtClean="0"/>
            </a:br>
            <a:endParaRPr lang="en-US" b="1" dirty="0"/>
          </a:p>
        </p:txBody>
      </p:sp>
      <p:sp>
        <p:nvSpPr>
          <p:cNvPr id="3" name="Content Placeholder 2"/>
          <p:cNvSpPr>
            <a:spLocks noGrp="1"/>
          </p:cNvSpPr>
          <p:nvPr>
            <p:ph idx="1"/>
          </p:nvPr>
        </p:nvSpPr>
        <p:spPr>
          <a:xfrm>
            <a:off x="305194" y="1466166"/>
            <a:ext cx="9340948" cy="4582943"/>
          </a:xfrm>
        </p:spPr>
        <p:txBody>
          <a:bodyPr>
            <a:normAutofit lnSpcReduction="10000"/>
          </a:bodyPr>
          <a:lstStyle/>
          <a:p>
            <a:r>
              <a:rPr lang="en-US" dirty="0">
                <a:solidFill>
                  <a:schemeClr val="tx1">
                    <a:lumMod val="95000"/>
                    <a:lumOff val="5000"/>
                  </a:schemeClr>
                </a:solidFill>
              </a:rPr>
              <a:t>There are certain factors that need to be considered when recovering metals. Such features include initial concentrations of all metals, origin of used water, identification of metals to be recovered and the choice between recovering one specific metal opposed to a group of metals</a:t>
            </a:r>
            <a:r>
              <a:rPr lang="en-US" dirty="0" smtClean="0">
                <a:solidFill>
                  <a:schemeClr val="tx1">
                    <a:lumMod val="95000"/>
                    <a:lumOff val="5000"/>
                  </a:schemeClr>
                </a:solidFill>
              </a:rPr>
              <a:t>.</a:t>
            </a:r>
          </a:p>
          <a:p>
            <a:r>
              <a:rPr lang="en-US" dirty="0">
                <a:solidFill>
                  <a:schemeClr val="tx1">
                    <a:lumMod val="95000"/>
                    <a:lumOff val="5000"/>
                  </a:schemeClr>
                </a:solidFill>
              </a:rPr>
              <a:t>Used water content from industries such as mining, electrical and electroplating can contain traces of heavy metals such as cadmium, copper, zinc, gold, magnesium, silver and calcium</a:t>
            </a:r>
            <a:r>
              <a:rPr lang="en-US" dirty="0" smtClean="0">
                <a:solidFill>
                  <a:schemeClr val="tx1">
                    <a:lumMod val="95000"/>
                    <a:lumOff val="5000"/>
                  </a:schemeClr>
                </a:solidFill>
              </a:rPr>
              <a:t>.</a:t>
            </a:r>
          </a:p>
          <a:p>
            <a:r>
              <a:rPr lang="en-US" dirty="0">
                <a:solidFill>
                  <a:schemeClr val="tx1">
                    <a:lumMod val="95000"/>
                    <a:lumOff val="5000"/>
                  </a:schemeClr>
                </a:solidFill>
              </a:rPr>
              <a:t>Common methods of removing metals involve physiochemical techniques such as filtration, chemical filtration and solvent extraction. Removal can also be performed through adsorption, electrodialysis and through biological and membrane </a:t>
            </a:r>
            <a:r>
              <a:rPr lang="en-US" dirty="0" smtClean="0">
                <a:solidFill>
                  <a:schemeClr val="tx1">
                    <a:lumMod val="95000"/>
                    <a:lumOff val="5000"/>
                  </a:schemeClr>
                </a:solidFill>
              </a:rPr>
              <a:t>processes</a:t>
            </a:r>
          </a:p>
          <a:p>
            <a:r>
              <a:rPr lang="en-US" dirty="0">
                <a:solidFill>
                  <a:schemeClr val="tx1">
                    <a:lumMod val="95000"/>
                    <a:lumOff val="5000"/>
                  </a:schemeClr>
                </a:solidFill>
              </a:rPr>
              <a:t>M</a:t>
            </a:r>
            <a:r>
              <a:rPr lang="en-US" dirty="0" smtClean="0">
                <a:solidFill>
                  <a:schemeClr val="tx1">
                    <a:lumMod val="95000"/>
                    <a:lumOff val="5000"/>
                  </a:schemeClr>
                </a:solidFill>
              </a:rPr>
              <a:t>etal </a:t>
            </a:r>
            <a:r>
              <a:rPr lang="en-US" dirty="0">
                <a:solidFill>
                  <a:schemeClr val="tx1">
                    <a:lumMod val="95000"/>
                    <a:lumOff val="5000"/>
                  </a:schemeClr>
                </a:solidFill>
              </a:rPr>
              <a:t>sulphides can be recovered using sulphate reducing bacteria (SRB), electrodialysis can recover metals such as Cr and Cu. </a:t>
            </a:r>
            <a:r>
              <a:rPr lang="en-US" dirty="0" smtClean="0">
                <a:solidFill>
                  <a:schemeClr val="tx1">
                    <a:lumMod val="95000"/>
                    <a:lumOff val="5000"/>
                  </a:schemeClr>
                </a:solidFill>
              </a:rPr>
              <a:t>Photocatalysis </a:t>
            </a:r>
            <a:r>
              <a:rPr lang="en-US" dirty="0">
                <a:solidFill>
                  <a:schemeClr val="tx1">
                    <a:lumMod val="95000"/>
                    <a:lumOff val="5000"/>
                  </a:schemeClr>
                </a:solidFill>
              </a:rPr>
              <a:t>can recover noble metals from industrial waste effluents. Deposited metals can be extracted from slurry by mechanical and/or chemical means. Mercury (II), chromium (VI), silver (I) and iron (III) ions can be recovered </a:t>
            </a:r>
            <a:r>
              <a:rPr lang="en-US" dirty="0" smtClean="0">
                <a:solidFill>
                  <a:schemeClr val="tx1">
                    <a:lumMod val="95000"/>
                    <a:lumOff val="5000"/>
                  </a:schemeClr>
                </a:solidFill>
              </a:rPr>
              <a:t>using</a:t>
            </a:r>
            <a:r>
              <a:rPr lang="en-US" dirty="0">
                <a:solidFill>
                  <a:schemeClr val="tx1">
                    <a:lumMod val="95000"/>
                    <a:lumOff val="5000"/>
                  </a:schemeClr>
                </a:solidFill>
              </a:rPr>
              <a:t> </a:t>
            </a:r>
            <a:r>
              <a:rPr lang="en-US" dirty="0" smtClean="0">
                <a:solidFill>
                  <a:schemeClr val="tx1">
                    <a:lumMod val="95000"/>
                    <a:lumOff val="5000"/>
                  </a:schemeClr>
                </a:solidFill>
              </a:rPr>
              <a:t>Cation-exchange.</a:t>
            </a:r>
            <a:endParaRPr lang="en-US" dirty="0">
              <a:solidFill>
                <a:schemeClr val="tx1">
                  <a:lumMod val="95000"/>
                  <a:lumOff val="5000"/>
                </a:schemeClr>
              </a:solidFill>
            </a:endParaRPr>
          </a:p>
        </p:txBody>
      </p:sp>
    </p:spTree>
    <p:extLst>
      <p:ext uri="{BB962C8B-B14F-4D97-AF65-F5344CB8AC3E}">
        <p14:creationId xmlns:p14="http://schemas.microsoft.com/office/powerpoint/2010/main" val="228866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66" y="609600"/>
            <a:ext cx="8823836" cy="1320800"/>
          </a:xfrm>
        </p:spPr>
        <p:txBody>
          <a:bodyPr/>
          <a:lstStyle/>
          <a:p>
            <a:pPr algn="ctr"/>
            <a:r>
              <a:rPr lang="en-US" b="1" dirty="0" smtClean="0"/>
              <a:t>PARTITION-RELEASE-RECOVER CONCEPT</a:t>
            </a:r>
            <a:endParaRPr lang="en-US" dirty="0"/>
          </a:p>
        </p:txBody>
      </p:sp>
      <p:sp>
        <p:nvSpPr>
          <p:cNvPr id="3" name="Content Placeholder 2"/>
          <p:cNvSpPr>
            <a:spLocks noGrp="1"/>
          </p:cNvSpPr>
          <p:nvPr>
            <p:ph idx="1"/>
          </p:nvPr>
        </p:nvSpPr>
        <p:spPr>
          <a:xfrm>
            <a:off x="450166" y="1578707"/>
            <a:ext cx="8890782" cy="4723618"/>
          </a:xfrm>
        </p:spPr>
        <p:txBody>
          <a:bodyPr>
            <a:normAutofit/>
          </a:bodyPr>
          <a:lstStyle/>
          <a:p>
            <a:r>
              <a:rPr lang="en-US" dirty="0">
                <a:solidFill>
                  <a:schemeClr val="tx1">
                    <a:lumMod val="95000"/>
                    <a:lumOff val="5000"/>
                  </a:schemeClr>
                </a:solidFill>
              </a:rPr>
              <a:t>Verstraete proposed separation of streams into major and minor concentrated and dilute streams</a:t>
            </a:r>
            <a:r>
              <a:rPr lang="en-US" dirty="0" smtClean="0">
                <a:solidFill>
                  <a:schemeClr val="tx1">
                    <a:lumMod val="95000"/>
                    <a:lumOff val="5000"/>
                  </a:schemeClr>
                </a:solidFill>
              </a:rPr>
              <a:t>.</a:t>
            </a:r>
          </a:p>
          <a:p>
            <a:r>
              <a:rPr lang="en-US" dirty="0">
                <a:solidFill>
                  <a:schemeClr val="tx1">
                    <a:lumMod val="95000"/>
                    <a:lumOff val="5000"/>
                  </a:schemeClr>
                </a:solidFill>
              </a:rPr>
              <a:t>D</a:t>
            </a:r>
            <a:r>
              <a:rPr lang="en-US" dirty="0" smtClean="0">
                <a:solidFill>
                  <a:schemeClr val="tx1">
                    <a:lumMod val="95000"/>
                    <a:lumOff val="5000"/>
                  </a:schemeClr>
                </a:solidFill>
              </a:rPr>
              <a:t>efault </a:t>
            </a:r>
            <a:r>
              <a:rPr lang="en-US" dirty="0">
                <a:solidFill>
                  <a:schemeClr val="tx1">
                    <a:lumMod val="95000"/>
                    <a:lumOff val="5000"/>
                  </a:schemeClr>
                </a:solidFill>
              </a:rPr>
              <a:t>sets of technologies identified were filtration based treatment (gravity-microfiltration-reverse osmosis), with treatment of solids and concentrate by anaerobic digestion, and recovery of the nutrients from digestate though (for example, electrodialytic nitrogen recovery, and phosphate precipitation).</a:t>
            </a:r>
            <a:endParaRPr lang="en-US" dirty="0" smtClean="0">
              <a:solidFill>
                <a:schemeClr val="tx1">
                  <a:lumMod val="95000"/>
                  <a:lumOff val="5000"/>
                </a:schemeClr>
              </a:solidFill>
            </a:endParaRPr>
          </a:p>
          <a:p>
            <a:r>
              <a:rPr lang="en-US" dirty="0">
                <a:solidFill>
                  <a:schemeClr val="tx1">
                    <a:lumMod val="95000"/>
                    <a:lumOff val="5000"/>
                  </a:schemeClr>
                </a:solidFill>
              </a:rPr>
              <a:t>This was further developed, as </a:t>
            </a:r>
            <a:r>
              <a:rPr lang="en-US" dirty="0" smtClean="0">
                <a:solidFill>
                  <a:schemeClr val="tx1">
                    <a:lumMod val="95000"/>
                    <a:lumOff val="5000"/>
                  </a:schemeClr>
                </a:solidFill>
              </a:rPr>
              <a:t>the </a:t>
            </a:r>
            <a:r>
              <a:rPr lang="en-US" b="1" dirty="0">
                <a:solidFill>
                  <a:schemeClr val="tx1">
                    <a:lumMod val="95000"/>
                    <a:lumOff val="5000"/>
                  </a:schemeClr>
                </a:solidFill>
              </a:rPr>
              <a:t>“partition-release-recover” </a:t>
            </a:r>
            <a:r>
              <a:rPr lang="en-US" dirty="0">
                <a:solidFill>
                  <a:schemeClr val="tx1">
                    <a:lumMod val="95000"/>
                    <a:lumOff val="5000"/>
                  </a:schemeClr>
                </a:solidFill>
              </a:rPr>
              <a:t>process, which uses biological agents to selectively remove nutrients and carbon from the liquid phase. </a:t>
            </a:r>
            <a:endParaRPr lang="en-US" dirty="0" smtClean="0">
              <a:solidFill>
                <a:schemeClr val="tx1">
                  <a:lumMod val="95000"/>
                  <a:lumOff val="5000"/>
                </a:schemeClr>
              </a:solidFill>
            </a:endParaRPr>
          </a:p>
          <a:p>
            <a:r>
              <a:rPr lang="en-US" dirty="0" smtClean="0">
                <a:solidFill>
                  <a:schemeClr val="tx1">
                    <a:lumMod val="95000"/>
                    <a:lumOff val="5000"/>
                  </a:schemeClr>
                </a:solidFill>
              </a:rPr>
              <a:t>This </a:t>
            </a:r>
            <a:r>
              <a:rPr lang="en-US" dirty="0">
                <a:solidFill>
                  <a:schemeClr val="tx1">
                    <a:lumMod val="95000"/>
                    <a:lumOff val="5000"/>
                  </a:schemeClr>
                </a:solidFill>
              </a:rPr>
              <a:t>is a combined and scalable process, able to treat wastewater at essentially zero energy input, and recover nitrogen, phosphorous, and potentially, value-added organics or microbial products from the effluent</a:t>
            </a:r>
            <a:r>
              <a:rPr lang="en-US" dirty="0" smtClean="0">
                <a:solidFill>
                  <a:schemeClr val="tx1">
                    <a:lumMod val="95000"/>
                    <a:lumOff val="5000"/>
                  </a:schemeClr>
                </a:solidFill>
              </a:rPr>
              <a:t>.</a:t>
            </a:r>
          </a:p>
          <a:p>
            <a:r>
              <a:rPr lang="en-US" dirty="0" smtClean="0">
                <a:solidFill>
                  <a:schemeClr val="tx1">
                    <a:lumMod val="95000"/>
                    <a:lumOff val="5000"/>
                  </a:schemeClr>
                </a:solidFill>
              </a:rPr>
              <a:t> </a:t>
            </a:r>
            <a:r>
              <a:rPr lang="en-US" dirty="0">
                <a:solidFill>
                  <a:schemeClr val="tx1">
                    <a:lumMod val="95000"/>
                    <a:lumOff val="5000"/>
                  </a:schemeClr>
                </a:solidFill>
              </a:rPr>
              <a:t>An overall scheme is shown in </a:t>
            </a:r>
            <a:r>
              <a:rPr lang="en-US" b="1" dirty="0" smtClean="0">
                <a:solidFill>
                  <a:schemeClr val="tx1">
                    <a:lumMod val="95000"/>
                    <a:lumOff val="5000"/>
                  </a:schemeClr>
                </a:solidFill>
              </a:rPr>
              <a:t>Figure2</a:t>
            </a:r>
            <a:r>
              <a:rPr lang="en-US" dirty="0" smtClean="0">
                <a:solidFill>
                  <a:schemeClr val="tx1">
                    <a:lumMod val="95000"/>
                    <a:lumOff val="5000"/>
                  </a:schemeClr>
                </a:solidFill>
              </a:rPr>
              <a:t>.</a:t>
            </a:r>
            <a:endParaRPr lang="en-US" dirty="0">
              <a:solidFill>
                <a:schemeClr val="tx1">
                  <a:lumMod val="95000"/>
                  <a:lumOff val="5000"/>
                </a:schemeClr>
              </a:solidFill>
            </a:endParaRPr>
          </a:p>
          <a:p>
            <a:endParaRPr lang="en-US" dirty="0">
              <a:solidFill>
                <a:schemeClr val="tx1">
                  <a:lumMod val="95000"/>
                  <a:lumOff val="5000"/>
                </a:schemeClr>
              </a:solidFill>
            </a:endParaRPr>
          </a:p>
        </p:txBody>
      </p:sp>
    </p:spTree>
    <p:extLst>
      <p:ext uri="{BB962C8B-B14F-4D97-AF65-F5344CB8AC3E}">
        <p14:creationId xmlns:p14="http://schemas.microsoft.com/office/powerpoint/2010/main" val="208019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lum bright="-4000" contrast="7000"/>
            <a:extLst>
              <a:ext uri="{28A0092B-C50C-407E-A947-70E740481C1C}">
                <a14:useLocalDpi xmlns:a14="http://schemas.microsoft.com/office/drawing/2010/main" val="0"/>
              </a:ext>
            </a:extLst>
          </a:blip>
          <a:srcRect/>
          <a:stretch>
            <a:fillRect/>
          </a:stretch>
        </p:blipFill>
        <p:spPr bwMode="auto">
          <a:xfrm>
            <a:off x="295422" y="407963"/>
            <a:ext cx="9186203" cy="5148775"/>
          </a:xfrm>
          <a:prstGeom prst="rect">
            <a:avLst/>
          </a:prstGeom>
          <a:noFill/>
          <a:ln>
            <a:noFill/>
          </a:ln>
        </p:spPr>
      </p:pic>
      <p:sp>
        <p:nvSpPr>
          <p:cNvPr id="3" name="TextBox 2"/>
          <p:cNvSpPr txBox="1"/>
          <p:nvPr/>
        </p:nvSpPr>
        <p:spPr>
          <a:xfrm>
            <a:off x="506438" y="5683348"/>
            <a:ext cx="8145194" cy="646331"/>
          </a:xfrm>
          <a:prstGeom prst="rect">
            <a:avLst/>
          </a:prstGeom>
          <a:noFill/>
        </p:spPr>
        <p:txBody>
          <a:bodyPr wrap="square" rtlCol="0">
            <a:spAutoFit/>
          </a:bodyPr>
          <a:lstStyle/>
          <a:p>
            <a:pPr algn="ctr"/>
            <a:r>
              <a:rPr lang="en-US" b="1" dirty="0">
                <a:solidFill>
                  <a:schemeClr val="tx1">
                    <a:lumMod val="95000"/>
                    <a:lumOff val="5000"/>
                  </a:schemeClr>
                </a:solidFill>
              </a:rPr>
              <a:t>FIGURE </a:t>
            </a:r>
            <a:r>
              <a:rPr lang="en-US" b="1" dirty="0" smtClean="0">
                <a:solidFill>
                  <a:schemeClr val="tx1">
                    <a:lumMod val="95000"/>
                    <a:lumOff val="5000"/>
                  </a:schemeClr>
                </a:solidFill>
              </a:rPr>
              <a:t>2</a:t>
            </a:r>
            <a:r>
              <a:rPr lang="en-US" dirty="0" smtClean="0">
                <a:solidFill>
                  <a:schemeClr val="tx1">
                    <a:lumMod val="95000"/>
                    <a:lumOff val="5000"/>
                  </a:schemeClr>
                </a:solidFill>
              </a:rPr>
              <a:t>: </a:t>
            </a:r>
            <a:r>
              <a:rPr lang="en-US" dirty="0">
                <a:solidFill>
                  <a:schemeClr val="tx1">
                    <a:lumMod val="95000"/>
                    <a:lumOff val="5000"/>
                  </a:schemeClr>
                </a:solidFill>
              </a:rPr>
              <a:t>Enhancing the Partition-Release-Recovery concept for </a:t>
            </a:r>
            <a:r>
              <a:rPr lang="en-US" dirty="0" smtClean="0">
                <a:solidFill>
                  <a:schemeClr val="tx1">
                    <a:lumMod val="95000"/>
                    <a:lumOff val="5000"/>
                  </a:schemeClr>
                </a:solidFill>
              </a:rPr>
              <a:t>organic</a:t>
            </a:r>
          </a:p>
          <a:p>
            <a:pPr algn="ctr"/>
            <a:r>
              <a:rPr lang="en-US" dirty="0" smtClean="0">
                <a:solidFill>
                  <a:schemeClr val="tx1">
                    <a:lumMod val="95000"/>
                    <a:lumOff val="5000"/>
                  </a:schemeClr>
                </a:solidFill>
              </a:rPr>
              <a:t> </a:t>
            </a:r>
            <a:r>
              <a:rPr lang="en-US" dirty="0">
                <a:solidFill>
                  <a:schemeClr val="tx1">
                    <a:lumMod val="95000"/>
                    <a:lumOff val="5000"/>
                  </a:schemeClr>
                </a:solidFill>
              </a:rPr>
              <a:t>and metals recovery from wastewater (PRR</a:t>
            </a:r>
            <a:r>
              <a:rPr lang="en-US" baseline="30000" dirty="0">
                <a:solidFill>
                  <a:schemeClr val="tx1">
                    <a:lumMod val="95000"/>
                    <a:lumOff val="5000"/>
                  </a:schemeClr>
                </a:solidFill>
              </a:rPr>
              <a:t>2</a:t>
            </a:r>
            <a:r>
              <a:rPr lang="en-US" dirty="0">
                <a:solidFill>
                  <a:schemeClr val="tx1">
                    <a:lumMod val="95000"/>
                    <a:lumOff val="5000"/>
                  </a:schemeClr>
                </a:solidFill>
              </a:rPr>
              <a:t> concept).</a:t>
            </a:r>
          </a:p>
        </p:txBody>
      </p:sp>
    </p:spTree>
    <p:extLst>
      <p:ext uri="{BB962C8B-B14F-4D97-AF65-F5344CB8AC3E}">
        <p14:creationId xmlns:p14="http://schemas.microsoft.com/office/powerpoint/2010/main" val="260740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BIODEGRADABLE POLYMER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chemeClr val="tx1">
                    <a:lumMod val="95000"/>
                    <a:lumOff val="5000"/>
                  </a:schemeClr>
                </a:solidFill>
              </a:rPr>
              <a:t>The biosolids present in used water </a:t>
            </a:r>
            <a:r>
              <a:rPr lang="en-US" dirty="0">
                <a:solidFill>
                  <a:schemeClr val="tx1">
                    <a:lumMod val="95000"/>
                    <a:lumOff val="5000"/>
                  </a:schemeClr>
                </a:solidFill>
              </a:rPr>
              <a:t>represent an ample carbon source that is available at no cost</a:t>
            </a:r>
            <a:r>
              <a:rPr lang="en-US" dirty="0" smtClean="0">
                <a:solidFill>
                  <a:schemeClr val="tx1">
                    <a:lumMod val="95000"/>
                    <a:lumOff val="5000"/>
                  </a:schemeClr>
                </a:solidFill>
              </a:rPr>
              <a:t>.</a:t>
            </a:r>
          </a:p>
          <a:p>
            <a:r>
              <a:rPr lang="en-US" dirty="0" smtClean="0">
                <a:solidFill>
                  <a:schemeClr val="tx1">
                    <a:lumMod val="95000"/>
                    <a:lumOff val="5000"/>
                  </a:schemeClr>
                </a:solidFill>
              </a:rPr>
              <a:t> </a:t>
            </a:r>
            <a:r>
              <a:rPr lang="en-US" dirty="0">
                <a:solidFill>
                  <a:schemeClr val="tx1">
                    <a:lumMod val="95000"/>
                    <a:lumOff val="5000"/>
                  </a:schemeClr>
                </a:solidFill>
              </a:rPr>
              <a:t>An advantage of the produced plastic is its lifespan of months which can be compared to the centuries needed to break down petroleum based plastics</a:t>
            </a:r>
            <a:r>
              <a:rPr lang="en-US" dirty="0" smtClean="0">
                <a:solidFill>
                  <a:schemeClr val="tx1">
                    <a:lumMod val="95000"/>
                    <a:lumOff val="5000"/>
                  </a:schemeClr>
                </a:solidFill>
              </a:rPr>
              <a:t>.</a:t>
            </a:r>
          </a:p>
          <a:p>
            <a:r>
              <a:rPr lang="en-US" dirty="0" smtClean="0">
                <a:solidFill>
                  <a:schemeClr val="tx1">
                    <a:lumMod val="95000"/>
                    <a:lumOff val="5000"/>
                  </a:schemeClr>
                </a:solidFill>
              </a:rPr>
              <a:t> </a:t>
            </a:r>
            <a:r>
              <a:rPr lang="en-US" dirty="0">
                <a:solidFill>
                  <a:schemeClr val="tx1">
                    <a:lumMod val="95000"/>
                    <a:lumOff val="5000"/>
                  </a:schemeClr>
                </a:solidFill>
              </a:rPr>
              <a:t>A suitable environment is necessary for the bacteria’s growth and there are multiple mature examples of technologies that perform this on scale already. </a:t>
            </a:r>
            <a:endParaRPr lang="en-US" dirty="0" smtClean="0">
              <a:solidFill>
                <a:schemeClr val="tx1">
                  <a:lumMod val="95000"/>
                  <a:lumOff val="5000"/>
                </a:schemeClr>
              </a:solidFill>
            </a:endParaRPr>
          </a:p>
          <a:p>
            <a:r>
              <a:rPr lang="en-US" b="1" dirty="0" smtClean="0">
                <a:solidFill>
                  <a:schemeClr val="tx1">
                    <a:lumMod val="95000"/>
                    <a:lumOff val="5000"/>
                  </a:schemeClr>
                </a:solidFill>
              </a:rPr>
              <a:t>Figure 3</a:t>
            </a:r>
            <a:r>
              <a:rPr lang="en-US" dirty="0" smtClean="0">
                <a:solidFill>
                  <a:schemeClr val="tx1">
                    <a:lumMod val="95000"/>
                    <a:lumOff val="5000"/>
                  </a:schemeClr>
                </a:solidFill>
              </a:rPr>
              <a:t> </a:t>
            </a:r>
            <a:r>
              <a:rPr lang="en-US" dirty="0">
                <a:solidFill>
                  <a:schemeClr val="tx1">
                    <a:lumMod val="95000"/>
                    <a:lumOff val="5000"/>
                  </a:schemeClr>
                </a:solidFill>
              </a:rPr>
              <a:t>illustrates a prototype used for manufacturing such biodegradable plastics using biosolids</a:t>
            </a:r>
          </a:p>
          <a:p>
            <a:endParaRPr lang="en-US" dirty="0"/>
          </a:p>
        </p:txBody>
      </p:sp>
    </p:spTree>
    <p:extLst>
      <p:ext uri="{BB962C8B-B14F-4D97-AF65-F5344CB8AC3E}">
        <p14:creationId xmlns:p14="http://schemas.microsoft.com/office/powerpoint/2010/main" val="410287968"/>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0C0C0C"/>
      </a:dk2>
      <a:lt2>
        <a:srgbClr val="E5C243"/>
      </a:lt2>
      <a:accent1>
        <a:srgbClr val="A5300F"/>
      </a:accent1>
      <a:accent2>
        <a:srgbClr val="D55816"/>
      </a:accent2>
      <a:accent3>
        <a:srgbClr val="E19825"/>
      </a:accent3>
      <a:accent4>
        <a:srgbClr val="B19C7D"/>
      </a:accent4>
      <a:accent5>
        <a:srgbClr val="7F5F52"/>
      </a:accent5>
      <a:accent6>
        <a:srgbClr val="B27D49"/>
      </a:accent6>
      <a:hlink>
        <a:srgbClr val="521707"/>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265</TotalTime>
  <Words>1819</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Rounded MT Bold</vt:lpstr>
      <vt:lpstr>Trebuchet MS</vt:lpstr>
      <vt:lpstr>Wingdings 3</vt:lpstr>
      <vt:lpstr>Facet</vt:lpstr>
      <vt:lpstr>REOURCE RECOVERY FROM WASTE WATER</vt:lpstr>
      <vt:lpstr>INTRODUCTION</vt:lpstr>
      <vt:lpstr>BASIC CONCEPT OF RESOURCE RECOVERY</vt:lpstr>
      <vt:lpstr>NUTRIENT RECOVERY</vt:lpstr>
      <vt:lpstr>PowerPoint Presentation</vt:lpstr>
      <vt:lpstr>METALS </vt:lpstr>
      <vt:lpstr>PARTITION-RELEASE-RECOVER CONCEPT</vt:lpstr>
      <vt:lpstr>PowerPoint Presentation</vt:lpstr>
      <vt:lpstr>BIODEGRADABLE POLYMER </vt:lpstr>
      <vt:lpstr>PowerPoint Presentation</vt:lpstr>
      <vt:lpstr>PowerPoint Presentation</vt:lpstr>
      <vt:lpstr>APPLICATION OF RESOURCE RECOVERY IN MUNCIPAL SEWAGE</vt:lpstr>
      <vt:lpstr>PowerPoint Presentation</vt:lpstr>
      <vt:lpstr>APPLICATION OF RESOURCE RECOVERY IN INDUSTRIAL AND AGRICULTURE WASTEWATER</vt:lpstr>
      <vt:lpstr>FURUTE PROPECT OF RESOURCE RECOVERY</vt:lpstr>
      <vt:lpstr>COST EFFICTIVNESS OF RESOURCE RECOVERY </vt:lpstr>
      <vt:lpstr>CONCLUSION</vt:lpstr>
      <vt:lpstr>Figure 8.1 Schematic View of Resource Recovery</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REOURCE RECOVERY FROM WASTE WATER</dc:title>
  <dc:creator>pulkit kushwaha</dc:creator>
  <cp:lastModifiedBy>pulkit kushwaha</cp:lastModifiedBy>
  <cp:revision>27</cp:revision>
  <dcterms:created xsi:type="dcterms:W3CDTF">2018-11-02T01:48:46Z</dcterms:created>
  <dcterms:modified xsi:type="dcterms:W3CDTF">2018-11-02T06:31:56Z</dcterms:modified>
</cp:coreProperties>
</file>