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99700" cx="18300700"/>
  <p:notesSz cx="18300700" cy="102997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j9WXvPqyu7B2MVTdPi2WCCZA0P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050725" y="772475"/>
            <a:ext cx="12201000" cy="386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1830050" y="4892350"/>
            <a:ext cx="14640600" cy="4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/>
          <p:nvPr>
            <p:ph type="title"/>
          </p:nvPr>
        </p:nvSpPr>
        <p:spPr>
          <a:xfrm>
            <a:off x="868743" y="1091190"/>
            <a:ext cx="1642115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rgbClr val="332C2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" type="body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2" type="body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868743" y="1091190"/>
            <a:ext cx="1642115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rgbClr val="332C2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8405241" y="3403981"/>
            <a:ext cx="7516494" cy="2161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5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rgbClr val="332C2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subTitle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5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868743" y="1091190"/>
            <a:ext cx="1642115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rgbClr val="332C2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10286997"/>
                </a:moveTo>
                <a:lnTo>
                  <a:pt x="18287999" y="10286997"/>
                </a:lnTo>
                <a:lnTo>
                  <a:pt x="18287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F5F2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868743" y="1091190"/>
            <a:ext cx="1642115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332C2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8405241" y="3403981"/>
            <a:ext cx="7516494" cy="2161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title"/>
          </p:nvPr>
        </p:nvSpPr>
        <p:spPr>
          <a:xfrm>
            <a:off x="2721399" y="2473800"/>
            <a:ext cx="14591400" cy="4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426084" lvl="0" marL="12700" marR="5080" rtl="0" algn="l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50">
                <a:latin typeface="Times New Roman"/>
                <a:ea typeface="Times New Roman"/>
                <a:cs typeface="Times New Roman"/>
                <a:sym typeface="Times New Roman"/>
              </a:rPr>
              <a:t> Predict the fare amount of future rides using regression analysis</a:t>
            </a:r>
            <a:endParaRPr sz="90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0" y="7892605"/>
            <a:ext cx="18288000" cy="2395220"/>
          </a:xfrm>
          <a:custGeom>
            <a:rect b="b" l="l" r="r" t="t"/>
            <a:pathLst>
              <a:path extrusionOk="0" h="2395220" w="18288000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idx="2" type="body"/>
          </p:nvPr>
        </p:nvSpPr>
        <p:spPr>
          <a:xfrm>
            <a:off x="272175" y="7191043"/>
            <a:ext cx="79608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Vivek Pawar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Omkar Nalawade</a:t>
            </a:r>
            <a:endParaRPr/>
          </a:p>
        </p:txBody>
      </p:sp>
      <p:pic>
        <p:nvPicPr>
          <p:cNvPr id="47" name="Google Shape;4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5825" y="656275"/>
            <a:ext cx="50376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175" y="349050"/>
            <a:ext cx="2449225" cy="2550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0"/>
          <p:cNvGrpSpPr/>
          <p:nvPr/>
        </p:nvGrpSpPr>
        <p:grpSpPr>
          <a:xfrm>
            <a:off x="0" y="548830"/>
            <a:ext cx="18288000" cy="9738346"/>
            <a:chOff x="0" y="548830"/>
            <a:chExt cx="18288000" cy="9738346"/>
          </a:xfrm>
        </p:grpSpPr>
        <p:sp>
          <p:nvSpPr>
            <p:cNvPr id="134" name="Google Shape;134;p10"/>
            <p:cNvSpPr/>
            <p:nvPr/>
          </p:nvSpPr>
          <p:spPr>
            <a:xfrm>
              <a:off x="0" y="4840146"/>
              <a:ext cx="5176520" cy="5447030"/>
            </a:xfrm>
            <a:custGeom>
              <a:rect b="b" l="l" r="r" t="t"/>
              <a:pathLst>
                <a:path extrusionOk="0" h="5447030" w="517652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noFill/>
            <a:ln cap="flat" cmpd="sng" w="25000">
              <a:solidFill>
                <a:srgbClr val="33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0" y="548830"/>
              <a:ext cx="18288000" cy="9251950"/>
            </a:xfrm>
            <a:custGeom>
              <a:rect b="b" l="l" r="r" t="t"/>
              <a:pathLst>
                <a:path extrusionOk="0" h="9251950" w="1828800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extrusionOk="0" h="9251950" w="1828800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0"/>
          <p:cNvSpPr txBox="1"/>
          <p:nvPr>
            <p:ph type="title"/>
          </p:nvPr>
        </p:nvSpPr>
        <p:spPr>
          <a:xfrm>
            <a:off x="868743" y="1091190"/>
            <a:ext cx="16421100" cy="2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60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Accuracy Checking</a:t>
            </a:r>
            <a:endParaRPr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87560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650"/>
          </a:p>
        </p:txBody>
      </p:sp>
      <p:pic>
        <p:nvPicPr>
          <p:cNvPr id="137" name="Google Shape;1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3151" y="3992200"/>
            <a:ext cx="14297549" cy="56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868750" y="2491052"/>
            <a:ext cx="7516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Finding the MSE,MAE, RMSE,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/>
          <p:nvPr/>
        </p:nvSpPr>
        <p:spPr>
          <a:xfrm>
            <a:off x="0" y="6091970"/>
            <a:ext cx="2929255" cy="4195445"/>
          </a:xfrm>
          <a:custGeom>
            <a:rect b="b" l="l" r="r" t="t"/>
            <a:pathLst>
              <a:path extrusionOk="0" h="4195445" w="292925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noFill/>
          <a:ln cap="flat" cmpd="sng" w="24975">
            <a:solidFill>
              <a:srgbClr val="33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1544975" y="3646700"/>
            <a:ext cx="13185300" cy="17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0" lvl="0" marL="12700" marR="508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Summarizing the </a:t>
            </a:r>
            <a:r>
              <a:rPr b="0" i="0" lang="en-US" sz="27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key insights </a:t>
            </a: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from the presentation and emphasizing the </a:t>
            </a:r>
            <a:r>
              <a:rPr b="0" i="0" lang="en-US" sz="27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significance </a:t>
            </a: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of regression analysis in forecasting future ride fares. Highlighting the </a:t>
            </a:r>
            <a:r>
              <a:rPr b="0" i="0" lang="en-US" sz="27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for improving pricing strategies in the ride-hailing industry.</a:t>
            </a:r>
            <a:endParaRPr b="0" i="0" sz="27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1"/>
          <p:cNvSpPr txBox="1"/>
          <p:nvPr>
            <p:ph type="title"/>
          </p:nvPr>
        </p:nvSpPr>
        <p:spPr>
          <a:xfrm>
            <a:off x="868743" y="1091190"/>
            <a:ext cx="1642115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1075">
            <a:spAutoFit/>
          </a:bodyPr>
          <a:lstStyle/>
          <a:p>
            <a:pPr indent="0" lvl="0" marL="733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/>
          <p:nvPr/>
        </p:nvSpPr>
        <p:spPr>
          <a:xfrm>
            <a:off x="15340888" y="7929340"/>
            <a:ext cx="2947670" cy="2357755"/>
          </a:xfrm>
          <a:custGeom>
            <a:rect b="b" l="l" r="r" t="t"/>
            <a:pathLst>
              <a:path extrusionOk="0" h="2357754" w="2947669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5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39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2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0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20" y="1667417"/>
                </a:lnTo>
                <a:lnTo>
                  <a:pt x="811954" y="1700903"/>
                </a:lnTo>
                <a:lnTo>
                  <a:pt x="780373" y="1734139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1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noFill/>
          <a:ln cap="flat" cmpd="sng" w="25000">
            <a:solidFill>
              <a:srgbClr val="33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12"/>
          <p:cNvGrpSpPr/>
          <p:nvPr/>
        </p:nvGrpSpPr>
        <p:grpSpPr>
          <a:xfrm>
            <a:off x="0" y="0"/>
            <a:ext cx="18288000" cy="2314575"/>
            <a:chOff x="0" y="0"/>
            <a:chExt cx="18288000" cy="2314575"/>
          </a:xfrm>
        </p:grpSpPr>
        <p:sp>
          <p:nvSpPr>
            <p:cNvPr id="152" name="Google Shape;152;p12"/>
            <p:cNvSpPr/>
            <p:nvPr/>
          </p:nvSpPr>
          <p:spPr>
            <a:xfrm>
              <a:off x="0" y="0"/>
              <a:ext cx="2740660" cy="2314575"/>
            </a:xfrm>
            <a:custGeom>
              <a:rect b="b" l="l" r="r" t="t"/>
              <a:pathLst>
                <a:path extrusionOk="0" h="2314575" w="2740660">
                  <a:moveTo>
                    <a:pt x="2740277" y="0"/>
                  </a:moveTo>
                  <a:lnTo>
                    <a:pt x="2677093" y="32642"/>
                  </a:lnTo>
                  <a:lnTo>
                    <a:pt x="2636239" y="55165"/>
                  </a:lnTo>
                  <a:lnTo>
                    <a:pt x="2595995" y="78392"/>
                  </a:lnTo>
                  <a:lnTo>
                    <a:pt x="2556344" y="102303"/>
                  </a:lnTo>
                  <a:lnTo>
                    <a:pt x="2517266" y="126878"/>
                  </a:lnTo>
                  <a:lnTo>
                    <a:pt x="2478744" y="152095"/>
                  </a:lnTo>
                  <a:lnTo>
                    <a:pt x="2440761" y="177933"/>
                  </a:lnTo>
                  <a:lnTo>
                    <a:pt x="2403298" y="204373"/>
                  </a:lnTo>
                  <a:lnTo>
                    <a:pt x="2366337" y="231393"/>
                  </a:lnTo>
                  <a:lnTo>
                    <a:pt x="2329861" y="258972"/>
                  </a:lnTo>
                  <a:lnTo>
                    <a:pt x="2293851" y="287090"/>
                  </a:lnTo>
                  <a:lnTo>
                    <a:pt x="2258290" y="315726"/>
                  </a:lnTo>
                  <a:lnTo>
                    <a:pt x="2223159" y="344860"/>
                  </a:lnTo>
                  <a:lnTo>
                    <a:pt x="2188441" y="374470"/>
                  </a:lnTo>
                  <a:lnTo>
                    <a:pt x="2154117" y="404537"/>
                  </a:lnTo>
                  <a:lnTo>
                    <a:pt x="2120170" y="435038"/>
                  </a:lnTo>
                  <a:lnTo>
                    <a:pt x="2086582" y="465954"/>
                  </a:lnTo>
                  <a:lnTo>
                    <a:pt x="2053335" y="497264"/>
                  </a:lnTo>
                  <a:lnTo>
                    <a:pt x="2020411" y="528946"/>
                  </a:lnTo>
                  <a:lnTo>
                    <a:pt x="1987792" y="560981"/>
                  </a:lnTo>
                  <a:lnTo>
                    <a:pt x="1955460" y="593348"/>
                  </a:lnTo>
                  <a:lnTo>
                    <a:pt x="1923397" y="626025"/>
                  </a:lnTo>
                  <a:lnTo>
                    <a:pt x="1891585" y="658993"/>
                  </a:lnTo>
                  <a:lnTo>
                    <a:pt x="1860006" y="692230"/>
                  </a:lnTo>
                  <a:lnTo>
                    <a:pt x="1828643" y="725716"/>
                  </a:lnTo>
                  <a:lnTo>
                    <a:pt x="1797477" y="759429"/>
                  </a:lnTo>
                  <a:lnTo>
                    <a:pt x="1766490" y="793350"/>
                  </a:lnTo>
                  <a:lnTo>
                    <a:pt x="1735665" y="827458"/>
                  </a:lnTo>
                  <a:lnTo>
                    <a:pt x="1704984" y="861731"/>
                  </a:lnTo>
                  <a:lnTo>
                    <a:pt x="1674428" y="896149"/>
                  </a:lnTo>
                  <a:lnTo>
                    <a:pt x="1643979" y="930692"/>
                  </a:lnTo>
                  <a:lnTo>
                    <a:pt x="1613621" y="965338"/>
                  </a:lnTo>
                  <a:lnTo>
                    <a:pt x="1583334" y="1000068"/>
                  </a:lnTo>
                  <a:lnTo>
                    <a:pt x="1553101" y="1034859"/>
                  </a:lnTo>
                  <a:lnTo>
                    <a:pt x="1522903" y="1069692"/>
                  </a:lnTo>
                  <a:lnTo>
                    <a:pt x="1492724" y="1104546"/>
                  </a:lnTo>
                  <a:lnTo>
                    <a:pt x="1462545" y="1139399"/>
                  </a:lnTo>
                  <a:lnTo>
                    <a:pt x="1432348" y="1174231"/>
                  </a:lnTo>
                  <a:lnTo>
                    <a:pt x="1402115" y="1209022"/>
                  </a:lnTo>
                  <a:lnTo>
                    <a:pt x="1371828" y="1243751"/>
                  </a:lnTo>
                  <a:lnTo>
                    <a:pt x="1341470" y="1278397"/>
                  </a:lnTo>
                  <a:lnTo>
                    <a:pt x="1311022" y="1312939"/>
                  </a:lnTo>
                  <a:lnTo>
                    <a:pt x="1280466" y="1347357"/>
                  </a:lnTo>
                  <a:lnTo>
                    <a:pt x="1249784" y="1381630"/>
                  </a:lnTo>
                  <a:lnTo>
                    <a:pt x="1218959" y="1415737"/>
                  </a:lnTo>
                  <a:lnTo>
                    <a:pt x="1187973" y="1449658"/>
                  </a:lnTo>
                  <a:lnTo>
                    <a:pt x="1156807" y="1483371"/>
                  </a:lnTo>
                  <a:lnTo>
                    <a:pt x="1125444" y="1516857"/>
                  </a:lnTo>
                  <a:lnTo>
                    <a:pt x="1093865" y="1550094"/>
                  </a:lnTo>
                  <a:lnTo>
                    <a:pt x="1062054" y="1583061"/>
                  </a:lnTo>
                  <a:lnTo>
                    <a:pt x="1029991" y="1615738"/>
                  </a:lnTo>
                  <a:lnTo>
                    <a:pt x="997659" y="1648105"/>
                  </a:lnTo>
                  <a:lnTo>
                    <a:pt x="965040" y="1680140"/>
                  </a:lnTo>
                  <a:lnTo>
                    <a:pt x="932116" y="1711822"/>
                  </a:lnTo>
                  <a:lnTo>
                    <a:pt x="898869" y="1743132"/>
                  </a:lnTo>
                  <a:lnTo>
                    <a:pt x="865281" y="1774048"/>
                  </a:lnTo>
                  <a:lnTo>
                    <a:pt x="831334" y="1804549"/>
                  </a:lnTo>
                  <a:lnTo>
                    <a:pt x="797011" y="1834616"/>
                  </a:lnTo>
                  <a:lnTo>
                    <a:pt x="762293" y="1864226"/>
                  </a:lnTo>
                  <a:lnTo>
                    <a:pt x="727162" y="1893360"/>
                  </a:lnTo>
                  <a:lnTo>
                    <a:pt x="691600" y="1921996"/>
                  </a:lnTo>
                  <a:lnTo>
                    <a:pt x="655591" y="1950115"/>
                  </a:lnTo>
                  <a:lnTo>
                    <a:pt x="619114" y="1977694"/>
                  </a:lnTo>
                  <a:lnTo>
                    <a:pt x="582154" y="2004714"/>
                  </a:lnTo>
                  <a:lnTo>
                    <a:pt x="544691" y="2031154"/>
                  </a:lnTo>
                  <a:lnTo>
                    <a:pt x="506707" y="2056992"/>
                  </a:lnTo>
                  <a:lnTo>
                    <a:pt x="468186" y="2082210"/>
                  </a:lnTo>
                  <a:lnTo>
                    <a:pt x="429108" y="2106784"/>
                  </a:lnTo>
                  <a:lnTo>
                    <a:pt x="389456" y="2130696"/>
                  </a:lnTo>
                  <a:lnTo>
                    <a:pt x="349212" y="2153923"/>
                  </a:lnTo>
                  <a:lnTo>
                    <a:pt x="308359" y="2176446"/>
                  </a:lnTo>
                  <a:lnTo>
                    <a:pt x="266877" y="2198244"/>
                  </a:lnTo>
                  <a:lnTo>
                    <a:pt x="224749" y="2219296"/>
                  </a:lnTo>
                  <a:lnTo>
                    <a:pt x="181958" y="2239581"/>
                  </a:lnTo>
                  <a:lnTo>
                    <a:pt x="138485" y="2259078"/>
                  </a:lnTo>
                  <a:lnTo>
                    <a:pt x="94312" y="2277767"/>
                  </a:lnTo>
                  <a:lnTo>
                    <a:pt x="49421" y="2295627"/>
                  </a:lnTo>
                  <a:lnTo>
                    <a:pt x="3795" y="2312638"/>
                  </a:lnTo>
                  <a:lnTo>
                    <a:pt x="0" y="2313959"/>
                  </a:lnTo>
                </a:path>
              </a:pathLst>
            </a:custGeom>
            <a:noFill/>
            <a:ln cap="flat" cmpd="sng" w="25000">
              <a:solidFill>
                <a:srgbClr val="33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0" y="536295"/>
              <a:ext cx="18288000" cy="47625"/>
            </a:xfrm>
            <a:custGeom>
              <a:rect b="b" l="l" r="r" t="t"/>
              <a:pathLst>
                <a:path extrusionOk="0" h="47625" w="1828800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12"/>
          <p:cNvSpPr/>
          <p:nvPr/>
        </p:nvSpPr>
        <p:spPr>
          <a:xfrm>
            <a:off x="0" y="9754527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 txBox="1"/>
          <p:nvPr>
            <p:ph type="title"/>
          </p:nvPr>
        </p:nvSpPr>
        <p:spPr>
          <a:xfrm>
            <a:off x="1973725" y="949100"/>
            <a:ext cx="8449500" cy="15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850"/>
              <a:t>REFERENCES</a:t>
            </a:r>
            <a:endParaRPr sz="9850"/>
          </a:p>
        </p:txBody>
      </p:sp>
      <p:sp>
        <p:nvSpPr>
          <p:cNvPr id="156" name="Google Shape;156;p12"/>
          <p:cNvSpPr txBox="1"/>
          <p:nvPr/>
        </p:nvSpPr>
        <p:spPr>
          <a:xfrm>
            <a:off x="217050" y="2962225"/>
            <a:ext cx="17626500" cy="56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12700" marR="5080" rtl="0" algn="ctr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Kelareva, Elena. &amp;quot;Predicting the Future with Google Maps APIs.&amp;quot; Web blog</a:t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            post. Geo Developers Blog,https://maps-</a:t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           apis.googleblog.com/2015/11/predicting- future-with-google-maps-apis.html</a:t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            Accessed 15 Dec. 2016.</a:t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ctr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          Gunjan panda,Supriya p.panda.”Machine learning using exploratory analysis</a:t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          to predict cab fare”. International Journal for Research in Applied Science &amp;amp;</a:t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           Engineering Technology (IJRASET) Aug 2019.</a:t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         Weijie Wang and Yanmin Lu, Analysis of the Mean Absolute Error (MAE)</a:t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          and the Root Mean Square Error (RMSE) in Assessing Rounding Model,ICMEMSCE,</a:t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          IOP Publishing, 324 (2018), doi:10.1088/1757-899X/324/1/012049</a:t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ctr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942725" y="3196300"/>
            <a:ext cx="304200" cy="4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919300" y="5209425"/>
            <a:ext cx="23400" cy="23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685225" y="7104700"/>
            <a:ext cx="304200" cy="4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2086000" y="4226312"/>
            <a:ext cx="16421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                  </a:t>
            </a:r>
            <a:r>
              <a:rPr lang="en-US" sz="9600"/>
              <a:t>THANK YOU</a:t>
            </a:r>
            <a:endParaRPr sz="9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/>
          <p:nvPr/>
        </p:nvSpPr>
        <p:spPr>
          <a:xfrm>
            <a:off x="13042214" y="5610076"/>
            <a:ext cx="5246370" cy="4677410"/>
          </a:xfrm>
          <a:custGeom>
            <a:rect b="b" l="l" r="r" t="t"/>
            <a:pathLst>
              <a:path extrusionOk="0" h="4677409" w="524636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noFill/>
          <a:ln cap="flat" cmpd="sng" w="24975">
            <a:solidFill>
              <a:srgbClr val="33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0" y="548195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0" y="975490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>
            <p:ph type="title"/>
          </p:nvPr>
        </p:nvSpPr>
        <p:spPr>
          <a:xfrm>
            <a:off x="868743" y="1091190"/>
            <a:ext cx="1642115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1000">
            <a:spAutoFit/>
          </a:bodyPr>
          <a:lstStyle/>
          <a:p>
            <a:pPr indent="0" lvl="0" marL="7523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id="57" name="Google Shape;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47063"/>
            <a:ext cx="6876500" cy="726726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"/>
          <p:cNvSpPr txBox="1"/>
          <p:nvPr>
            <p:ph idx="1" type="body"/>
          </p:nvPr>
        </p:nvSpPr>
        <p:spPr>
          <a:xfrm>
            <a:off x="8405241" y="3403981"/>
            <a:ext cx="7516500" cy="4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this presentation, we will explore the methodology and findings of using regression analysis to predict  fare amounts, highlighting its significance in shaping the future of ride-hailing and transportation services.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13343B"/>
                </a:solidFill>
                <a:highlight>
                  <a:srgbClr val="FCFCF9"/>
                </a:highlight>
                <a:latin typeface="Roboto"/>
                <a:ea typeface="Roboto"/>
                <a:cs typeface="Roboto"/>
                <a:sym typeface="Roboto"/>
              </a:rPr>
              <a:t>The use of regression analysis to predict the fare amount of future rides is a valuable and practical application in the transportation industry. 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250"/>
          </a:p>
        </p:txBody>
      </p:sp>
      <p:sp>
        <p:nvSpPr>
          <p:cNvPr id="59" name="Google Shape;59;p2"/>
          <p:cNvSpPr txBox="1"/>
          <p:nvPr/>
        </p:nvSpPr>
        <p:spPr>
          <a:xfrm>
            <a:off x="12225575" y="3664475"/>
            <a:ext cx="6103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/>
          <p:nvPr/>
        </p:nvSpPr>
        <p:spPr>
          <a:xfrm>
            <a:off x="0" y="548843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0" y="975344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>
            <p:ph type="ctrTitle"/>
          </p:nvPr>
        </p:nvSpPr>
        <p:spPr>
          <a:xfrm>
            <a:off x="576675" y="875475"/>
            <a:ext cx="6499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Data Preparation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 txBox="1"/>
          <p:nvPr>
            <p:ph idx="1" type="subTitle"/>
          </p:nvPr>
        </p:nvSpPr>
        <p:spPr>
          <a:xfrm>
            <a:off x="576675" y="3102575"/>
            <a:ext cx="94719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*Missing Value Analysis:* A critical step to ensure the reliability of the dataset, involving the identification of missing data points.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*Impute the Missing Value:* Strategies were applied to handle missing values, ensuring the dataset's completeness without compromising its integrity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4925" y="1535975"/>
            <a:ext cx="7131619" cy="72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>
            <a:off x="0" y="548843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0" y="975344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>
            <p:ph type="ctrTitle"/>
          </p:nvPr>
        </p:nvSpPr>
        <p:spPr>
          <a:xfrm>
            <a:off x="202152" y="758432"/>
            <a:ext cx="1555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Haversine Formula</a:t>
            </a:r>
            <a:endParaRPr/>
          </a:p>
        </p:txBody>
      </p:sp>
      <p:sp>
        <p:nvSpPr>
          <p:cNvPr id="76" name="Google Shape;76;p4"/>
          <p:cNvSpPr txBox="1"/>
          <p:nvPr>
            <p:ph idx="1" type="subTitle"/>
          </p:nvPr>
        </p:nvSpPr>
        <p:spPr>
          <a:xfrm>
            <a:off x="614950" y="2353550"/>
            <a:ext cx="110721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Haversine formula is used to calculate the distance between two points on the surface of a sphere, given their latitudes and longitudes. It's commonly used for  calculating distances between locations on Earth. Here's the formula:</a:t>
            </a:r>
            <a:endParaRPr sz="4750"/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700" y="4995375"/>
            <a:ext cx="6525400" cy="25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3100" y="4476050"/>
            <a:ext cx="10405198" cy="505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/>
          <p:nvPr/>
        </p:nvSpPr>
        <p:spPr>
          <a:xfrm>
            <a:off x="13042214" y="5610076"/>
            <a:ext cx="5246370" cy="4677410"/>
          </a:xfrm>
          <a:custGeom>
            <a:rect b="b" l="l" r="r" t="t"/>
            <a:pathLst>
              <a:path extrusionOk="0" h="4677409" w="524636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noFill/>
          <a:ln cap="flat" cmpd="sng" w="24975">
            <a:solidFill>
              <a:srgbClr val="33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0" y="548195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0" y="975490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>
            <p:ph type="title"/>
          </p:nvPr>
        </p:nvSpPr>
        <p:spPr>
          <a:xfrm>
            <a:off x="868743" y="1091190"/>
            <a:ext cx="164211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81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Outliers</a:t>
            </a:r>
            <a:endParaRPr/>
          </a:p>
          <a:p>
            <a:pPr indent="0" lvl="0" marL="75241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200"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586806" y="2595050"/>
            <a:ext cx="12902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Outliers are data points that significantly differ from other observations in a dataset. </a:t>
            </a:r>
            <a:endParaRPr sz="4600"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750" y="3818688"/>
            <a:ext cx="7105650" cy="51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35850" y="3568975"/>
            <a:ext cx="7771600" cy="56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/>
          <p:nvPr/>
        </p:nvSpPr>
        <p:spPr>
          <a:xfrm>
            <a:off x="0" y="548843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0" y="975344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>
            <p:ph type="title"/>
          </p:nvPr>
        </p:nvSpPr>
        <p:spPr>
          <a:xfrm>
            <a:off x="868743" y="1091190"/>
            <a:ext cx="164211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225">
            <a:spAutoFit/>
          </a:bodyPr>
          <a:lstStyle/>
          <a:p>
            <a:pPr indent="0" lvl="0" marL="12700" marR="508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5550">
                <a:latin typeface="Verdana"/>
                <a:ea typeface="Verdana"/>
                <a:cs typeface="Verdana"/>
                <a:sym typeface="Verdana"/>
              </a:rPr>
              <a:t>imple Linear Regression</a:t>
            </a:r>
            <a:endParaRPr sz="555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050" y="5256250"/>
            <a:ext cx="10223924" cy="35581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95050" y="2374000"/>
            <a:ext cx="9975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Simple linear regression is a statistical method used to model the relationship between two continuous variables, where one variable (the predictor or independent variable) is used to predict the value of another variable</a:t>
            </a:r>
            <a:endParaRPr sz="4350"/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99050" y="1481066"/>
            <a:ext cx="7525850" cy="28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>
            <a:off x="0" y="548843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0" y="975344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 txBox="1"/>
          <p:nvPr>
            <p:ph type="title"/>
          </p:nvPr>
        </p:nvSpPr>
        <p:spPr>
          <a:xfrm>
            <a:off x="868743" y="1091190"/>
            <a:ext cx="164211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21212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Data Visualizations</a:t>
            </a:r>
            <a:endParaRPr b="1">
              <a:solidFill>
                <a:srgbClr val="21212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868750" y="2256975"/>
            <a:ext cx="138147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7F7F7"/>
                </a:highlight>
              </a:rPr>
              <a:t>Finding the trends in the data variables.</a:t>
            </a:r>
            <a:endParaRPr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50"/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750" y="3009050"/>
            <a:ext cx="7157401" cy="582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4176" y="3013513"/>
            <a:ext cx="6496050" cy="58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8"/>
          <p:cNvGrpSpPr/>
          <p:nvPr/>
        </p:nvGrpSpPr>
        <p:grpSpPr>
          <a:xfrm>
            <a:off x="0" y="548830"/>
            <a:ext cx="18288000" cy="9738346"/>
            <a:chOff x="0" y="548830"/>
            <a:chExt cx="18288000" cy="9738346"/>
          </a:xfrm>
        </p:grpSpPr>
        <p:sp>
          <p:nvSpPr>
            <p:cNvPr id="115" name="Google Shape;115;p8"/>
            <p:cNvSpPr/>
            <p:nvPr/>
          </p:nvSpPr>
          <p:spPr>
            <a:xfrm>
              <a:off x="0" y="4840146"/>
              <a:ext cx="5176520" cy="5447030"/>
            </a:xfrm>
            <a:custGeom>
              <a:rect b="b" l="l" r="r" t="t"/>
              <a:pathLst>
                <a:path extrusionOk="0" h="5447030" w="517652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noFill/>
            <a:ln cap="flat" cmpd="sng" w="25000">
              <a:solidFill>
                <a:srgbClr val="33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0" y="548830"/>
              <a:ext cx="18288000" cy="9251950"/>
            </a:xfrm>
            <a:custGeom>
              <a:rect b="b" l="l" r="r" t="t"/>
              <a:pathLst>
                <a:path extrusionOk="0" h="9251950" w="1828800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extrusionOk="0" h="9251950" w="1828800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8"/>
          <p:cNvSpPr txBox="1"/>
          <p:nvPr>
            <p:ph type="title"/>
          </p:nvPr>
        </p:nvSpPr>
        <p:spPr>
          <a:xfrm>
            <a:off x="390168" y="879465"/>
            <a:ext cx="16421100" cy="27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1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Rides vs Time</a:t>
            </a:r>
            <a:endParaRPr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875601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545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390183" y="2552775"/>
            <a:ext cx="1414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Relation between average number of rides over a period of time.</a:t>
            </a:r>
            <a:endParaRPr sz="3650"/>
          </a:p>
        </p:txBody>
      </p:sp>
      <p:pic>
        <p:nvPicPr>
          <p:cNvPr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0375" y="3133353"/>
            <a:ext cx="10448925" cy="6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548195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0" y="975490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 txBox="1"/>
          <p:nvPr>
            <p:ph type="title"/>
          </p:nvPr>
        </p:nvSpPr>
        <p:spPr>
          <a:xfrm>
            <a:off x="868743" y="1091190"/>
            <a:ext cx="16421100" cy="21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Correlation Matrix</a:t>
            </a:r>
            <a:endParaRPr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657062" y="2340100"/>
            <a:ext cx="1737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is some correlation between the distance and fare amount. So we will implement our simple linear regression model using these two variables.</a:t>
            </a:r>
            <a:endParaRPr sz="5450"/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338" y="3234090"/>
            <a:ext cx="15379937" cy="6216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