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8" r:id="rId1"/>
  </p:sldMasterIdLst>
  <p:notesMasterIdLst>
    <p:notesMasterId r:id="rId24"/>
  </p:notesMasterIdLst>
  <p:sldIdLst>
    <p:sldId id="256" r:id="rId2"/>
    <p:sldId id="258" r:id="rId3"/>
    <p:sldId id="284" r:id="rId4"/>
    <p:sldId id="285" r:id="rId5"/>
    <p:sldId id="287" r:id="rId6"/>
    <p:sldId id="286" r:id="rId7"/>
    <p:sldId id="260"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67" r:id="rId22"/>
    <p:sldId id="283" r:id="rId2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806"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A225FBAF-8E3A-4A55-BE91-97E203EB2C9B}" type="datetimeFigureOut">
              <a:rPr lang="en-IN" smtClean="0"/>
              <a:t>11-09-2022</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BF15063F-32E6-4205-A261-63E045BAC200}" type="slidenum">
              <a:rPr lang="en-IN" smtClean="0"/>
              <a:t>‹#›</a:t>
            </a:fld>
            <a:endParaRPr lang="en-IN"/>
          </a:p>
        </p:txBody>
      </p:sp>
    </p:spTree>
    <p:extLst>
      <p:ext uri="{BB962C8B-B14F-4D97-AF65-F5344CB8AC3E}">
        <p14:creationId xmlns:p14="http://schemas.microsoft.com/office/powerpoint/2010/main" val="2993263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6228003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4511312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7969885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3302492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4586265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7249829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5815315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2928241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0348060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5941382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9361886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2775014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9/11/2022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560443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9/11/2022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5559013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9/11/2022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8742714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3281754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0175600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9/11/2022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3676139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2C449C58-D6E0-E0BD-FD9B-7DC3654400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0599" y="1211206"/>
            <a:ext cx="1670797" cy="1670797"/>
          </a:xfrm>
          <a:prstGeom prst="rect">
            <a:avLst/>
          </a:prstGeom>
        </p:spPr>
      </p:pic>
      <p:sp>
        <p:nvSpPr>
          <p:cNvPr id="16" name="TextBox 15">
            <a:extLst>
              <a:ext uri="{FF2B5EF4-FFF2-40B4-BE49-F238E27FC236}">
                <a16:creationId xmlns:a16="http://schemas.microsoft.com/office/drawing/2014/main" id="{DD34918E-EC6F-A312-13D2-84227D9BB101}"/>
              </a:ext>
            </a:extLst>
          </p:cNvPr>
          <p:cNvSpPr txBox="1"/>
          <p:nvPr/>
        </p:nvSpPr>
        <p:spPr>
          <a:xfrm>
            <a:off x="1434352" y="152400"/>
            <a:ext cx="9323294" cy="830997"/>
          </a:xfrm>
          <a:prstGeom prst="rect">
            <a:avLst/>
          </a:prstGeom>
          <a:noFill/>
        </p:spPr>
        <p:txBody>
          <a:bodyPr wrap="square" rtlCol="0">
            <a:spAutoFit/>
          </a:bodyPr>
          <a:lstStyle/>
          <a:p>
            <a:pPr algn="ctr"/>
            <a:r>
              <a:rPr lang="en-US" sz="2800" dirty="0">
                <a:solidFill>
                  <a:schemeClr val="accent2"/>
                </a:solidFill>
                <a:latin typeface="Times New Roman" panose="02020603050405020304" pitchFamily="18" charset="0"/>
                <a:cs typeface="Times New Roman" panose="02020603050405020304" pitchFamily="18" charset="0"/>
              </a:rPr>
              <a:t>INSTITUTE OF ENGINEERING AND TECHNOLOGY </a:t>
            </a:r>
          </a:p>
          <a:p>
            <a:pPr algn="ctr"/>
            <a:r>
              <a:rPr lang="en-US" sz="2000" dirty="0">
                <a:solidFill>
                  <a:srgbClr val="0070C0"/>
                </a:solidFill>
                <a:latin typeface="Times New Roman" panose="02020603050405020304" pitchFamily="18" charset="0"/>
                <a:cs typeface="Times New Roman" panose="02020603050405020304" pitchFamily="18" charset="0"/>
              </a:rPr>
              <a:t>DR. RAMMANOHAR LOHIA AVADH UNIVERSITY, AYODHYA</a:t>
            </a:r>
            <a:endParaRPr lang="en-IN" sz="2000" dirty="0">
              <a:solidFill>
                <a:srgbClr val="0070C0"/>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29C7BBFB-B5EF-4F15-38B0-46EF39C7ADE2}"/>
              </a:ext>
            </a:extLst>
          </p:cNvPr>
          <p:cNvSpPr txBox="1"/>
          <p:nvPr/>
        </p:nvSpPr>
        <p:spPr>
          <a:xfrm>
            <a:off x="3895163" y="3140367"/>
            <a:ext cx="4401670" cy="1631216"/>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PRESENTATION </a:t>
            </a:r>
          </a:p>
          <a:p>
            <a:pPr algn="ctr"/>
            <a:r>
              <a:rPr lang="en-US" b="1" dirty="0">
                <a:latin typeface="Times New Roman" panose="02020603050405020304" pitchFamily="18" charset="0"/>
                <a:cs typeface="Times New Roman" panose="02020603050405020304" pitchFamily="18" charset="0"/>
              </a:rPr>
              <a:t>ON </a:t>
            </a:r>
          </a:p>
          <a:p>
            <a:pPr algn="ctr"/>
            <a:r>
              <a:rPr lang="en-US" sz="2400" b="1" dirty="0">
                <a:solidFill>
                  <a:srgbClr val="0070C0"/>
                </a:solidFill>
                <a:latin typeface="Times New Roman" panose="02020603050405020304" pitchFamily="18" charset="0"/>
                <a:cs typeface="Times New Roman" panose="02020603050405020304" pitchFamily="18" charset="0"/>
              </a:rPr>
              <a:t> GRID FAILURE PROTECTION SYSTEM </a:t>
            </a:r>
          </a:p>
          <a:p>
            <a:pPr algn="ctr"/>
            <a:endParaRPr lang="en-IN" sz="1600" b="1" dirty="0">
              <a:solidFill>
                <a:srgbClr val="0070C0"/>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88C7D750-9364-D508-5A1A-60B6F3659462}"/>
              </a:ext>
            </a:extLst>
          </p:cNvPr>
          <p:cNvSpPr txBox="1"/>
          <p:nvPr/>
        </p:nvSpPr>
        <p:spPr>
          <a:xfrm>
            <a:off x="1434352" y="5126905"/>
            <a:ext cx="4401670"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PROJECT SUPERVISOR :</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Er. Vipin Patel</a:t>
            </a:r>
          </a:p>
          <a:p>
            <a:r>
              <a:rPr lang="en-US" dirty="0">
                <a:latin typeface="Times New Roman" panose="02020603050405020304" pitchFamily="18" charset="0"/>
                <a:cs typeface="Times New Roman" panose="02020603050405020304" pitchFamily="18" charset="0"/>
              </a:rPr>
              <a:t>Asst. Prof. (EE Department)  </a:t>
            </a:r>
            <a:endParaRPr lang="en-IN"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6E84046B-B433-3798-57CC-165FD58BE554}"/>
              </a:ext>
            </a:extLst>
          </p:cNvPr>
          <p:cNvSpPr txBox="1"/>
          <p:nvPr/>
        </p:nvSpPr>
        <p:spPr>
          <a:xfrm>
            <a:off x="8296835" y="4988405"/>
            <a:ext cx="3339353" cy="147732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PRESENTED BY :</a:t>
            </a:r>
          </a:p>
          <a:p>
            <a:endParaRPr lang="en-US" b="1"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Bheemsen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Baharti</a:t>
            </a:r>
            <a:r>
              <a:rPr lang="en-IN" dirty="0">
                <a:latin typeface="Times New Roman" panose="02020603050405020304" pitchFamily="18" charset="0"/>
                <a:cs typeface="Times New Roman" panose="02020603050405020304" pitchFamily="18" charset="0"/>
              </a:rPr>
              <a:t> (18722)</a:t>
            </a:r>
          </a:p>
          <a:p>
            <a:r>
              <a:rPr lang="en-IN" dirty="0">
                <a:latin typeface="Times New Roman" panose="02020603050405020304" pitchFamily="18" charset="0"/>
                <a:cs typeface="Times New Roman" panose="02020603050405020304" pitchFamily="18" charset="0"/>
              </a:rPr>
              <a:t>Abhinav Saurabh Mishra(18702)</a:t>
            </a:r>
          </a:p>
          <a:p>
            <a:r>
              <a:rPr lang="en-IN" dirty="0">
                <a:latin typeface="Times New Roman" panose="02020603050405020304" pitchFamily="18" charset="0"/>
                <a:cs typeface="Times New Roman" panose="02020603050405020304" pitchFamily="18" charset="0"/>
              </a:rPr>
              <a:t>Ajay Kumar (18704)</a:t>
            </a:r>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E0932C-2286-5DF4-70CC-B2B7C6E02CB5}"/>
              </a:ext>
            </a:extLst>
          </p:cNvPr>
          <p:cNvSpPr txBox="1"/>
          <p:nvPr/>
        </p:nvSpPr>
        <p:spPr>
          <a:xfrm>
            <a:off x="2362200" y="457200"/>
            <a:ext cx="8229600" cy="4247317"/>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LM358 IC</a:t>
            </a:r>
          </a:p>
          <a:p>
            <a:pPr algn="ctr"/>
            <a:endParaRPr lang="en-US" sz="3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This dark sensor IC LM358 circuit is used to test a light dependent resistor, a photo diode and a photo transistor. But, you need to change a photo diode and the photo transistor in place of LDR.</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If you stop light falling on the light dependent resistor, then immediately the LM358 IC turns on the LED.</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main application of this circuit is in automobiles as an anti theft alarm.</a:t>
            </a:r>
          </a:p>
          <a:p>
            <a:endParaRPr lang="en-US" dirty="0">
              <a:latin typeface="Times New Roman" panose="02020603050405020304" pitchFamily="18" charset="0"/>
              <a:cs typeface="Times New Roman" panose="02020603050405020304" pitchFamily="18" charset="0"/>
            </a:endParaRPr>
          </a:p>
          <a:p>
            <a:pPr algn="ctr"/>
            <a:endParaRPr lang="en-US" sz="3600"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BCAAAFF6-0416-C387-2711-C047120D201E}"/>
              </a:ext>
            </a:extLst>
          </p:cNvPr>
          <p:cNvPicPr>
            <a:picLocks noChangeAspect="1"/>
          </p:cNvPicPr>
          <p:nvPr/>
        </p:nvPicPr>
        <p:blipFill rotWithShape="1">
          <a:blip r:embed="rId2">
            <a:extLst>
              <a:ext uri="{28A0092B-C50C-407E-A947-70E740481C1C}">
                <a14:useLocalDpi xmlns:a14="http://schemas.microsoft.com/office/drawing/2010/main" val="0"/>
              </a:ext>
            </a:extLst>
          </a:blip>
          <a:srcRect r="3411" b="13043"/>
          <a:stretch/>
        </p:blipFill>
        <p:spPr>
          <a:xfrm>
            <a:off x="3429000" y="3429000"/>
            <a:ext cx="5529263" cy="3276600"/>
          </a:xfrm>
          <a:prstGeom prst="rect">
            <a:avLst/>
          </a:prstGeom>
        </p:spPr>
      </p:pic>
    </p:spTree>
    <p:extLst>
      <p:ext uri="{BB962C8B-B14F-4D97-AF65-F5344CB8AC3E}">
        <p14:creationId xmlns:p14="http://schemas.microsoft.com/office/powerpoint/2010/main" val="269679142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BE56B-8235-76E7-F9D2-AFC2D85F1013}"/>
              </a:ext>
            </a:extLst>
          </p:cNvPr>
          <p:cNvSpPr txBox="1"/>
          <p:nvPr/>
        </p:nvSpPr>
        <p:spPr>
          <a:xfrm>
            <a:off x="1828800" y="304800"/>
            <a:ext cx="9829800" cy="313932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ATMEGA328P CMOS 8-Bit Microcontroller</a:t>
            </a:r>
          </a:p>
          <a:p>
            <a:pPr algn="ctr"/>
            <a:endParaRPr lang="en-US" sz="3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ATmega328 is commonly used in many projects and autonomous systems where a simple, low-powered, low-cost micro-controller is needed.</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ATmega328 is a single-chip microcontroller created by Atmel in the mega AVR family (later Microchip Technology acquired Atmel in 2016). </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It has a modified Harvard architecture 8-bit RISC processor core.</a:t>
            </a:r>
          </a:p>
          <a:p>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6DB271D-66EC-9E48-C595-F43231876C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9487" y="2971800"/>
            <a:ext cx="5153025" cy="3695700"/>
          </a:xfrm>
          <a:prstGeom prst="rect">
            <a:avLst/>
          </a:prstGeom>
        </p:spPr>
      </p:pic>
    </p:spTree>
    <p:extLst>
      <p:ext uri="{BB962C8B-B14F-4D97-AF65-F5344CB8AC3E}">
        <p14:creationId xmlns:p14="http://schemas.microsoft.com/office/powerpoint/2010/main" val="401033602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F51EBE-DB21-4F2F-CE66-55E890322A43}"/>
              </a:ext>
            </a:extLst>
          </p:cNvPr>
          <p:cNvSpPr txBox="1"/>
          <p:nvPr/>
        </p:nvSpPr>
        <p:spPr>
          <a:xfrm>
            <a:off x="1981200" y="381000"/>
            <a:ext cx="9220200" cy="3416320"/>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CY12.000 Crystal</a:t>
            </a:r>
          </a:p>
          <a:p>
            <a:pPr algn="ctr"/>
            <a:endParaRPr lang="en-US" sz="3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This frequency is commonly used to keep track of time, as in to provide a stable clock signal for integrated circuits, and to stabilize frequencies for radio transmitters and receivers.</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This frequency is commonly used to keep track of time, as in  to provide a stable clock signal for  integrated circuits, and to stabilize frequencies for radio transmitters and receivers.</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most common type of piezoelectric resonator is the quartz crystal, so oscillator circuits incorporating them became known as crystal oscillators,  but other piezoelectric materials including polycrystalline ceramics are used in similar circuits.</a:t>
            </a:r>
          </a:p>
          <a:p>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0DFA20D-C0D8-DD68-3C6A-F0DE8CAD44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3636065"/>
            <a:ext cx="4572000" cy="2857500"/>
          </a:xfrm>
          <a:prstGeom prst="rect">
            <a:avLst/>
          </a:prstGeom>
        </p:spPr>
      </p:pic>
    </p:spTree>
    <p:extLst>
      <p:ext uri="{BB962C8B-B14F-4D97-AF65-F5344CB8AC3E}">
        <p14:creationId xmlns:p14="http://schemas.microsoft.com/office/powerpoint/2010/main" val="421913815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2B8C98-C2ED-3A64-3BF2-0A3B1A61914F}"/>
              </a:ext>
            </a:extLst>
          </p:cNvPr>
          <p:cNvSpPr txBox="1"/>
          <p:nvPr/>
        </p:nvSpPr>
        <p:spPr>
          <a:xfrm>
            <a:off x="2438400" y="304800"/>
            <a:ext cx="8077200" cy="4247317"/>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JQC-3FC(T73) DC 5V RELAY</a:t>
            </a:r>
          </a:p>
          <a:p>
            <a:pPr algn="ctr"/>
            <a:endParaRPr lang="en-US" sz="3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 5v relay is an automatic switch that is commonly used in an automatic control circuit and to control a high-current using a low-current signal. The input voltage of the relay signal ranges from 0 to 5V.</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components in a 5v relay module with a single channel include a relay, output terminal, status LED, power LED, freewheeling diode, input connector &amp; switching transistor.</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Relay is one kind of electro-mechanical component that functions as a switch. The relay coil is energized by DC so that contact switches can be opened or closed. A single channel 5V relay module generally includes a coil</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A218935B-1E8C-4FDC-91A2-DF86E9A7663C}"/>
              </a:ext>
            </a:extLst>
          </p:cNvPr>
          <p:cNvPicPr>
            <a:picLocks noChangeAspect="1"/>
          </p:cNvPicPr>
          <p:nvPr/>
        </p:nvPicPr>
        <p:blipFill rotWithShape="1">
          <a:blip r:embed="rId2">
            <a:extLst>
              <a:ext uri="{28A0092B-C50C-407E-A947-70E740481C1C}">
                <a14:useLocalDpi xmlns:a14="http://schemas.microsoft.com/office/drawing/2010/main" val="0"/>
              </a:ext>
            </a:extLst>
          </a:blip>
          <a:srcRect l="18889" t="18965" r="14445" b="15517"/>
          <a:stretch/>
        </p:blipFill>
        <p:spPr>
          <a:xfrm>
            <a:off x="4572000" y="3952461"/>
            <a:ext cx="4572000" cy="2895600"/>
          </a:xfrm>
          <a:prstGeom prst="rect">
            <a:avLst/>
          </a:prstGeom>
        </p:spPr>
      </p:pic>
    </p:spTree>
    <p:extLst>
      <p:ext uri="{BB962C8B-B14F-4D97-AF65-F5344CB8AC3E}">
        <p14:creationId xmlns:p14="http://schemas.microsoft.com/office/powerpoint/2010/main" val="20726083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2A4B76-0525-204F-5CF1-6C9641EE9DFC}"/>
              </a:ext>
            </a:extLst>
          </p:cNvPr>
          <p:cNvSpPr txBox="1"/>
          <p:nvPr/>
        </p:nvSpPr>
        <p:spPr>
          <a:xfrm>
            <a:off x="2286000" y="289679"/>
            <a:ext cx="8153400" cy="4247317"/>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Carbon Film Resistor</a:t>
            </a:r>
          </a:p>
          <a:p>
            <a:pPr algn="ctr"/>
            <a:endParaRPr lang="en-US" sz="3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typical uses for carbon film resistors are in high voltage and high temperature applications.</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Operating voltages up to 15 kV with a nominal temperature of 350 °C are feasible for carbon film resistors.. Example uses include high voltage power supplies, radars, x-rays, and lasers.</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carbon film resistor is a type of fixed resistor that uses carbon film to restrict the electric current to certain level.</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ctr"/>
            <a:endParaRPr lang="en-IN" sz="3600" b="1" dirty="0"/>
          </a:p>
        </p:txBody>
      </p:sp>
      <p:pic>
        <p:nvPicPr>
          <p:cNvPr id="6" name="Picture 5">
            <a:extLst>
              <a:ext uri="{FF2B5EF4-FFF2-40B4-BE49-F238E27FC236}">
                <a16:creationId xmlns:a16="http://schemas.microsoft.com/office/drawing/2014/main" id="{685A980F-7114-ED9D-7C57-239E789D1E49}"/>
              </a:ext>
            </a:extLst>
          </p:cNvPr>
          <p:cNvPicPr>
            <a:picLocks noChangeAspect="1"/>
          </p:cNvPicPr>
          <p:nvPr/>
        </p:nvPicPr>
        <p:blipFill rotWithShape="1">
          <a:blip r:embed="rId2">
            <a:extLst>
              <a:ext uri="{28A0092B-C50C-407E-A947-70E740481C1C}">
                <a14:useLocalDpi xmlns:a14="http://schemas.microsoft.com/office/drawing/2010/main" val="0"/>
              </a:ext>
            </a:extLst>
          </a:blip>
          <a:srcRect r="2655" b="7502"/>
          <a:stretch/>
        </p:blipFill>
        <p:spPr>
          <a:xfrm>
            <a:off x="4000500" y="3505199"/>
            <a:ext cx="4596498" cy="3063121"/>
          </a:xfrm>
          <a:prstGeom prst="rect">
            <a:avLst/>
          </a:prstGeom>
        </p:spPr>
      </p:pic>
    </p:spTree>
    <p:extLst>
      <p:ext uri="{BB962C8B-B14F-4D97-AF65-F5344CB8AC3E}">
        <p14:creationId xmlns:p14="http://schemas.microsoft.com/office/powerpoint/2010/main" val="193902706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4A496B-89CB-63A8-0F54-158524219137}"/>
              </a:ext>
            </a:extLst>
          </p:cNvPr>
          <p:cNvSpPr txBox="1"/>
          <p:nvPr/>
        </p:nvSpPr>
        <p:spPr>
          <a:xfrm>
            <a:off x="2438400" y="228600"/>
            <a:ext cx="8382000" cy="3970318"/>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BC547 Transistor</a:t>
            </a:r>
          </a:p>
          <a:p>
            <a:pPr algn="ctr"/>
            <a:endParaRPr lang="en-US" sz="3600" b="1"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BC547 is usually used for current amplifier, quick switching and pulse-width modulation (PWM).</a:t>
            </a:r>
          </a:p>
          <a:p>
            <a:pPr marL="571500" indent="-57150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Therefore, if you need to control the speed of a motor or actuator in some of your projects, you can simply use this transistor to achieve it.</a:t>
            </a:r>
          </a:p>
          <a:p>
            <a:pPr marL="571500" indent="-57150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BC547 transistor is an NPN transistor.</a:t>
            </a:r>
          </a:p>
          <a:p>
            <a:pPr marL="571500" indent="-57150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 transistor is nothing but the transfer of resistance which is used for amplifying the current.</a:t>
            </a:r>
          </a:p>
          <a:p>
            <a:endParaRPr lang="en-US" dirty="0">
              <a:latin typeface="Times New Roman" panose="02020603050405020304" pitchFamily="18" charset="0"/>
              <a:cs typeface="Times New Roman" panose="02020603050405020304" pitchFamily="18" charset="0"/>
            </a:endParaRPr>
          </a:p>
          <a:p>
            <a:pPr algn="ctr"/>
            <a:endParaRPr lang="en-IN" sz="3600" b="1" dirty="0"/>
          </a:p>
        </p:txBody>
      </p:sp>
      <p:pic>
        <p:nvPicPr>
          <p:cNvPr id="6" name="Picture 5">
            <a:extLst>
              <a:ext uri="{FF2B5EF4-FFF2-40B4-BE49-F238E27FC236}">
                <a16:creationId xmlns:a16="http://schemas.microsoft.com/office/drawing/2014/main" id="{1A12F3E0-9094-4206-D5B8-23219D6F60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3428999"/>
            <a:ext cx="5429250" cy="3183835"/>
          </a:xfrm>
          <a:prstGeom prst="rect">
            <a:avLst/>
          </a:prstGeom>
        </p:spPr>
      </p:pic>
    </p:spTree>
    <p:extLst>
      <p:ext uri="{BB962C8B-B14F-4D97-AF65-F5344CB8AC3E}">
        <p14:creationId xmlns:p14="http://schemas.microsoft.com/office/powerpoint/2010/main" val="359150892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139CCC-DE43-6086-3EE6-13EEF872E311}"/>
              </a:ext>
            </a:extLst>
          </p:cNvPr>
          <p:cNvSpPr txBox="1"/>
          <p:nvPr/>
        </p:nvSpPr>
        <p:spPr>
          <a:xfrm>
            <a:off x="2057400" y="228600"/>
            <a:ext cx="9448800" cy="2862322"/>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Aluminium Electrolytic Capacitor (47 25v VT)</a:t>
            </a:r>
          </a:p>
          <a:p>
            <a:pPr algn="ctr"/>
            <a:endParaRPr lang="en-IN" sz="3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err="1">
                <a:latin typeface="Times New Roman" panose="02020603050405020304" pitchFamily="18" charset="0"/>
                <a:cs typeface="Times New Roman" panose="02020603050405020304" pitchFamily="18" charset="0"/>
              </a:rPr>
              <a:t>Aluminum</a:t>
            </a:r>
            <a:r>
              <a:rPr lang="en-IN" dirty="0">
                <a:latin typeface="Times New Roman" panose="02020603050405020304" pitchFamily="18" charset="0"/>
                <a:cs typeface="Times New Roman" panose="02020603050405020304" pitchFamily="18" charset="0"/>
              </a:rPr>
              <a:t> electrolytic capacitors are typically used in power supplies and DC-DC converters for smoothing and buffering rectified DC voltages in many electronic devices.</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They are also used in industrial power supplies.</a:t>
            </a:r>
          </a:p>
          <a:p>
            <a:pPr marL="285750" indent="-285750">
              <a:buFont typeface="Wingdings" panose="05000000000000000000" pitchFamily="2" charset="2"/>
              <a:buChar char="Ø"/>
            </a:pPr>
            <a:r>
              <a:rPr lang="en-IN" dirty="0" err="1">
                <a:latin typeface="Times New Roman" panose="02020603050405020304" pitchFamily="18" charset="0"/>
                <a:cs typeface="Times New Roman" panose="02020603050405020304" pitchFamily="18" charset="0"/>
              </a:rPr>
              <a:t>Aluminum</a:t>
            </a:r>
            <a:r>
              <a:rPr lang="en-IN" dirty="0">
                <a:latin typeface="Times New Roman" panose="02020603050405020304" pitchFamily="18" charset="0"/>
                <a:cs typeface="Times New Roman" panose="02020603050405020304" pitchFamily="18" charset="0"/>
              </a:rPr>
              <a:t> electrolytic capacitors are polarized capacitors because of their anodization principle.</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18F6B38-125E-45B5-8D2D-9914E411A3A5}"/>
              </a:ext>
            </a:extLst>
          </p:cNvPr>
          <p:cNvPicPr>
            <a:picLocks noChangeAspect="1"/>
          </p:cNvPicPr>
          <p:nvPr/>
        </p:nvPicPr>
        <p:blipFill rotWithShape="1">
          <a:blip r:embed="rId2">
            <a:extLst>
              <a:ext uri="{28A0092B-C50C-407E-A947-70E740481C1C}">
                <a14:useLocalDpi xmlns:a14="http://schemas.microsoft.com/office/drawing/2010/main" val="0"/>
              </a:ext>
            </a:extLst>
          </a:blip>
          <a:srcRect t="19429" r="361"/>
          <a:stretch/>
        </p:blipFill>
        <p:spPr>
          <a:xfrm>
            <a:off x="3733800" y="2700130"/>
            <a:ext cx="5257800" cy="3929270"/>
          </a:xfrm>
          <a:prstGeom prst="rect">
            <a:avLst/>
          </a:prstGeom>
        </p:spPr>
      </p:pic>
    </p:spTree>
    <p:extLst>
      <p:ext uri="{BB962C8B-B14F-4D97-AF65-F5344CB8AC3E}">
        <p14:creationId xmlns:p14="http://schemas.microsoft.com/office/powerpoint/2010/main" val="389603375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35ED72-4129-6E89-978E-40BA13164108}"/>
              </a:ext>
            </a:extLst>
          </p:cNvPr>
          <p:cNvSpPr txBox="1"/>
          <p:nvPr/>
        </p:nvSpPr>
        <p:spPr>
          <a:xfrm>
            <a:off x="2362200" y="152400"/>
            <a:ext cx="8534400" cy="3693319"/>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Ceramic Capacitor</a:t>
            </a:r>
          </a:p>
          <a:p>
            <a:pPr algn="ctr"/>
            <a:endParaRPr lang="en-US" sz="3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Ceramic capacitors are mainly used for high stability performances and low-loss devices. These devices provide very accurate results, and also, the capacitance values of these capacitors are stable with respect to the applied voltage, frequency and temperature</a:t>
            </a:r>
            <a:r>
              <a:rPr lang="en-US"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Ceramic disc capacitors are made by coating a ceramic disc with silver contacts on both sides as shown above illustrates.</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Ceramic disc capacitors have a capacitance value of about10pF to 100μF with a wide variety of voltage ratings, between 16V to 15 KV and more.</a:t>
            </a:r>
          </a:p>
          <a:p>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6E5F820-429C-AA89-BCDA-A86679C09D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3809276"/>
            <a:ext cx="4235337" cy="2819400"/>
          </a:xfrm>
          <a:prstGeom prst="rect">
            <a:avLst/>
          </a:prstGeom>
        </p:spPr>
      </p:pic>
      <p:pic>
        <p:nvPicPr>
          <p:cNvPr id="8" name="Picture 7">
            <a:extLst>
              <a:ext uri="{FF2B5EF4-FFF2-40B4-BE49-F238E27FC236}">
                <a16:creationId xmlns:a16="http://schemas.microsoft.com/office/drawing/2014/main" id="{B9698E79-EE81-745E-7A07-566C6E076FB5}"/>
              </a:ext>
            </a:extLst>
          </p:cNvPr>
          <p:cNvPicPr>
            <a:picLocks noChangeAspect="1"/>
          </p:cNvPicPr>
          <p:nvPr/>
        </p:nvPicPr>
        <p:blipFill rotWithShape="1">
          <a:blip r:embed="rId3">
            <a:extLst>
              <a:ext uri="{28A0092B-C50C-407E-A947-70E740481C1C}">
                <a14:useLocalDpi xmlns:a14="http://schemas.microsoft.com/office/drawing/2010/main" val="0"/>
              </a:ext>
            </a:extLst>
          </a:blip>
          <a:srcRect l="9597" t="13801" r="4979" b="15611"/>
          <a:stretch/>
        </p:blipFill>
        <p:spPr>
          <a:xfrm>
            <a:off x="7467600" y="3809276"/>
            <a:ext cx="4481612" cy="2819400"/>
          </a:xfrm>
          <a:prstGeom prst="rect">
            <a:avLst/>
          </a:prstGeom>
        </p:spPr>
      </p:pic>
    </p:spTree>
    <p:extLst>
      <p:ext uri="{BB962C8B-B14F-4D97-AF65-F5344CB8AC3E}">
        <p14:creationId xmlns:p14="http://schemas.microsoft.com/office/powerpoint/2010/main" val="39790099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C03B82-863C-D18B-8485-11B042AEBF52}"/>
              </a:ext>
            </a:extLst>
          </p:cNvPr>
          <p:cNvSpPr txBox="1"/>
          <p:nvPr/>
        </p:nvSpPr>
        <p:spPr>
          <a:xfrm>
            <a:off x="2362200" y="152400"/>
            <a:ext cx="8534400" cy="4247317"/>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Surface mount Resistor</a:t>
            </a:r>
          </a:p>
          <a:p>
            <a:pPr algn="ctr"/>
            <a:endParaRPr lang="en-US" sz="3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Surface mount resistors are commonly used in telecommunication, automotive, and medical equipment, as well as in personal devices, displays, and advanced technology research instruments.</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This component uses surface mount technology.</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main benefits of using this technology are, high signal transmission speed, effects of high frequency are good, SMT is helpful in automatic production, efficiency improving and material cost is less.</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ctr"/>
            <a:endParaRPr lang="en-IN" sz="3600" b="1" dirty="0"/>
          </a:p>
        </p:txBody>
      </p:sp>
      <p:pic>
        <p:nvPicPr>
          <p:cNvPr id="6" name="Picture 5">
            <a:extLst>
              <a:ext uri="{FF2B5EF4-FFF2-40B4-BE49-F238E27FC236}">
                <a16:creationId xmlns:a16="http://schemas.microsoft.com/office/drawing/2014/main" id="{24348591-ABEA-0A34-7D21-7F08800D1DF7}"/>
              </a:ext>
            </a:extLst>
          </p:cNvPr>
          <p:cNvPicPr>
            <a:picLocks noChangeAspect="1"/>
          </p:cNvPicPr>
          <p:nvPr/>
        </p:nvPicPr>
        <p:blipFill rotWithShape="1">
          <a:blip r:embed="rId2">
            <a:extLst>
              <a:ext uri="{28A0092B-C50C-407E-A947-70E740481C1C}">
                <a14:useLocalDpi xmlns:a14="http://schemas.microsoft.com/office/drawing/2010/main" val="0"/>
              </a:ext>
            </a:extLst>
          </a:blip>
          <a:srcRect t="24831" r="4042" b="23034"/>
          <a:stretch/>
        </p:blipFill>
        <p:spPr>
          <a:xfrm>
            <a:off x="7010400" y="3733800"/>
            <a:ext cx="4295775" cy="2209800"/>
          </a:xfrm>
          <a:prstGeom prst="rect">
            <a:avLst/>
          </a:prstGeom>
        </p:spPr>
      </p:pic>
      <p:pic>
        <p:nvPicPr>
          <p:cNvPr id="8" name="Picture 7">
            <a:extLst>
              <a:ext uri="{FF2B5EF4-FFF2-40B4-BE49-F238E27FC236}">
                <a16:creationId xmlns:a16="http://schemas.microsoft.com/office/drawing/2014/main" id="{BDAE7052-BAD4-73C2-DA44-67743FB409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3352800"/>
            <a:ext cx="4614863" cy="2968435"/>
          </a:xfrm>
          <a:prstGeom prst="rect">
            <a:avLst/>
          </a:prstGeom>
        </p:spPr>
      </p:pic>
    </p:spTree>
    <p:extLst>
      <p:ext uri="{BB962C8B-B14F-4D97-AF65-F5344CB8AC3E}">
        <p14:creationId xmlns:p14="http://schemas.microsoft.com/office/powerpoint/2010/main" val="222046833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A7B037-17E9-9F43-C47C-6E874BCBEA9B}"/>
              </a:ext>
            </a:extLst>
          </p:cNvPr>
          <p:cNvSpPr txBox="1"/>
          <p:nvPr/>
        </p:nvSpPr>
        <p:spPr>
          <a:xfrm>
            <a:off x="2438400" y="381000"/>
            <a:ext cx="8534400" cy="3416320"/>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DHT 11 Digital Temperature &amp;Humidity Sensor</a:t>
            </a:r>
          </a:p>
          <a:p>
            <a:pPr algn="ctr"/>
            <a:endParaRPr lang="en-US" sz="3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DHT11 is a basic, ultra low-cost digital temperature and humidity sensor.</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It uses a capacitive humidity sensor and a thermistor to measure the surrounding air, and spits out a digital signal on the data pin (no </a:t>
            </a:r>
            <a:r>
              <a:rPr lang="en-IN" dirty="0" err="1">
                <a:latin typeface="Times New Roman" panose="02020603050405020304" pitchFamily="18" charset="0"/>
                <a:cs typeface="Times New Roman" panose="02020603050405020304" pitchFamily="18" charset="0"/>
              </a:rPr>
              <a:t>analog</a:t>
            </a:r>
            <a:r>
              <a:rPr lang="en-IN" dirty="0">
                <a:latin typeface="Times New Roman" panose="02020603050405020304" pitchFamily="18" charset="0"/>
                <a:cs typeface="Times New Roman" panose="02020603050405020304" pitchFamily="18" charset="0"/>
              </a:rPr>
              <a:t> input pins needed).</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best sensor for small-scale projects, which involves both Temperature &amp; Humidity values.</a:t>
            </a:r>
          </a:p>
          <a:p>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27E9CC1-9AEC-E52C-8BA7-0D7FD0B8E3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1912" y="3405809"/>
            <a:ext cx="5881688" cy="3302978"/>
          </a:xfrm>
          <a:prstGeom prst="rect">
            <a:avLst/>
          </a:prstGeom>
        </p:spPr>
      </p:pic>
    </p:spTree>
    <p:extLst>
      <p:ext uri="{BB962C8B-B14F-4D97-AF65-F5344CB8AC3E}">
        <p14:creationId xmlns:p14="http://schemas.microsoft.com/office/powerpoint/2010/main" val="59421917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2" y="369920"/>
            <a:ext cx="9601196" cy="868827"/>
          </a:xfrm>
          <a:prstGeom prst="rect">
            <a:avLst/>
          </a:prstGeom>
        </p:spPr>
        <p:txBody>
          <a:bodyPr vert="horz" wrap="square" lIns="0" tIns="311784" rIns="0" bIns="0" rtlCol="0">
            <a:spAutoFit/>
          </a:bodyPr>
          <a:lstStyle/>
          <a:p>
            <a:pPr marL="30480">
              <a:lnSpc>
                <a:spcPct val="100000"/>
              </a:lnSpc>
              <a:spcBef>
                <a:spcPts val="100"/>
              </a:spcBef>
            </a:pPr>
            <a:r>
              <a:rPr sz="3600" b="1" spc="-10" dirty="0">
                <a:latin typeface="Times New Roman" panose="02020603050405020304" pitchFamily="18" charset="0"/>
                <a:cs typeface="Times New Roman" panose="02020603050405020304" pitchFamily="18" charset="0"/>
              </a:rPr>
              <a:t>Introduction</a:t>
            </a:r>
            <a:endParaRPr sz="3600" b="1" dirty="0">
              <a:latin typeface="Times New Roman" panose="02020603050405020304" pitchFamily="18" charset="0"/>
              <a:cs typeface="Times New Roman" panose="02020603050405020304" pitchFamily="18" charset="0"/>
            </a:endParaRPr>
          </a:p>
        </p:txBody>
      </p:sp>
      <p:sp>
        <p:nvSpPr>
          <p:cNvPr id="3" name="object 3"/>
          <p:cNvSpPr txBox="1"/>
          <p:nvPr/>
        </p:nvSpPr>
        <p:spPr>
          <a:xfrm>
            <a:off x="1828800" y="1456267"/>
            <a:ext cx="9298305" cy="4576894"/>
          </a:xfrm>
          <a:prstGeom prst="rect">
            <a:avLst/>
          </a:prstGeom>
        </p:spPr>
        <p:txBody>
          <a:bodyPr vert="horz" wrap="square" lIns="0" tIns="11430" rIns="0" bIns="0" rtlCol="0">
            <a:spAutoFit/>
          </a:bodyPr>
          <a:lstStyle/>
          <a:p>
            <a:pPr marL="285750" marR="34925" indent="-285750">
              <a:spcBef>
                <a:spcPts val="90"/>
              </a:spcBef>
              <a:buFont typeface="Wingdings" panose="05000000000000000000" pitchFamily="2" charset="2"/>
              <a:buChar char="Ø"/>
              <a:tabLst>
                <a:tab pos="7291388" algn="l"/>
              </a:tabLst>
            </a:pPr>
            <a:r>
              <a:rPr sz="1800" spc="-30" dirty="0">
                <a:latin typeface="Times New Roman"/>
                <a:cs typeface="Times New Roman"/>
              </a:rPr>
              <a:t>We</a:t>
            </a:r>
            <a:r>
              <a:rPr sz="1800" spc="-5" dirty="0">
                <a:latin typeface="Times New Roman"/>
                <a:cs typeface="Times New Roman"/>
              </a:rPr>
              <a:t> </a:t>
            </a:r>
            <a:r>
              <a:rPr sz="1800" dirty="0">
                <a:latin typeface="Times New Roman"/>
                <a:cs typeface="Times New Roman"/>
              </a:rPr>
              <a:t>know</a:t>
            </a:r>
            <a:r>
              <a:rPr sz="1800" spc="-35" dirty="0">
                <a:latin typeface="Times New Roman"/>
                <a:cs typeface="Times New Roman"/>
              </a:rPr>
              <a:t> </a:t>
            </a:r>
            <a:r>
              <a:rPr sz="1800" dirty="0">
                <a:latin typeface="Times New Roman"/>
                <a:cs typeface="Times New Roman"/>
              </a:rPr>
              <a:t>that</a:t>
            </a:r>
            <a:r>
              <a:rPr sz="1800" spc="-10" dirty="0">
                <a:latin typeface="Times New Roman"/>
                <a:cs typeface="Times New Roman"/>
              </a:rPr>
              <a:t> </a:t>
            </a:r>
            <a:r>
              <a:rPr sz="1800" dirty="0">
                <a:latin typeface="Times New Roman"/>
                <a:cs typeface="Times New Roman"/>
              </a:rPr>
              <a:t>in</a:t>
            </a:r>
            <a:r>
              <a:rPr sz="1800" spc="-15" dirty="0">
                <a:latin typeface="Times New Roman"/>
                <a:cs typeface="Times New Roman"/>
              </a:rPr>
              <a:t> </a:t>
            </a:r>
            <a:r>
              <a:rPr sz="1800" spc="-10" dirty="0">
                <a:latin typeface="Times New Roman"/>
                <a:cs typeface="Times New Roman"/>
              </a:rPr>
              <a:t>today’s</a:t>
            </a:r>
            <a:r>
              <a:rPr sz="1800" spc="-20" dirty="0">
                <a:latin typeface="Times New Roman"/>
                <a:cs typeface="Times New Roman"/>
              </a:rPr>
              <a:t> </a:t>
            </a:r>
            <a:r>
              <a:rPr sz="1800" dirty="0">
                <a:latin typeface="Times New Roman"/>
                <a:cs typeface="Times New Roman"/>
              </a:rPr>
              <a:t>time</a:t>
            </a:r>
            <a:r>
              <a:rPr sz="1800" spc="10" dirty="0">
                <a:latin typeface="Times New Roman"/>
                <a:cs typeface="Times New Roman"/>
              </a:rPr>
              <a:t> </a:t>
            </a:r>
            <a:r>
              <a:rPr sz="1800" dirty="0">
                <a:latin typeface="Times New Roman"/>
                <a:cs typeface="Times New Roman"/>
              </a:rPr>
              <a:t>there</a:t>
            </a:r>
            <a:r>
              <a:rPr sz="1800" spc="-20" dirty="0">
                <a:latin typeface="Times New Roman"/>
                <a:cs typeface="Times New Roman"/>
              </a:rPr>
              <a:t> </a:t>
            </a:r>
            <a:r>
              <a:rPr sz="1800" dirty="0">
                <a:latin typeface="Times New Roman"/>
                <a:cs typeface="Times New Roman"/>
              </a:rPr>
              <a:t>is</a:t>
            </a:r>
            <a:r>
              <a:rPr sz="1800" spc="-10" dirty="0">
                <a:latin typeface="Times New Roman"/>
                <a:cs typeface="Times New Roman"/>
              </a:rPr>
              <a:t> </a:t>
            </a:r>
            <a:r>
              <a:rPr sz="1800" dirty="0">
                <a:latin typeface="Times New Roman"/>
                <a:cs typeface="Times New Roman"/>
              </a:rPr>
              <a:t>a</a:t>
            </a:r>
            <a:r>
              <a:rPr sz="1800" spc="-15" dirty="0">
                <a:latin typeface="Times New Roman"/>
                <a:cs typeface="Times New Roman"/>
              </a:rPr>
              <a:t> </a:t>
            </a:r>
            <a:r>
              <a:rPr sz="1800" dirty="0">
                <a:latin typeface="Times New Roman"/>
                <a:cs typeface="Times New Roman"/>
              </a:rPr>
              <a:t>big</a:t>
            </a:r>
            <a:r>
              <a:rPr sz="1800" spc="-40" dirty="0">
                <a:latin typeface="Times New Roman"/>
                <a:cs typeface="Times New Roman"/>
              </a:rPr>
              <a:t> </a:t>
            </a:r>
            <a:r>
              <a:rPr sz="1800" dirty="0">
                <a:latin typeface="Times New Roman"/>
                <a:cs typeface="Times New Roman"/>
              </a:rPr>
              <a:t>problem</a:t>
            </a:r>
            <a:r>
              <a:rPr sz="1800" spc="-45" dirty="0">
                <a:latin typeface="Times New Roman"/>
                <a:cs typeface="Times New Roman"/>
              </a:rPr>
              <a:t> </a:t>
            </a:r>
            <a:r>
              <a:rPr sz="1800" dirty="0">
                <a:latin typeface="Times New Roman"/>
                <a:cs typeface="Times New Roman"/>
              </a:rPr>
              <a:t>regarding</a:t>
            </a:r>
            <a:r>
              <a:rPr sz="1800" spc="-25" dirty="0">
                <a:latin typeface="Times New Roman"/>
                <a:cs typeface="Times New Roman"/>
              </a:rPr>
              <a:t> </a:t>
            </a:r>
            <a:r>
              <a:rPr sz="1800" dirty="0">
                <a:latin typeface="Times New Roman"/>
                <a:cs typeface="Times New Roman"/>
              </a:rPr>
              <a:t>failure</a:t>
            </a:r>
            <a:r>
              <a:rPr sz="1800" spc="10" dirty="0">
                <a:latin typeface="Times New Roman"/>
                <a:cs typeface="Times New Roman"/>
              </a:rPr>
              <a:t> </a:t>
            </a:r>
            <a:r>
              <a:rPr sz="1800" dirty="0">
                <a:latin typeface="Times New Roman"/>
                <a:cs typeface="Times New Roman"/>
              </a:rPr>
              <a:t>of</a:t>
            </a:r>
            <a:r>
              <a:rPr sz="1800" spc="-30" dirty="0">
                <a:latin typeface="Times New Roman"/>
                <a:cs typeface="Times New Roman"/>
              </a:rPr>
              <a:t> </a:t>
            </a:r>
            <a:r>
              <a:rPr sz="1800" spc="-25" dirty="0">
                <a:latin typeface="Times New Roman"/>
                <a:cs typeface="Times New Roman"/>
              </a:rPr>
              <a:t>our</a:t>
            </a:r>
            <a:r>
              <a:rPr sz="1800" dirty="0">
                <a:latin typeface="Times New Roman"/>
                <a:cs typeface="Times New Roman"/>
              </a:rPr>
              <a:t>	</a:t>
            </a:r>
            <a:r>
              <a:rPr sz="1800" spc="-10" dirty="0">
                <a:latin typeface="Times New Roman"/>
                <a:cs typeface="Times New Roman"/>
              </a:rPr>
              <a:t>grid(power </a:t>
            </a:r>
            <a:r>
              <a:rPr sz="1800" dirty="0">
                <a:latin typeface="Times New Roman"/>
                <a:cs typeface="Times New Roman"/>
              </a:rPr>
              <a:t>distribution</a:t>
            </a:r>
            <a:r>
              <a:rPr sz="1800" spc="-80" dirty="0">
                <a:latin typeface="Times New Roman"/>
                <a:cs typeface="Times New Roman"/>
              </a:rPr>
              <a:t> </a:t>
            </a:r>
            <a:r>
              <a:rPr sz="1800" dirty="0">
                <a:latin typeface="Times New Roman"/>
                <a:cs typeface="Times New Roman"/>
              </a:rPr>
              <a:t>system)</a:t>
            </a:r>
            <a:r>
              <a:rPr sz="1800" spc="55" dirty="0">
                <a:latin typeface="Times New Roman"/>
                <a:cs typeface="Times New Roman"/>
              </a:rPr>
              <a:t> </a:t>
            </a:r>
            <a:r>
              <a:rPr sz="1800" dirty="0">
                <a:latin typeface="Times New Roman"/>
                <a:cs typeface="Times New Roman"/>
              </a:rPr>
              <a:t>when</a:t>
            </a:r>
            <a:r>
              <a:rPr sz="1800" spc="-10" dirty="0">
                <a:latin typeface="Times New Roman"/>
                <a:cs typeface="Times New Roman"/>
              </a:rPr>
              <a:t> </a:t>
            </a:r>
            <a:r>
              <a:rPr sz="1800" dirty="0">
                <a:latin typeface="Times New Roman"/>
                <a:cs typeface="Times New Roman"/>
              </a:rPr>
              <a:t>a</a:t>
            </a:r>
            <a:r>
              <a:rPr sz="1800" spc="-20" dirty="0">
                <a:latin typeface="Times New Roman"/>
                <a:cs typeface="Times New Roman"/>
              </a:rPr>
              <a:t> </a:t>
            </a:r>
            <a:r>
              <a:rPr sz="1800" dirty="0">
                <a:latin typeface="Times New Roman"/>
                <a:cs typeface="Times New Roman"/>
              </a:rPr>
              <a:t>grid</a:t>
            </a:r>
            <a:r>
              <a:rPr sz="1800" spc="-5" dirty="0">
                <a:latin typeface="Times New Roman"/>
                <a:cs typeface="Times New Roman"/>
              </a:rPr>
              <a:t> </a:t>
            </a:r>
            <a:r>
              <a:rPr sz="1800" dirty="0">
                <a:latin typeface="Times New Roman"/>
                <a:cs typeface="Times New Roman"/>
              </a:rPr>
              <a:t>fails the</a:t>
            </a:r>
            <a:r>
              <a:rPr sz="1800" spc="-45" dirty="0">
                <a:latin typeface="Times New Roman"/>
                <a:cs typeface="Times New Roman"/>
              </a:rPr>
              <a:t> </a:t>
            </a:r>
            <a:r>
              <a:rPr sz="1800" dirty="0">
                <a:latin typeface="Times New Roman"/>
                <a:cs typeface="Times New Roman"/>
              </a:rPr>
              <a:t>electricity</a:t>
            </a:r>
            <a:r>
              <a:rPr sz="1800" spc="-5" dirty="0">
                <a:latin typeface="Times New Roman"/>
                <a:cs typeface="Times New Roman"/>
              </a:rPr>
              <a:t> </a:t>
            </a:r>
            <a:r>
              <a:rPr sz="1800" dirty="0">
                <a:latin typeface="Times New Roman"/>
                <a:cs typeface="Times New Roman"/>
              </a:rPr>
              <a:t>of</a:t>
            </a:r>
            <a:r>
              <a:rPr sz="1800" spc="-40" dirty="0">
                <a:latin typeface="Times New Roman"/>
                <a:cs typeface="Times New Roman"/>
              </a:rPr>
              <a:t> </a:t>
            </a:r>
            <a:r>
              <a:rPr sz="1800" dirty="0">
                <a:latin typeface="Times New Roman"/>
                <a:cs typeface="Times New Roman"/>
              </a:rPr>
              <a:t>the</a:t>
            </a:r>
            <a:r>
              <a:rPr sz="1800" spc="-50" dirty="0">
                <a:latin typeface="Times New Roman"/>
                <a:cs typeface="Times New Roman"/>
              </a:rPr>
              <a:t> </a:t>
            </a:r>
            <a:r>
              <a:rPr sz="1800" dirty="0">
                <a:latin typeface="Times New Roman"/>
                <a:cs typeface="Times New Roman"/>
              </a:rPr>
              <a:t>whole</a:t>
            </a:r>
            <a:r>
              <a:rPr sz="1800" spc="-15" dirty="0">
                <a:latin typeface="Times New Roman"/>
                <a:cs typeface="Times New Roman"/>
              </a:rPr>
              <a:t> </a:t>
            </a:r>
            <a:r>
              <a:rPr sz="1800" dirty="0">
                <a:latin typeface="Times New Roman"/>
                <a:cs typeface="Times New Roman"/>
              </a:rPr>
              <a:t>area</a:t>
            </a:r>
            <a:r>
              <a:rPr sz="1800" spc="-5" dirty="0">
                <a:latin typeface="Times New Roman"/>
                <a:cs typeface="Times New Roman"/>
              </a:rPr>
              <a:t> </a:t>
            </a:r>
            <a:r>
              <a:rPr sz="1800" dirty="0">
                <a:latin typeface="Times New Roman"/>
                <a:cs typeface="Times New Roman"/>
              </a:rPr>
              <a:t>get</a:t>
            </a:r>
            <a:r>
              <a:rPr sz="1800" spc="15" dirty="0">
                <a:latin typeface="Times New Roman"/>
                <a:cs typeface="Times New Roman"/>
              </a:rPr>
              <a:t> </a:t>
            </a:r>
            <a:r>
              <a:rPr sz="1800" dirty="0">
                <a:latin typeface="Times New Roman"/>
                <a:cs typeface="Times New Roman"/>
              </a:rPr>
              <a:t>disconnected</a:t>
            </a:r>
            <a:r>
              <a:rPr sz="1800" spc="-60" dirty="0">
                <a:latin typeface="Times New Roman"/>
                <a:cs typeface="Times New Roman"/>
              </a:rPr>
              <a:t> </a:t>
            </a:r>
            <a:r>
              <a:rPr sz="1800" dirty="0">
                <a:latin typeface="Times New Roman"/>
                <a:cs typeface="Times New Roman"/>
              </a:rPr>
              <a:t>for</a:t>
            </a:r>
            <a:r>
              <a:rPr sz="1800" spc="-15" dirty="0">
                <a:latin typeface="Times New Roman"/>
                <a:cs typeface="Times New Roman"/>
              </a:rPr>
              <a:t> </a:t>
            </a:r>
            <a:r>
              <a:rPr sz="1800" dirty="0">
                <a:latin typeface="Times New Roman"/>
                <a:cs typeface="Times New Roman"/>
              </a:rPr>
              <a:t>days</a:t>
            </a:r>
            <a:r>
              <a:rPr sz="1800" spc="25" dirty="0">
                <a:latin typeface="Times New Roman"/>
                <a:cs typeface="Times New Roman"/>
              </a:rPr>
              <a:t> </a:t>
            </a:r>
            <a:r>
              <a:rPr sz="1800" dirty="0">
                <a:latin typeface="Times New Roman"/>
                <a:cs typeface="Times New Roman"/>
              </a:rPr>
              <a:t>so</a:t>
            </a:r>
            <a:r>
              <a:rPr sz="1800" spc="-30" dirty="0">
                <a:latin typeface="Times New Roman"/>
                <a:cs typeface="Times New Roman"/>
              </a:rPr>
              <a:t> </a:t>
            </a:r>
            <a:r>
              <a:rPr sz="1800" spc="-25" dirty="0">
                <a:latin typeface="Times New Roman"/>
                <a:cs typeface="Times New Roman"/>
              </a:rPr>
              <a:t>it </a:t>
            </a:r>
            <a:r>
              <a:rPr sz="1800" dirty="0">
                <a:latin typeface="Times New Roman"/>
                <a:cs typeface="Times New Roman"/>
              </a:rPr>
              <a:t>is</a:t>
            </a:r>
            <a:r>
              <a:rPr sz="1800" spc="-5" dirty="0">
                <a:latin typeface="Times New Roman"/>
                <a:cs typeface="Times New Roman"/>
              </a:rPr>
              <a:t> </a:t>
            </a:r>
            <a:r>
              <a:rPr sz="1800" dirty="0">
                <a:latin typeface="Times New Roman"/>
                <a:cs typeface="Times New Roman"/>
              </a:rPr>
              <a:t>a big</a:t>
            </a:r>
            <a:r>
              <a:rPr sz="1800" spc="-30" dirty="0">
                <a:latin typeface="Times New Roman"/>
                <a:cs typeface="Times New Roman"/>
              </a:rPr>
              <a:t> </a:t>
            </a:r>
            <a:r>
              <a:rPr sz="1800" dirty="0">
                <a:latin typeface="Times New Roman"/>
                <a:cs typeface="Times New Roman"/>
              </a:rPr>
              <a:t>problem</a:t>
            </a:r>
            <a:r>
              <a:rPr sz="1800" spc="-35" dirty="0">
                <a:latin typeface="Times New Roman"/>
                <a:cs typeface="Times New Roman"/>
              </a:rPr>
              <a:t> </a:t>
            </a:r>
            <a:r>
              <a:rPr sz="1800" dirty="0">
                <a:latin typeface="Times New Roman"/>
                <a:cs typeface="Times New Roman"/>
              </a:rPr>
              <a:t>to</a:t>
            </a:r>
            <a:r>
              <a:rPr sz="1800" spc="-5" dirty="0">
                <a:latin typeface="Times New Roman"/>
                <a:cs typeface="Times New Roman"/>
              </a:rPr>
              <a:t> </a:t>
            </a:r>
            <a:r>
              <a:rPr sz="1800" dirty="0">
                <a:latin typeface="Times New Roman"/>
                <a:cs typeface="Times New Roman"/>
              </a:rPr>
              <a:t>be</a:t>
            </a:r>
            <a:r>
              <a:rPr sz="1800" spc="-10" dirty="0">
                <a:latin typeface="Times New Roman"/>
                <a:cs typeface="Times New Roman"/>
              </a:rPr>
              <a:t> </a:t>
            </a:r>
            <a:r>
              <a:rPr sz="1800" dirty="0">
                <a:latin typeface="Times New Roman"/>
                <a:cs typeface="Times New Roman"/>
              </a:rPr>
              <a:t>solved</a:t>
            </a:r>
            <a:r>
              <a:rPr sz="1800" spc="-10" dirty="0">
                <a:latin typeface="Times New Roman"/>
                <a:cs typeface="Times New Roman"/>
              </a:rPr>
              <a:t> </a:t>
            </a:r>
            <a:r>
              <a:rPr sz="1800" dirty="0">
                <a:latin typeface="Times New Roman"/>
                <a:cs typeface="Times New Roman"/>
              </a:rPr>
              <a:t>that</a:t>
            </a:r>
            <a:r>
              <a:rPr sz="1800" spc="5" dirty="0">
                <a:latin typeface="Times New Roman"/>
                <a:cs typeface="Times New Roman"/>
              </a:rPr>
              <a:t> </a:t>
            </a:r>
            <a:r>
              <a:rPr sz="1800" dirty="0">
                <a:latin typeface="Times New Roman"/>
                <a:cs typeface="Times New Roman"/>
              </a:rPr>
              <a:t>how</a:t>
            </a:r>
            <a:r>
              <a:rPr sz="1800" spc="-25" dirty="0">
                <a:latin typeface="Times New Roman"/>
                <a:cs typeface="Times New Roman"/>
              </a:rPr>
              <a:t> </a:t>
            </a:r>
            <a:r>
              <a:rPr sz="1800" dirty="0">
                <a:latin typeface="Times New Roman"/>
                <a:cs typeface="Times New Roman"/>
              </a:rPr>
              <a:t>to</a:t>
            </a:r>
            <a:r>
              <a:rPr sz="1800" spc="-5" dirty="0">
                <a:latin typeface="Times New Roman"/>
                <a:cs typeface="Times New Roman"/>
              </a:rPr>
              <a:t> </a:t>
            </a:r>
            <a:r>
              <a:rPr sz="1800" dirty="0">
                <a:latin typeface="Times New Roman"/>
                <a:cs typeface="Times New Roman"/>
              </a:rPr>
              <a:t>protect</a:t>
            </a:r>
            <a:r>
              <a:rPr sz="1800" spc="-20" dirty="0">
                <a:latin typeface="Times New Roman"/>
                <a:cs typeface="Times New Roman"/>
              </a:rPr>
              <a:t> </a:t>
            </a:r>
            <a:r>
              <a:rPr sz="1800" dirty="0">
                <a:latin typeface="Times New Roman"/>
                <a:cs typeface="Times New Roman"/>
              </a:rPr>
              <a:t>our</a:t>
            </a:r>
            <a:r>
              <a:rPr sz="1800" spc="-20" dirty="0">
                <a:latin typeface="Times New Roman"/>
                <a:cs typeface="Times New Roman"/>
              </a:rPr>
              <a:t> </a:t>
            </a:r>
            <a:r>
              <a:rPr sz="1800" dirty="0">
                <a:latin typeface="Times New Roman"/>
                <a:cs typeface="Times New Roman"/>
              </a:rPr>
              <a:t>grid</a:t>
            </a:r>
            <a:r>
              <a:rPr sz="1800" spc="-5" dirty="0">
                <a:latin typeface="Times New Roman"/>
                <a:cs typeface="Times New Roman"/>
              </a:rPr>
              <a:t> </a:t>
            </a:r>
            <a:r>
              <a:rPr sz="1800" dirty="0">
                <a:latin typeface="Times New Roman"/>
                <a:cs typeface="Times New Roman"/>
              </a:rPr>
              <a:t>before</a:t>
            </a:r>
            <a:r>
              <a:rPr sz="1800" spc="20" dirty="0">
                <a:latin typeface="Times New Roman"/>
                <a:cs typeface="Times New Roman"/>
              </a:rPr>
              <a:t> </a:t>
            </a:r>
            <a:r>
              <a:rPr sz="1800" dirty="0">
                <a:latin typeface="Times New Roman"/>
                <a:cs typeface="Times New Roman"/>
              </a:rPr>
              <a:t>failure. </a:t>
            </a:r>
            <a:endParaRPr lang="en-US" sz="1800" dirty="0">
              <a:latin typeface="Times New Roman"/>
              <a:cs typeface="Times New Roman"/>
            </a:endParaRPr>
          </a:p>
          <a:p>
            <a:pPr marL="311150" marR="34925" indent="-285750">
              <a:spcBef>
                <a:spcPts val="90"/>
              </a:spcBef>
              <a:buFont typeface="Wingdings" panose="05000000000000000000" pitchFamily="2" charset="2"/>
              <a:buChar char="Ø"/>
              <a:tabLst>
                <a:tab pos="7291705" algn="l"/>
              </a:tabLst>
            </a:pPr>
            <a:r>
              <a:rPr sz="1800" dirty="0">
                <a:latin typeface="Times New Roman"/>
                <a:cs typeface="Times New Roman"/>
              </a:rPr>
              <a:t>Keeping</a:t>
            </a:r>
            <a:r>
              <a:rPr sz="1800" spc="-10" dirty="0">
                <a:latin typeface="Times New Roman"/>
                <a:cs typeface="Times New Roman"/>
              </a:rPr>
              <a:t> </a:t>
            </a:r>
            <a:r>
              <a:rPr sz="1800" dirty="0">
                <a:latin typeface="Times New Roman"/>
                <a:cs typeface="Times New Roman"/>
              </a:rPr>
              <a:t>this</a:t>
            </a:r>
            <a:r>
              <a:rPr sz="1800" spc="-20" dirty="0">
                <a:latin typeface="Times New Roman"/>
                <a:cs typeface="Times New Roman"/>
              </a:rPr>
              <a:t> </a:t>
            </a:r>
            <a:r>
              <a:rPr sz="1800" dirty="0">
                <a:latin typeface="Times New Roman"/>
                <a:cs typeface="Times New Roman"/>
              </a:rPr>
              <a:t>point</a:t>
            </a:r>
            <a:r>
              <a:rPr sz="1800" spc="-40" dirty="0">
                <a:latin typeface="Times New Roman"/>
                <a:cs typeface="Times New Roman"/>
              </a:rPr>
              <a:t> </a:t>
            </a:r>
            <a:r>
              <a:rPr sz="1800" dirty="0">
                <a:latin typeface="Times New Roman"/>
                <a:cs typeface="Times New Roman"/>
              </a:rPr>
              <a:t>in</a:t>
            </a:r>
            <a:r>
              <a:rPr sz="1800" spc="-5" dirty="0">
                <a:latin typeface="Times New Roman"/>
                <a:cs typeface="Times New Roman"/>
              </a:rPr>
              <a:t> </a:t>
            </a:r>
            <a:r>
              <a:rPr sz="1800" spc="-25" dirty="0">
                <a:latin typeface="Times New Roman"/>
                <a:cs typeface="Times New Roman"/>
              </a:rPr>
              <a:t>our </a:t>
            </a:r>
            <a:r>
              <a:rPr sz="1800" dirty="0">
                <a:latin typeface="Times New Roman"/>
                <a:cs typeface="Times New Roman"/>
              </a:rPr>
              <a:t>mind</a:t>
            </a:r>
            <a:r>
              <a:rPr sz="1800" spc="-5" dirty="0">
                <a:latin typeface="Times New Roman"/>
                <a:cs typeface="Times New Roman"/>
              </a:rPr>
              <a:t> </a:t>
            </a:r>
            <a:r>
              <a:rPr sz="1800" dirty="0">
                <a:latin typeface="Times New Roman"/>
                <a:cs typeface="Times New Roman"/>
              </a:rPr>
              <a:t>we</a:t>
            </a:r>
            <a:r>
              <a:rPr sz="1800" spc="5" dirty="0">
                <a:latin typeface="Times New Roman"/>
                <a:cs typeface="Times New Roman"/>
              </a:rPr>
              <a:t> </a:t>
            </a:r>
            <a:r>
              <a:rPr sz="1800" dirty="0">
                <a:latin typeface="Times New Roman"/>
                <a:cs typeface="Times New Roman"/>
              </a:rPr>
              <a:t>are</a:t>
            </a:r>
            <a:r>
              <a:rPr sz="1800" spc="5" dirty="0">
                <a:latin typeface="Times New Roman"/>
                <a:cs typeface="Times New Roman"/>
              </a:rPr>
              <a:t> </a:t>
            </a:r>
            <a:r>
              <a:rPr sz="1800" dirty="0">
                <a:latin typeface="Times New Roman"/>
                <a:cs typeface="Times New Roman"/>
              </a:rPr>
              <a:t>trying to</a:t>
            </a:r>
            <a:r>
              <a:rPr sz="1800" spc="-20" dirty="0">
                <a:latin typeface="Times New Roman"/>
                <a:cs typeface="Times New Roman"/>
              </a:rPr>
              <a:t> </a:t>
            </a:r>
            <a:r>
              <a:rPr sz="1800" dirty="0">
                <a:latin typeface="Times New Roman"/>
                <a:cs typeface="Times New Roman"/>
              </a:rPr>
              <a:t>develop</a:t>
            </a:r>
            <a:r>
              <a:rPr sz="1800" spc="-25" dirty="0">
                <a:latin typeface="Times New Roman"/>
                <a:cs typeface="Times New Roman"/>
              </a:rPr>
              <a:t> </a:t>
            </a:r>
            <a:r>
              <a:rPr sz="1800" dirty="0">
                <a:latin typeface="Times New Roman"/>
                <a:cs typeface="Times New Roman"/>
              </a:rPr>
              <a:t>a</a:t>
            </a:r>
            <a:r>
              <a:rPr sz="1800" spc="-20" dirty="0">
                <a:latin typeface="Times New Roman"/>
                <a:cs typeface="Times New Roman"/>
              </a:rPr>
              <a:t> </a:t>
            </a:r>
            <a:r>
              <a:rPr sz="1800" dirty="0">
                <a:latin typeface="Times New Roman"/>
                <a:cs typeface="Times New Roman"/>
              </a:rPr>
              <a:t>system</a:t>
            </a:r>
            <a:r>
              <a:rPr sz="1800" spc="25" dirty="0">
                <a:latin typeface="Times New Roman"/>
                <a:cs typeface="Times New Roman"/>
              </a:rPr>
              <a:t> </a:t>
            </a:r>
            <a:r>
              <a:rPr sz="1800" dirty="0">
                <a:latin typeface="Times New Roman"/>
                <a:cs typeface="Times New Roman"/>
              </a:rPr>
              <a:t>which</a:t>
            </a:r>
            <a:r>
              <a:rPr sz="1800" spc="-5" dirty="0">
                <a:latin typeface="Times New Roman"/>
                <a:cs typeface="Times New Roman"/>
              </a:rPr>
              <a:t> </a:t>
            </a:r>
            <a:r>
              <a:rPr sz="1800" dirty="0">
                <a:latin typeface="Times New Roman"/>
                <a:cs typeface="Times New Roman"/>
              </a:rPr>
              <a:t>can</a:t>
            </a:r>
            <a:r>
              <a:rPr sz="1800" spc="-5" dirty="0">
                <a:latin typeface="Times New Roman"/>
                <a:cs typeface="Times New Roman"/>
              </a:rPr>
              <a:t> </a:t>
            </a:r>
            <a:r>
              <a:rPr sz="1800" dirty="0">
                <a:latin typeface="Times New Roman"/>
                <a:cs typeface="Times New Roman"/>
              </a:rPr>
              <a:t>turn</a:t>
            </a:r>
            <a:r>
              <a:rPr sz="1800" spc="-20" dirty="0">
                <a:latin typeface="Times New Roman"/>
                <a:cs typeface="Times New Roman"/>
              </a:rPr>
              <a:t> </a:t>
            </a:r>
            <a:r>
              <a:rPr sz="1800" dirty="0">
                <a:latin typeface="Times New Roman"/>
                <a:cs typeface="Times New Roman"/>
              </a:rPr>
              <a:t>our</a:t>
            </a:r>
            <a:r>
              <a:rPr sz="1800" spc="-60" dirty="0">
                <a:latin typeface="Times New Roman"/>
                <a:cs typeface="Times New Roman"/>
              </a:rPr>
              <a:t> </a:t>
            </a:r>
            <a:r>
              <a:rPr sz="1800" dirty="0">
                <a:latin typeface="Times New Roman"/>
                <a:cs typeface="Times New Roman"/>
              </a:rPr>
              <a:t>grid of</a:t>
            </a:r>
            <a:r>
              <a:rPr sz="1800" spc="-35" dirty="0">
                <a:latin typeface="Times New Roman"/>
                <a:cs typeface="Times New Roman"/>
              </a:rPr>
              <a:t> </a:t>
            </a:r>
            <a:r>
              <a:rPr sz="1800" dirty="0">
                <a:latin typeface="Times New Roman"/>
                <a:cs typeface="Times New Roman"/>
              </a:rPr>
              <a:t>when</a:t>
            </a:r>
            <a:r>
              <a:rPr sz="1800" spc="-5" dirty="0">
                <a:latin typeface="Times New Roman"/>
                <a:cs typeface="Times New Roman"/>
              </a:rPr>
              <a:t> </a:t>
            </a:r>
            <a:r>
              <a:rPr sz="1800" dirty="0">
                <a:latin typeface="Times New Roman"/>
                <a:cs typeface="Times New Roman"/>
              </a:rPr>
              <a:t>dangerous</a:t>
            </a:r>
            <a:r>
              <a:rPr sz="1800" spc="-10" dirty="0">
                <a:latin typeface="Times New Roman"/>
                <a:cs typeface="Times New Roman"/>
              </a:rPr>
              <a:t> </a:t>
            </a:r>
            <a:r>
              <a:rPr sz="1800" dirty="0">
                <a:latin typeface="Times New Roman"/>
                <a:cs typeface="Times New Roman"/>
              </a:rPr>
              <a:t>condition</a:t>
            </a:r>
            <a:r>
              <a:rPr sz="1800" spc="-75" dirty="0">
                <a:latin typeface="Times New Roman"/>
                <a:cs typeface="Times New Roman"/>
              </a:rPr>
              <a:t> </a:t>
            </a:r>
            <a:r>
              <a:rPr sz="1800" spc="-10" dirty="0">
                <a:latin typeface="Times New Roman"/>
                <a:cs typeface="Times New Roman"/>
              </a:rPr>
              <a:t>occurs.</a:t>
            </a:r>
            <a:endParaRPr sz="1800" dirty="0">
              <a:latin typeface="Times New Roman"/>
              <a:cs typeface="Times New Roman"/>
            </a:endParaRPr>
          </a:p>
          <a:p>
            <a:pPr marL="285750" indent="-285750">
              <a:spcBef>
                <a:spcPts val="675"/>
              </a:spcBef>
              <a:buFont typeface="Wingdings" panose="05000000000000000000" pitchFamily="2" charset="2"/>
              <a:buChar char="Ø"/>
            </a:pPr>
            <a:r>
              <a:rPr sz="1800" dirty="0">
                <a:latin typeface="Times New Roman"/>
                <a:cs typeface="Times New Roman"/>
              </a:rPr>
              <a:t>Sensing</a:t>
            </a:r>
            <a:r>
              <a:rPr sz="1800" spc="50" dirty="0">
                <a:latin typeface="Times New Roman"/>
                <a:cs typeface="Times New Roman"/>
              </a:rPr>
              <a:t> </a:t>
            </a:r>
            <a:r>
              <a:rPr sz="1800" dirty="0">
                <a:latin typeface="Times New Roman"/>
                <a:cs typeface="Times New Roman"/>
              </a:rPr>
              <a:t>these</a:t>
            </a:r>
            <a:r>
              <a:rPr sz="1800" spc="45" dirty="0">
                <a:latin typeface="Times New Roman"/>
                <a:cs typeface="Times New Roman"/>
              </a:rPr>
              <a:t> </a:t>
            </a:r>
            <a:r>
              <a:rPr sz="1800" dirty="0">
                <a:latin typeface="Times New Roman"/>
                <a:cs typeface="Times New Roman"/>
              </a:rPr>
              <a:t>two</a:t>
            </a:r>
            <a:r>
              <a:rPr sz="1800" spc="65" dirty="0">
                <a:latin typeface="Times New Roman"/>
                <a:cs typeface="Times New Roman"/>
              </a:rPr>
              <a:t> </a:t>
            </a:r>
            <a:r>
              <a:rPr sz="1800" dirty="0">
                <a:latin typeface="Times New Roman"/>
                <a:cs typeface="Times New Roman"/>
              </a:rPr>
              <a:t>conditions</a:t>
            </a:r>
            <a:r>
              <a:rPr sz="1800" spc="60" dirty="0">
                <a:latin typeface="Times New Roman"/>
                <a:cs typeface="Times New Roman"/>
              </a:rPr>
              <a:t> </a:t>
            </a:r>
            <a:r>
              <a:rPr sz="1800" dirty="0">
                <a:latin typeface="Times New Roman"/>
                <a:cs typeface="Times New Roman"/>
              </a:rPr>
              <a:t>we</a:t>
            </a:r>
            <a:r>
              <a:rPr sz="1800" spc="55" dirty="0">
                <a:latin typeface="Times New Roman"/>
                <a:cs typeface="Times New Roman"/>
              </a:rPr>
              <a:t> </a:t>
            </a:r>
            <a:r>
              <a:rPr sz="1800" dirty="0">
                <a:latin typeface="Times New Roman"/>
                <a:cs typeface="Times New Roman"/>
              </a:rPr>
              <a:t>regulate</a:t>
            </a:r>
            <a:r>
              <a:rPr sz="1800" spc="40" dirty="0">
                <a:latin typeface="Times New Roman"/>
                <a:cs typeface="Times New Roman"/>
              </a:rPr>
              <a:t> </a:t>
            </a:r>
            <a:r>
              <a:rPr sz="1800" dirty="0">
                <a:latin typeface="Times New Roman"/>
                <a:cs typeface="Times New Roman"/>
              </a:rPr>
              <a:t>all</a:t>
            </a:r>
            <a:r>
              <a:rPr sz="1800" spc="65" dirty="0">
                <a:latin typeface="Times New Roman"/>
                <a:cs typeface="Times New Roman"/>
              </a:rPr>
              <a:t> </a:t>
            </a:r>
            <a:r>
              <a:rPr sz="1800" dirty="0">
                <a:latin typeface="Times New Roman"/>
                <a:cs typeface="Times New Roman"/>
              </a:rPr>
              <a:t>our</a:t>
            </a:r>
            <a:r>
              <a:rPr sz="1800" spc="40" dirty="0">
                <a:latin typeface="Times New Roman"/>
                <a:cs typeface="Times New Roman"/>
              </a:rPr>
              <a:t> </a:t>
            </a:r>
            <a:r>
              <a:rPr sz="1800" dirty="0">
                <a:latin typeface="Times New Roman"/>
                <a:cs typeface="Times New Roman"/>
              </a:rPr>
              <a:t>decisions</a:t>
            </a:r>
            <a:r>
              <a:rPr sz="1800" spc="30" dirty="0">
                <a:latin typeface="Times New Roman"/>
                <a:cs typeface="Times New Roman"/>
              </a:rPr>
              <a:t> </a:t>
            </a:r>
            <a:r>
              <a:rPr sz="1800" dirty="0">
                <a:latin typeface="Times New Roman"/>
                <a:cs typeface="Times New Roman"/>
              </a:rPr>
              <a:t>suppose</a:t>
            </a:r>
            <a:r>
              <a:rPr sz="1800" spc="50" dirty="0">
                <a:latin typeface="Times New Roman"/>
                <a:cs typeface="Times New Roman"/>
              </a:rPr>
              <a:t> </a:t>
            </a:r>
            <a:r>
              <a:rPr sz="1800" dirty="0">
                <a:latin typeface="Times New Roman"/>
                <a:cs typeface="Times New Roman"/>
              </a:rPr>
              <a:t>if</a:t>
            </a:r>
            <a:r>
              <a:rPr sz="1800" spc="35" dirty="0">
                <a:latin typeface="Times New Roman"/>
                <a:cs typeface="Times New Roman"/>
              </a:rPr>
              <a:t> </a:t>
            </a:r>
            <a:r>
              <a:rPr sz="1800" dirty="0">
                <a:latin typeface="Times New Roman"/>
                <a:cs typeface="Times New Roman"/>
              </a:rPr>
              <a:t>the</a:t>
            </a:r>
            <a:r>
              <a:rPr sz="1800" spc="50" dirty="0">
                <a:latin typeface="Times New Roman"/>
                <a:cs typeface="Times New Roman"/>
              </a:rPr>
              <a:t> </a:t>
            </a:r>
            <a:r>
              <a:rPr sz="1800" dirty="0">
                <a:latin typeface="Times New Roman"/>
                <a:cs typeface="Times New Roman"/>
              </a:rPr>
              <a:t>transformer</a:t>
            </a:r>
            <a:r>
              <a:rPr sz="1800" spc="40" dirty="0">
                <a:latin typeface="Times New Roman"/>
                <a:cs typeface="Times New Roman"/>
              </a:rPr>
              <a:t> </a:t>
            </a:r>
            <a:r>
              <a:rPr sz="1800" dirty="0">
                <a:latin typeface="Times New Roman"/>
                <a:cs typeface="Times New Roman"/>
              </a:rPr>
              <a:t>temperature</a:t>
            </a:r>
            <a:r>
              <a:rPr sz="1800" spc="60" dirty="0">
                <a:latin typeface="Times New Roman"/>
                <a:cs typeface="Times New Roman"/>
              </a:rPr>
              <a:t> </a:t>
            </a:r>
            <a:r>
              <a:rPr sz="1800" spc="-25" dirty="0">
                <a:latin typeface="Times New Roman"/>
                <a:cs typeface="Times New Roman"/>
              </a:rPr>
              <a:t>is</a:t>
            </a:r>
            <a:r>
              <a:rPr lang="en-US" spc="-25" dirty="0">
                <a:latin typeface="Times New Roman"/>
                <a:cs typeface="Times New Roman"/>
              </a:rPr>
              <a:t> </a:t>
            </a:r>
            <a:r>
              <a:rPr sz="1800" dirty="0">
                <a:latin typeface="Times New Roman"/>
                <a:cs typeface="Times New Roman"/>
              </a:rPr>
              <a:t>less</a:t>
            </a:r>
            <a:r>
              <a:rPr sz="1800" spc="45" dirty="0">
                <a:latin typeface="Times New Roman"/>
                <a:cs typeface="Times New Roman"/>
              </a:rPr>
              <a:t> </a:t>
            </a:r>
            <a:r>
              <a:rPr sz="1800" dirty="0">
                <a:latin typeface="Times New Roman"/>
                <a:cs typeface="Times New Roman"/>
              </a:rPr>
              <a:t>than</a:t>
            </a:r>
            <a:r>
              <a:rPr sz="1800" spc="50" dirty="0">
                <a:latin typeface="Times New Roman"/>
                <a:cs typeface="Times New Roman"/>
              </a:rPr>
              <a:t> </a:t>
            </a:r>
            <a:r>
              <a:rPr sz="1800" dirty="0">
                <a:latin typeface="Times New Roman"/>
                <a:cs typeface="Times New Roman"/>
              </a:rPr>
              <a:t>a</a:t>
            </a:r>
            <a:r>
              <a:rPr sz="1800" spc="35" dirty="0">
                <a:latin typeface="Times New Roman"/>
                <a:cs typeface="Times New Roman"/>
              </a:rPr>
              <a:t> </a:t>
            </a:r>
            <a:r>
              <a:rPr sz="1800" dirty="0">
                <a:latin typeface="Times New Roman"/>
                <a:cs typeface="Times New Roman"/>
              </a:rPr>
              <a:t>particular</a:t>
            </a:r>
            <a:r>
              <a:rPr sz="1800" spc="45" dirty="0">
                <a:latin typeface="Times New Roman"/>
                <a:cs typeface="Times New Roman"/>
              </a:rPr>
              <a:t> </a:t>
            </a:r>
            <a:r>
              <a:rPr sz="1800" dirty="0">
                <a:latin typeface="Times New Roman"/>
                <a:cs typeface="Times New Roman"/>
              </a:rPr>
              <a:t>level</a:t>
            </a:r>
            <a:r>
              <a:rPr sz="1800" spc="65" dirty="0">
                <a:latin typeface="Times New Roman"/>
                <a:cs typeface="Times New Roman"/>
              </a:rPr>
              <a:t> </a:t>
            </a:r>
            <a:r>
              <a:rPr sz="1800" dirty="0">
                <a:latin typeface="Times New Roman"/>
                <a:cs typeface="Times New Roman"/>
              </a:rPr>
              <a:t>then</a:t>
            </a:r>
            <a:r>
              <a:rPr sz="1800" spc="55" dirty="0">
                <a:latin typeface="Times New Roman"/>
                <a:cs typeface="Times New Roman"/>
              </a:rPr>
              <a:t> </a:t>
            </a:r>
            <a:r>
              <a:rPr sz="1800" dirty="0">
                <a:latin typeface="Times New Roman"/>
                <a:cs typeface="Times New Roman"/>
              </a:rPr>
              <a:t>a</a:t>
            </a:r>
            <a:r>
              <a:rPr sz="1800" spc="30" dirty="0">
                <a:latin typeface="Times New Roman"/>
                <a:cs typeface="Times New Roman"/>
              </a:rPr>
              <a:t> </a:t>
            </a:r>
            <a:r>
              <a:rPr sz="1800" dirty="0">
                <a:latin typeface="Times New Roman"/>
                <a:cs typeface="Times New Roman"/>
              </a:rPr>
              <a:t>indication</a:t>
            </a:r>
            <a:r>
              <a:rPr sz="1800" spc="40" dirty="0">
                <a:latin typeface="Times New Roman"/>
                <a:cs typeface="Times New Roman"/>
              </a:rPr>
              <a:t> </a:t>
            </a:r>
            <a:r>
              <a:rPr sz="1800" dirty="0">
                <a:latin typeface="Times New Roman"/>
                <a:cs typeface="Times New Roman"/>
              </a:rPr>
              <a:t>is</a:t>
            </a:r>
            <a:r>
              <a:rPr sz="1800" spc="30" dirty="0">
                <a:latin typeface="Times New Roman"/>
                <a:cs typeface="Times New Roman"/>
              </a:rPr>
              <a:t> </a:t>
            </a:r>
            <a:r>
              <a:rPr sz="1800" dirty="0">
                <a:latin typeface="Times New Roman"/>
                <a:cs typeface="Times New Roman"/>
              </a:rPr>
              <a:t>provided</a:t>
            </a:r>
            <a:r>
              <a:rPr sz="1800" spc="60" dirty="0">
                <a:latin typeface="Times New Roman"/>
                <a:cs typeface="Times New Roman"/>
              </a:rPr>
              <a:t> </a:t>
            </a:r>
            <a:r>
              <a:rPr sz="1800" dirty="0">
                <a:latin typeface="Times New Roman"/>
                <a:cs typeface="Times New Roman"/>
              </a:rPr>
              <a:t>and</a:t>
            </a:r>
            <a:r>
              <a:rPr sz="1800" spc="50" dirty="0">
                <a:latin typeface="Times New Roman"/>
                <a:cs typeface="Times New Roman"/>
              </a:rPr>
              <a:t> </a:t>
            </a:r>
            <a:r>
              <a:rPr sz="1800" dirty="0">
                <a:latin typeface="Times New Roman"/>
                <a:cs typeface="Times New Roman"/>
              </a:rPr>
              <a:t>even</a:t>
            </a:r>
            <a:r>
              <a:rPr sz="1800" spc="70" dirty="0">
                <a:latin typeface="Times New Roman"/>
                <a:cs typeface="Times New Roman"/>
              </a:rPr>
              <a:t> </a:t>
            </a:r>
            <a:r>
              <a:rPr sz="1800" dirty="0">
                <a:latin typeface="Times New Roman"/>
                <a:cs typeface="Times New Roman"/>
              </a:rPr>
              <a:t>if</a:t>
            </a:r>
            <a:r>
              <a:rPr sz="1800" spc="35" dirty="0">
                <a:latin typeface="Times New Roman"/>
                <a:cs typeface="Times New Roman"/>
              </a:rPr>
              <a:t> </a:t>
            </a:r>
            <a:r>
              <a:rPr sz="1800" dirty="0">
                <a:latin typeface="Times New Roman"/>
                <a:cs typeface="Times New Roman"/>
              </a:rPr>
              <a:t>temperature</a:t>
            </a:r>
            <a:r>
              <a:rPr sz="1800" spc="65" dirty="0">
                <a:latin typeface="Times New Roman"/>
                <a:cs typeface="Times New Roman"/>
              </a:rPr>
              <a:t> </a:t>
            </a:r>
            <a:r>
              <a:rPr sz="1800" dirty="0">
                <a:latin typeface="Times New Roman"/>
                <a:cs typeface="Times New Roman"/>
              </a:rPr>
              <a:t>exceeds</a:t>
            </a:r>
            <a:r>
              <a:rPr sz="1800" spc="65" dirty="0">
                <a:latin typeface="Times New Roman"/>
                <a:cs typeface="Times New Roman"/>
              </a:rPr>
              <a:t> </a:t>
            </a:r>
            <a:r>
              <a:rPr sz="1800" dirty="0">
                <a:latin typeface="Times New Roman"/>
                <a:cs typeface="Times New Roman"/>
              </a:rPr>
              <a:t>a</a:t>
            </a:r>
            <a:r>
              <a:rPr sz="1800" spc="60" dirty="0">
                <a:latin typeface="Times New Roman"/>
                <a:cs typeface="Times New Roman"/>
              </a:rPr>
              <a:t> </a:t>
            </a:r>
            <a:r>
              <a:rPr sz="1800" spc="-10" dirty="0">
                <a:latin typeface="Times New Roman"/>
                <a:cs typeface="Times New Roman"/>
              </a:rPr>
              <a:t>particular </a:t>
            </a:r>
            <a:r>
              <a:rPr sz="1800" dirty="0">
                <a:latin typeface="Times New Roman"/>
                <a:cs typeface="Times New Roman"/>
              </a:rPr>
              <a:t>level</a:t>
            </a:r>
            <a:r>
              <a:rPr sz="1800" spc="70" dirty="0">
                <a:latin typeface="Times New Roman"/>
                <a:cs typeface="Times New Roman"/>
              </a:rPr>
              <a:t> </a:t>
            </a:r>
            <a:r>
              <a:rPr sz="1800" dirty="0">
                <a:latin typeface="Times New Roman"/>
                <a:cs typeface="Times New Roman"/>
              </a:rPr>
              <a:t>then</a:t>
            </a:r>
            <a:r>
              <a:rPr sz="1800" spc="85" dirty="0">
                <a:latin typeface="Times New Roman"/>
                <a:cs typeface="Times New Roman"/>
              </a:rPr>
              <a:t> </a:t>
            </a:r>
            <a:r>
              <a:rPr sz="1800" dirty="0">
                <a:latin typeface="Times New Roman"/>
                <a:cs typeface="Times New Roman"/>
              </a:rPr>
              <a:t>also</a:t>
            </a:r>
            <a:r>
              <a:rPr sz="1800" spc="80" dirty="0">
                <a:latin typeface="Times New Roman"/>
                <a:cs typeface="Times New Roman"/>
              </a:rPr>
              <a:t> </a:t>
            </a:r>
            <a:r>
              <a:rPr sz="1800" dirty="0">
                <a:latin typeface="Times New Roman"/>
                <a:cs typeface="Times New Roman"/>
              </a:rPr>
              <a:t>a</a:t>
            </a:r>
            <a:r>
              <a:rPr sz="1800" spc="65" dirty="0">
                <a:latin typeface="Times New Roman"/>
                <a:cs typeface="Times New Roman"/>
              </a:rPr>
              <a:t> </a:t>
            </a:r>
            <a:r>
              <a:rPr sz="1800" dirty="0">
                <a:latin typeface="Times New Roman"/>
                <a:cs typeface="Times New Roman"/>
              </a:rPr>
              <a:t>indication</a:t>
            </a:r>
            <a:r>
              <a:rPr sz="1800" spc="85" dirty="0">
                <a:latin typeface="Times New Roman"/>
                <a:cs typeface="Times New Roman"/>
              </a:rPr>
              <a:t> </a:t>
            </a:r>
            <a:r>
              <a:rPr sz="1800" dirty="0">
                <a:latin typeface="Times New Roman"/>
                <a:cs typeface="Times New Roman"/>
              </a:rPr>
              <a:t>is</a:t>
            </a:r>
            <a:r>
              <a:rPr sz="1800" spc="65" dirty="0">
                <a:latin typeface="Times New Roman"/>
                <a:cs typeface="Times New Roman"/>
              </a:rPr>
              <a:t> </a:t>
            </a:r>
            <a:r>
              <a:rPr sz="1800" dirty="0">
                <a:latin typeface="Times New Roman"/>
                <a:cs typeface="Times New Roman"/>
              </a:rPr>
              <a:t>provided</a:t>
            </a:r>
            <a:r>
              <a:rPr sz="1800" spc="90" dirty="0">
                <a:latin typeface="Times New Roman"/>
                <a:cs typeface="Times New Roman"/>
              </a:rPr>
              <a:t> </a:t>
            </a:r>
            <a:r>
              <a:rPr sz="1800" dirty="0">
                <a:latin typeface="Times New Roman"/>
                <a:cs typeface="Times New Roman"/>
              </a:rPr>
              <a:t>if</a:t>
            </a:r>
            <a:r>
              <a:rPr sz="1800" spc="45" dirty="0">
                <a:latin typeface="Times New Roman"/>
                <a:cs typeface="Times New Roman"/>
              </a:rPr>
              <a:t> </a:t>
            </a:r>
            <a:r>
              <a:rPr sz="1800" dirty="0">
                <a:latin typeface="Times New Roman"/>
                <a:cs typeface="Times New Roman"/>
              </a:rPr>
              <a:t>the</a:t>
            </a:r>
            <a:r>
              <a:rPr sz="1800" spc="65" dirty="0">
                <a:latin typeface="Times New Roman"/>
                <a:cs typeface="Times New Roman"/>
              </a:rPr>
              <a:t> </a:t>
            </a:r>
            <a:r>
              <a:rPr sz="1800" dirty="0">
                <a:latin typeface="Times New Roman"/>
                <a:cs typeface="Times New Roman"/>
              </a:rPr>
              <a:t>problem</a:t>
            </a:r>
            <a:r>
              <a:rPr sz="1800" spc="35" dirty="0">
                <a:latin typeface="Times New Roman"/>
                <a:cs typeface="Times New Roman"/>
              </a:rPr>
              <a:t> </a:t>
            </a:r>
            <a:r>
              <a:rPr sz="1800" dirty="0">
                <a:latin typeface="Times New Roman"/>
                <a:cs typeface="Times New Roman"/>
              </a:rPr>
              <a:t>is</a:t>
            </a:r>
            <a:r>
              <a:rPr sz="1800" spc="65" dirty="0">
                <a:latin typeface="Times New Roman"/>
                <a:cs typeface="Times New Roman"/>
              </a:rPr>
              <a:t> </a:t>
            </a:r>
            <a:r>
              <a:rPr sz="1800" dirty="0">
                <a:latin typeface="Times New Roman"/>
                <a:cs typeface="Times New Roman"/>
              </a:rPr>
              <a:t>not</a:t>
            </a:r>
            <a:r>
              <a:rPr sz="1800" spc="75" dirty="0">
                <a:latin typeface="Times New Roman"/>
                <a:cs typeface="Times New Roman"/>
              </a:rPr>
              <a:t> </a:t>
            </a:r>
            <a:r>
              <a:rPr sz="1800" dirty="0">
                <a:latin typeface="Times New Roman"/>
                <a:cs typeface="Times New Roman"/>
              </a:rPr>
              <a:t>resolved</a:t>
            </a:r>
            <a:r>
              <a:rPr sz="1800" spc="85" dirty="0">
                <a:latin typeface="Times New Roman"/>
                <a:cs typeface="Times New Roman"/>
              </a:rPr>
              <a:t> </a:t>
            </a:r>
            <a:r>
              <a:rPr sz="1800" dirty="0">
                <a:latin typeface="Times New Roman"/>
                <a:cs typeface="Times New Roman"/>
              </a:rPr>
              <a:t>then</a:t>
            </a:r>
            <a:r>
              <a:rPr sz="1800" spc="85" dirty="0">
                <a:latin typeface="Times New Roman"/>
                <a:cs typeface="Times New Roman"/>
              </a:rPr>
              <a:t> </a:t>
            </a:r>
            <a:r>
              <a:rPr sz="1800" dirty="0">
                <a:latin typeface="Times New Roman"/>
                <a:cs typeface="Times New Roman"/>
              </a:rPr>
              <a:t>condition</a:t>
            </a:r>
            <a:r>
              <a:rPr sz="1800" spc="85" dirty="0">
                <a:latin typeface="Times New Roman"/>
                <a:cs typeface="Times New Roman"/>
              </a:rPr>
              <a:t> </a:t>
            </a:r>
            <a:r>
              <a:rPr sz="1800" dirty="0">
                <a:latin typeface="Times New Roman"/>
                <a:cs typeface="Times New Roman"/>
              </a:rPr>
              <a:t>keeps</a:t>
            </a:r>
            <a:r>
              <a:rPr sz="1800" spc="70" dirty="0">
                <a:latin typeface="Times New Roman"/>
                <a:cs typeface="Times New Roman"/>
              </a:rPr>
              <a:t> </a:t>
            </a:r>
            <a:r>
              <a:rPr sz="1800" dirty="0">
                <a:latin typeface="Times New Roman"/>
                <a:cs typeface="Times New Roman"/>
              </a:rPr>
              <a:t>on</a:t>
            </a:r>
            <a:r>
              <a:rPr sz="1800" spc="85" dirty="0">
                <a:latin typeface="Times New Roman"/>
                <a:cs typeface="Times New Roman"/>
              </a:rPr>
              <a:t> </a:t>
            </a:r>
            <a:r>
              <a:rPr sz="1800" spc="-10" dirty="0">
                <a:latin typeface="Times New Roman"/>
                <a:cs typeface="Times New Roman"/>
              </a:rPr>
              <a:t>going </a:t>
            </a:r>
            <a:r>
              <a:rPr sz="1800" dirty="0">
                <a:latin typeface="Times New Roman"/>
                <a:cs typeface="Times New Roman"/>
              </a:rPr>
              <a:t>down</a:t>
            </a:r>
            <a:r>
              <a:rPr sz="1800" spc="145" dirty="0">
                <a:latin typeface="Times New Roman"/>
                <a:cs typeface="Times New Roman"/>
              </a:rPr>
              <a:t> </a:t>
            </a:r>
            <a:r>
              <a:rPr sz="1800" dirty="0">
                <a:latin typeface="Times New Roman"/>
                <a:cs typeface="Times New Roman"/>
              </a:rPr>
              <a:t>so</a:t>
            </a:r>
            <a:r>
              <a:rPr sz="1800" spc="150" dirty="0">
                <a:latin typeface="Times New Roman"/>
                <a:cs typeface="Times New Roman"/>
              </a:rPr>
              <a:t> </a:t>
            </a:r>
            <a:r>
              <a:rPr sz="1800" dirty="0">
                <a:latin typeface="Times New Roman"/>
                <a:cs typeface="Times New Roman"/>
              </a:rPr>
              <a:t>the</a:t>
            </a:r>
            <a:r>
              <a:rPr sz="1800" spc="125" dirty="0">
                <a:latin typeface="Times New Roman"/>
                <a:cs typeface="Times New Roman"/>
              </a:rPr>
              <a:t> </a:t>
            </a:r>
            <a:r>
              <a:rPr sz="1800" dirty="0">
                <a:latin typeface="Times New Roman"/>
                <a:cs typeface="Times New Roman"/>
              </a:rPr>
              <a:t>power</a:t>
            </a:r>
            <a:r>
              <a:rPr sz="1800" spc="140" dirty="0">
                <a:latin typeface="Times New Roman"/>
                <a:cs typeface="Times New Roman"/>
              </a:rPr>
              <a:t> </a:t>
            </a:r>
            <a:r>
              <a:rPr sz="1800" dirty="0">
                <a:latin typeface="Times New Roman"/>
                <a:cs typeface="Times New Roman"/>
              </a:rPr>
              <a:t>supply</a:t>
            </a:r>
            <a:r>
              <a:rPr sz="1800" spc="100" dirty="0">
                <a:latin typeface="Times New Roman"/>
                <a:cs typeface="Times New Roman"/>
              </a:rPr>
              <a:t> </a:t>
            </a:r>
            <a:r>
              <a:rPr sz="1800" dirty="0">
                <a:latin typeface="Times New Roman"/>
                <a:cs typeface="Times New Roman"/>
              </a:rPr>
              <a:t>from</a:t>
            </a:r>
            <a:r>
              <a:rPr sz="1800" spc="125" dirty="0">
                <a:latin typeface="Times New Roman"/>
                <a:cs typeface="Times New Roman"/>
              </a:rPr>
              <a:t> </a:t>
            </a:r>
            <a:r>
              <a:rPr sz="1800" dirty="0">
                <a:latin typeface="Times New Roman"/>
                <a:cs typeface="Times New Roman"/>
              </a:rPr>
              <a:t>the</a:t>
            </a:r>
            <a:r>
              <a:rPr sz="1800" spc="130" dirty="0">
                <a:latin typeface="Times New Roman"/>
                <a:cs typeface="Times New Roman"/>
              </a:rPr>
              <a:t> </a:t>
            </a:r>
            <a:r>
              <a:rPr sz="1800" dirty="0">
                <a:latin typeface="Times New Roman"/>
                <a:cs typeface="Times New Roman"/>
              </a:rPr>
              <a:t>grid</a:t>
            </a:r>
            <a:r>
              <a:rPr sz="1800" spc="155" dirty="0">
                <a:latin typeface="Times New Roman"/>
                <a:cs typeface="Times New Roman"/>
              </a:rPr>
              <a:t> </a:t>
            </a:r>
            <a:r>
              <a:rPr sz="1800" dirty="0">
                <a:latin typeface="Times New Roman"/>
                <a:cs typeface="Times New Roman"/>
              </a:rPr>
              <a:t>disconnected</a:t>
            </a:r>
            <a:r>
              <a:rPr sz="1800" spc="145" dirty="0">
                <a:latin typeface="Times New Roman"/>
                <a:cs typeface="Times New Roman"/>
              </a:rPr>
              <a:t> </a:t>
            </a:r>
            <a:r>
              <a:rPr sz="1800" dirty="0">
                <a:latin typeface="Times New Roman"/>
                <a:cs typeface="Times New Roman"/>
              </a:rPr>
              <a:t>and</a:t>
            </a:r>
            <a:r>
              <a:rPr sz="1800" spc="150" dirty="0">
                <a:latin typeface="Times New Roman"/>
                <a:cs typeface="Times New Roman"/>
              </a:rPr>
              <a:t> </a:t>
            </a:r>
            <a:r>
              <a:rPr sz="1800" dirty="0">
                <a:latin typeface="Times New Roman"/>
                <a:cs typeface="Times New Roman"/>
              </a:rPr>
              <a:t>let</a:t>
            </a:r>
            <a:r>
              <a:rPr sz="1800" spc="135" dirty="0">
                <a:latin typeface="Times New Roman"/>
                <a:cs typeface="Times New Roman"/>
              </a:rPr>
              <a:t> </a:t>
            </a:r>
            <a:r>
              <a:rPr sz="1800" dirty="0">
                <a:latin typeface="Times New Roman"/>
                <a:cs typeface="Times New Roman"/>
              </a:rPr>
              <a:t>the</a:t>
            </a:r>
            <a:r>
              <a:rPr sz="1800" spc="130" dirty="0">
                <a:latin typeface="Times New Roman"/>
                <a:cs typeface="Times New Roman"/>
              </a:rPr>
              <a:t> </a:t>
            </a:r>
            <a:r>
              <a:rPr sz="1800" dirty="0">
                <a:latin typeface="Times New Roman"/>
                <a:cs typeface="Times New Roman"/>
              </a:rPr>
              <a:t>grid</a:t>
            </a:r>
            <a:r>
              <a:rPr sz="1800" spc="150" dirty="0">
                <a:latin typeface="Times New Roman"/>
                <a:cs typeface="Times New Roman"/>
              </a:rPr>
              <a:t> </a:t>
            </a:r>
            <a:r>
              <a:rPr sz="1800" dirty="0">
                <a:latin typeface="Times New Roman"/>
                <a:cs typeface="Times New Roman"/>
              </a:rPr>
              <a:t>getting</a:t>
            </a:r>
            <a:r>
              <a:rPr sz="1800" spc="130" dirty="0">
                <a:latin typeface="Times New Roman"/>
                <a:cs typeface="Times New Roman"/>
              </a:rPr>
              <a:t> </a:t>
            </a:r>
            <a:r>
              <a:rPr sz="1800" dirty="0">
                <a:latin typeface="Times New Roman"/>
                <a:cs typeface="Times New Roman"/>
              </a:rPr>
              <a:t>cooled</a:t>
            </a:r>
            <a:r>
              <a:rPr sz="1800" spc="150" dirty="0">
                <a:latin typeface="Times New Roman"/>
                <a:cs typeface="Times New Roman"/>
              </a:rPr>
              <a:t> </a:t>
            </a:r>
            <a:r>
              <a:rPr sz="1800" dirty="0">
                <a:latin typeface="Times New Roman"/>
                <a:cs typeface="Times New Roman"/>
              </a:rPr>
              <a:t>when</a:t>
            </a:r>
            <a:r>
              <a:rPr sz="1800" spc="135" dirty="0">
                <a:latin typeface="Times New Roman"/>
                <a:cs typeface="Times New Roman"/>
              </a:rPr>
              <a:t> </a:t>
            </a:r>
            <a:r>
              <a:rPr sz="1800" spc="-10" dirty="0">
                <a:latin typeface="Times New Roman"/>
                <a:cs typeface="Times New Roman"/>
              </a:rPr>
              <a:t>normal</a:t>
            </a:r>
            <a:r>
              <a:rPr lang="en-US" sz="1800" spc="-10" dirty="0">
                <a:latin typeface="Times New Roman"/>
                <a:cs typeface="Times New Roman"/>
              </a:rPr>
              <a:t>.</a:t>
            </a:r>
            <a:endParaRPr sz="1800" dirty="0">
              <a:latin typeface="Times New Roman"/>
              <a:cs typeface="Times New Roman"/>
            </a:endParaRPr>
          </a:p>
          <a:p>
            <a:pPr marL="298450" indent="-285750">
              <a:spcBef>
                <a:spcPts val="800"/>
              </a:spcBef>
              <a:buFont typeface="Wingdings" panose="05000000000000000000" pitchFamily="2" charset="2"/>
              <a:buChar char="Ø"/>
            </a:pPr>
            <a:r>
              <a:rPr lang="en-US" dirty="0">
                <a:latin typeface="Times New Roman"/>
                <a:cs typeface="Times New Roman"/>
              </a:rPr>
              <a:t>T</a:t>
            </a:r>
            <a:r>
              <a:rPr sz="1800" dirty="0">
                <a:latin typeface="Times New Roman"/>
                <a:cs typeface="Times New Roman"/>
              </a:rPr>
              <a:t>emperature</a:t>
            </a:r>
            <a:r>
              <a:rPr sz="1800" spc="160" dirty="0">
                <a:latin typeface="Times New Roman"/>
                <a:cs typeface="Times New Roman"/>
              </a:rPr>
              <a:t> </a:t>
            </a:r>
            <a:r>
              <a:rPr sz="1800" dirty="0">
                <a:latin typeface="Times New Roman"/>
                <a:cs typeface="Times New Roman"/>
              </a:rPr>
              <a:t>is</a:t>
            </a:r>
            <a:r>
              <a:rPr sz="1800" spc="165" dirty="0">
                <a:latin typeface="Times New Roman"/>
                <a:cs typeface="Times New Roman"/>
              </a:rPr>
              <a:t> </a:t>
            </a:r>
            <a:r>
              <a:rPr sz="1800" dirty="0">
                <a:latin typeface="Times New Roman"/>
                <a:cs typeface="Times New Roman"/>
              </a:rPr>
              <a:t>attained</a:t>
            </a:r>
            <a:r>
              <a:rPr sz="1800" spc="165" dirty="0">
                <a:latin typeface="Times New Roman"/>
                <a:cs typeface="Times New Roman"/>
              </a:rPr>
              <a:t> </a:t>
            </a:r>
            <a:r>
              <a:rPr sz="1800" dirty="0">
                <a:latin typeface="Times New Roman"/>
                <a:cs typeface="Times New Roman"/>
              </a:rPr>
              <a:t>then</a:t>
            </a:r>
            <a:r>
              <a:rPr sz="1800" spc="190" dirty="0">
                <a:latin typeface="Times New Roman"/>
                <a:cs typeface="Times New Roman"/>
              </a:rPr>
              <a:t> </a:t>
            </a:r>
            <a:r>
              <a:rPr sz="1800" dirty="0">
                <a:latin typeface="Times New Roman"/>
                <a:cs typeface="Times New Roman"/>
              </a:rPr>
              <a:t>grid</a:t>
            </a:r>
            <a:r>
              <a:rPr sz="1800" spc="160" dirty="0">
                <a:latin typeface="Times New Roman"/>
                <a:cs typeface="Times New Roman"/>
              </a:rPr>
              <a:t> </a:t>
            </a:r>
            <a:r>
              <a:rPr sz="1800" dirty="0">
                <a:latin typeface="Times New Roman"/>
                <a:cs typeface="Times New Roman"/>
              </a:rPr>
              <a:t>again</a:t>
            </a:r>
            <a:r>
              <a:rPr sz="1800" spc="180" dirty="0">
                <a:latin typeface="Times New Roman"/>
                <a:cs typeface="Times New Roman"/>
              </a:rPr>
              <a:t> </a:t>
            </a:r>
            <a:r>
              <a:rPr sz="1800" dirty="0">
                <a:latin typeface="Times New Roman"/>
                <a:cs typeface="Times New Roman"/>
              </a:rPr>
              <a:t>starts</a:t>
            </a:r>
            <a:r>
              <a:rPr sz="1800" spc="170" dirty="0">
                <a:latin typeface="Times New Roman"/>
                <a:cs typeface="Times New Roman"/>
              </a:rPr>
              <a:t> </a:t>
            </a:r>
            <a:r>
              <a:rPr sz="1800" dirty="0">
                <a:latin typeface="Times New Roman"/>
                <a:cs typeface="Times New Roman"/>
              </a:rPr>
              <a:t>functioning.</a:t>
            </a:r>
            <a:r>
              <a:rPr sz="1800" spc="180" dirty="0">
                <a:latin typeface="Times New Roman"/>
                <a:cs typeface="Times New Roman"/>
              </a:rPr>
              <a:t> </a:t>
            </a:r>
            <a:r>
              <a:rPr sz="1800" dirty="0">
                <a:latin typeface="Times New Roman"/>
                <a:cs typeface="Times New Roman"/>
              </a:rPr>
              <a:t>And</a:t>
            </a:r>
            <a:r>
              <a:rPr sz="1800" spc="185" dirty="0">
                <a:latin typeface="Times New Roman"/>
                <a:cs typeface="Times New Roman"/>
              </a:rPr>
              <a:t> </a:t>
            </a:r>
            <a:r>
              <a:rPr sz="1800" dirty="0">
                <a:latin typeface="Times New Roman"/>
                <a:cs typeface="Times New Roman"/>
              </a:rPr>
              <a:t>if</a:t>
            </a:r>
            <a:r>
              <a:rPr sz="1800" spc="125" dirty="0">
                <a:latin typeface="Times New Roman"/>
                <a:cs typeface="Times New Roman"/>
              </a:rPr>
              <a:t> </a:t>
            </a:r>
            <a:r>
              <a:rPr sz="1800" dirty="0">
                <a:latin typeface="Times New Roman"/>
                <a:cs typeface="Times New Roman"/>
              </a:rPr>
              <a:t>grid</a:t>
            </a:r>
            <a:r>
              <a:rPr sz="1800" spc="190" dirty="0">
                <a:latin typeface="Times New Roman"/>
                <a:cs typeface="Times New Roman"/>
              </a:rPr>
              <a:t> </a:t>
            </a:r>
            <a:r>
              <a:rPr sz="1800" dirty="0">
                <a:latin typeface="Times New Roman"/>
                <a:cs typeface="Times New Roman"/>
              </a:rPr>
              <a:t>voltage</a:t>
            </a:r>
            <a:r>
              <a:rPr sz="1800" spc="170" dirty="0">
                <a:latin typeface="Times New Roman"/>
                <a:cs typeface="Times New Roman"/>
              </a:rPr>
              <a:t> </a:t>
            </a:r>
            <a:r>
              <a:rPr sz="1800" dirty="0">
                <a:latin typeface="Times New Roman"/>
                <a:cs typeface="Times New Roman"/>
              </a:rPr>
              <a:t>is</a:t>
            </a:r>
            <a:r>
              <a:rPr sz="1800" spc="165" dirty="0">
                <a:latin typeface="Times New Roman"/>
                <a:cs typeface="Times New Roman"/>
              </a:rPr>
              <a:t> </a:t>
            </a:r>
            <a:r>
              <a:rPr sz="1800" dirty="0">
                <a:latin typeface="Times New Roman"/>
                <a:cs typeface="Times New Roman"/>
              </a:rPr>
              <a:t>increased</a:t>
            </a:r>
            <a:r>
              <a:rPr sz="1800" spc="190" dirty="0">
                <a:latin typeface="Times New Roman"/>
                <a:cs typeface="Times New Roman"/>
              </a:rPr>
              <a:t> </a:t>
            </a:r>
            <a:r>
              <a:rPr sz="1800" dirty="0">
                <a:latin typeface="Times New Roman"/>
                <a:cs typeface="Times New Roman"/>
              </a:rPr>
              <a:t>above</a:t>
            </a:r>
            <a:r>
              <a:rPr sz="1800" spc="170" dirty="0">
                <a:latin typeface="Times New Roman"/>
                <a:cs typeface="Times New Roman"/>
              </a:rPr>
              <a:t> </a:t>
            </a:r>
            <a:r>
              <a:rPr sz="1800" spc="-50" dirty="0">
                <a:latin typeface="Times New Roman"/>
                <a:cs typeface="Times New Roman"/>
              </a:rPr>
              <a:t>a</a:t>
            </a:r>
            <a:r>
              <a:rPr lang="en-US" spc="-50" dirty="0">
                <a:latin typeface="Times New Roman"/>
                <a:cs typeface="Times New Roman"/>
              </a:rPr>
              <a:t> </a:t>
            </a:r>
            <a:r>
              <a:rPr sz="1800" dirty="0">
                <a:latin typeface="Times New Roman"/>
                <a:cs typeface="Times New Roman"/>
              </a:rPr>
              <a:t>particular</a:t>
            </a:r>
            <a:r>
              <a:rPr sz="1800" spc="95" dirty="0">
                <a:latin typeface="Times New Roman"/>
                <a:cs typeface="Times New Roman"/>
              </a:rPr>
              <a:t> </a:t>
            </a:r>
            <a:r>
              <a:rPr sz="1800" dirty="0">
                <a:latin typeface="Times New Roman"/>
                <a:cs typeface="Times New Roman"/>
              </a:rPr>
              <a:t>level</a:t>
            </a:r>
            <a:r>
              <a:rPr sz="1800" spc="95" dirty="0">
                <a:latin typeface="Times New Roman"/>
                <a:cs typeface="Times New Roman"/>
              </a:rPr>
              <a:t> </a:t>
            </a:r>
            <a:r>
              <a:rPr sz="1800" dirty="0">
                <a:latin typeface="Times New Roman"/>
                <a:cs typeface="Times New Roman"/>
              </a:rPr>
              <a:t>then</a:t>
            </a:r>
            <a:r>
              <a:rPr sz="1800" spc="105" dirty="0">
                <a:latin typeface="Times New Roman"/>
                <a:cs typeface="Times New Roman"/>
              </a:rPr>
              <a:t> </a:t>
            </a:r>
            <a:r>
              <a:rPr sz="1800" dirty="0">
                <a:latin typeface="Times New Roman"/>
                <a:cs typeface="Times New Roman"/>
              </a:rPr>
              <a:t>that</a:t>
            </a:r>
            <a:r>
              <a:rPr sz="1800" spc="95" dirty="0">
                <a:latin typeface="Times New Roman"/>
                <a:cs typeface="Times New Roman"/>
              </a:rPr>
              <a:t> </a:t>
            </a:r>
            <a:r>
              <a:rPr sz="1800" dirty="0">
                <a:latin typeface="Times New Roman"/>
                <a:cs typeface="Times New Roman"/>
              </a:rPr>
              <a:t>phase</a:t>
            </a:r>
            <a:r>
              <a:rPr sz="1800" spc="85" dirty="0">
                <a:latin typeface="Times New Roman"/>
                <a:cs typeface="Times New Roman"/>
              </a:rPr>
              <a:t> </a:t>
            </a:r>
            <a:r>
              <a:rPr sz="1800" dirty="0">
                <a:latin typeface="Times New Roman"/>
                <a:cs typeface="Times New Roman"/>
              </a:rPr>
              <a:t>of</a:t>
            </a:r>
            <a:r>
              <a:rPr sz="1800" spc="90" dirty="0">
                <a:latin typeface="Times New Roman"/>
                <a:cs typeface="Times New Roman"/>
              </a:rPr>
              <a:t> </a:t>
            </a:r>
            <a:r>
              <a:rPr sz="1800" dirty="0">
                <a:latin typeface="Times New Roman"/>
                <a:cs typeface="Times New Roman"/>
              </a:rPr>
              <a:t>grid</a:t>
            </a:r>
            <a:r>
              <a:rPr sz="1800" spc="105" dirty="0">
                <a:latin typeface="Times New Roman"/>
                <a:cs typeface="Times New Roman"/>
              </a:rPr>
              <a:t> </a:t>
            </a:r>
            <a:r>
              <a:rPr sz="1800" dirty="0">
                <a:latin typeface="Times New Roman"/>
                <a:cs typeface="Times New Roman"/>
              </a:rPr>
              <a:t>will</a:t>
            </a:r>
            <a:r>
              <a:rPr sz="1800" spc="95" dirty="0">
                <a:latin typeface="Times New Roman"/>
                <a:cs typeface="Times New Roman"/>
              </a:rPr>
              <a:t> </a:t>
            </a:r>
            <a:r>
              <a:rPr sz="1800" dirty="0">
                <a:latin typeface="Times New Roman"/>
                <a:cs typeface="Times New Roman"/>
              </a:rPr>
              <a:t>be</a:t>
            </a:r>
            <a:r>
              <a:rPr sz="1800" spc="90" dirty="0">
                <a:latin typeface="Times New Roman"/>
                <a:cs typeface="Times New Roman"/>
              </a:rPr>
              <a:t> </a:t>
            </a:r>
            <a:r>
              <a:rPr sz="1800" dirty="0">
                <a:latin typeface="Times New Roman"/>
                <a:cs typeface="Times New Roman"/>
              </a:rPr>
              <a:t>cut</a:t>
            </a:r>
            <a:r>
              <a:rPr sz="1800" spc="95" dirty="0">
                <a:latin typeface="Times New Roman"/>
                <a:cs typeface="Times New Roman"/>
              </a:rPr>
              <a:t> </a:t>
            </a:r>
            <a:r>
              <a:rPr sz="1800" dirty="0">
                <a:latin typeface="Times New Roman"/>
                <a:cs typeface="Times New Roman"/>
              </a:rPr>
              <a:t>off.</a:t>
            </a:r>
            <a:r>
              <a:rPr sz="1800" spc="95" dirty="0">
                <a:latin typeface="Times New Roman"/>
                <a:cs typeface="Times New Roman"/>
              </a:rPr>
              <a:t> </a:t>
            </a:r>
            <a:endParaRPr lang="en-US" sz="1800" spc="95" dirty="0">
              <a:latin typeface="Times New Roman"/>
              <a:cs typeface="Times New Roman"/>
            </a:endParaRPr>
          </a:p>
          <a:p>
            <a:pPr marL="298450" indent="-285750">
              <a:spcBef>
                <a:spcPts val="800"/>
              </a:spcBef>
              <a:buFont typeface="Wingdings" panose="05000000000000000000" pitchFamily="2" charset="2"/>
              <a:buChar char="Ø"/>
            </a:pPr>
            <a:r>
              <a:rPr sz="1800" dirty="0">
                <a:latin typeface="Times New Roman"/>
                <a:cs typeface="Times New Roman"/>
              </a:rPr>
              <a:t>If</a:t>
            </a:r>
            <a:r>
              <a:rPr sz="1800" spc="65" dirty="0">
                <a:latin typeface="Times New Roman"/>
                <a:cs typeface="Times New Roman"/>
              </a:rPr>
              <a:t> </a:t>
            </a:r>
            <a:r>
              <a:rPr sz="1800" dirty="0">
                <a:latin typeface="Times New Roman"/>
                <a:cs typeface="Times New Roman"/>
              </a:rPr>
              <a:t>phase</a:t>
            </a:r>
            <a:r>
              <a:rPr sz="1800" spc="90" dirty="0">
                <a:latin typeface="Times New Roman"/>
                <a:cs typeface="Times New Roman"/>
              </a:rPr>
              <a:t> </a:t>
            </a:r>
            <a:r>
              <a:rPr sz="1800" dirty="0">
                <a:latin typeface="Times New Roman"/>
                <a:cs typeface="Times New Roman"/>
              </a:rPr>
              <a:t>voltage</a:t>
            </a:r>
            <a:r>
              <a:rPr sz="1800" spc="90" dirty="0">
                <a:latin typeface="Times New Roman"/>
                <a:cs typeface="Times New Roman"/>
              </a:rPr>
              <a:t> </a:t>
            </a:r>
            <a:r>
              <a:rPr sz="1800" dirty="0">
                <a:latin typeface="Times New Roman"/>
                <a:cs typeface="Times New Roman"/>
              </a:rPr>
              <a:t>of</a:t>
            </a:r>
            <a:r>
              <a:rPr sz="1800" spc="90" dirty="0">
                <a:latin typeface="Times New Roman"/>
                <a:cs typeface="Times New Roman"/>
              </a:rPr>
              <a:t> </a:t>
            </a:r>
            <a:r>
              <a:rPr sz="1800" dirty="0">
                <a:latin typeface="Times New Roman"/>
                <a:cs typeface="Times New Roman"/>
              </a:rPr>
              <a:t>grid</a:t>
            </a:r>
            <a:r>
              <a:rPr sz="1800" spc="105" dirty="0">
                <a:latin typeface="Times New Roman"/>
                <a:cs typeface="Times New Roman"/>
              </a:rPr>
              <a:t> </a:t>
            </a:r>
            <a:r>
              <a:rPr sz="1800" dirty="0">
                <a:latin typeface="Times New Roman"/>
                <a:cs typeface="Times New Roman"/>
              </a:rPr>
              <a:t>is</a:t>
            </a:r>
            <a:r>
              <a:rPr sz="1800" spc="85" dirty="0">
                <a:latin typeface="Times New Roman"/>
                <a:cs typeface="Times New Roman"/>
              </a:rPr>
              <a:t> </a:t>
            </a:r>
            <a:r>
              <a:rPr sz="1800" dirty="0">
                <a:latin typeface="Times New Roman"/>
                <a:cs typeface="Times New Roman"/>
              </a:rPr>
              <a:t>decreased</a:t>
            </a:r>
            <a:r>
              <a:rPr sz="1800" spc="110" dirty="0">
                <a:latin typeface="Times New Roman"/>
                <a:cs typeface="Times New Roman"/>
              </a:rPr>
              <a:t> </a:t>
            </a:r>
            <a:r>
              <a:rPr sz="1800" dirty="0">
                <a:latin typeface="Times New Roman"/>
                <a:cs typeface="Times New Roman"/>
              </a:rPr>
              <a:t>below</a:t>
            </a:r>
            <a:r>
              <a:rPr sz="1800" spc="90" dirty="0">
                <a:latin typeface="Times New Roman"/>
                <a:cs typeface="Times New Roman"/>
              </a:rPr>
              <a:t> </a:t>
            </a:r>
            <a:r>
              <a:rPr sz="1800" spc="-50" dirty="0">
                <a:latin typeface="Times New Roman"/>
                <a:cs typeface="Times New Roman"/>
              </a:rPr>
              <a:t>a </a:t>
            </a:r>
            <a:r>
              <a:rPr sz="1800" dirty="0">
                <a:latin typeface="Times New Roman"/>
                <a:cs typeface="Times New Roman"/>
              </a:rPr>
              <a:t>particular</a:t>
            </a:r>
            <a:r>
              <a:rPr sz="1800" spc="70" dirty="0">
                <a:latin typeface="Times New Roman"/>
                <a:cs typeface="Times New Roman"/>
              </a:rPr>
              <a:t> </a:t>
            </a:r>
            <a:r>
              <a:rPr sz="1800" dirty="0">
                <a:latin typeface="Times New Roman"/>
                <a:cs typeface="Times New Roman"/>
              </a:rPr>
              <a:t>level</a:t>
            </a:r>
            <a:r>
              <a:rPr sz="1800" spc="75" dirty="0">
                <a:latin typeface="Times New Roman"/>
                <a:cs typeface="Times New Roman"/>
              </a:rPr>
              <a:t> </a:t>
            </a:r>
            <a:r>
              <a:rPr sz="1800" dirty="0">
                <a:latin typeface="Times New Roman"/>
                <a:cs typeface="Times New Roman"/>
              </a:rPr>
              <a:t>then</a:t>
            </a:r>
            <a:r>
              <a:rPr sz="1800" spc="80" dirty="0">
                <a:latin typeface="Times New Roman"/>
                <a:cs typeface="Times New Roman"/>
              </a:rPr>
              <a:t> </a:t>
            </a:r>
            <a:r>
              <a:rPr sz="1800" dirty="0">
                <a:latin typeface="Times New Roman"/>
                <a:cs typeface="Times New Roman"/>
              </a:rPr>
              <a:t>that</a:t>
            </a:r>
            <a:r>
              <a:rPr sz="1800" spc="75" dirty="0">
                <a:latin typeface="Times New Roman"/>
                <a:cs typeface="Times New Roman"/>
              </a:rPr>
              <a:t> </a:t>
            </a:r>
            <a:r>
              <a:rPr sz="1800" dirty="0">
                <a:latin typeface="Times New Roman"/>
                <a:cs typeface="Times New Roman"/>
              </a:rPr>
              <a:t>phase</a:t>
            </a:r>
            <a:r>
              <a:rPr sz="1800" spc="55" dirty="0">
                <a:latin typeface="Times New Roman"/>
                <a:cs typeface="Times New Roman"/>
              </a:rPr>
              <a:t> </a:t>
            </a:r>
            <a:r>
              <a:rPr sz="1800" dirty="0">
                <a:latin typeface="Times New Roman"/>
                <a:cs typeface="Times New Roman"/>
              </a:rPr>
              <a:t>of</a:t>
            </a:r>
            <a:r>
              <a:rPr sz="1800" spc="50" dirty="0">
                <a:latin typeface="Times New Roman"/>
                <a:cs typeface="Times New Roman"/>
              </a:rPr>
              <a:t> </a:t>
            </a:r>
            <a:r>
              <a:rPr sz="1800" dirty="0">
                <a:latin typeface="Times New Roman"/>
                <a:cs typeface="Times New Roman"/>
              </a:rPr>
              <a:t>grid</a:t>
            </a:r>
            <a:r>
              <a:rPr sz="1800" spc="85" dirty="0">
                <a:latin typeface="Times New Roman"/>
                <a:cs typeface="Times New Roman"/>
              </a:rPr>
              <a:t> </a:t>
            </a:r>
            <a:r>
              <a:rPr sz="1800" dirty="0">
                <a:latin typeface="Times New Roman"/>
                <a:cs typeface="Times New Roman"/>
              </a:rPr>
              <a:t>will</a:t>
            </a:r>
            <a:r>
              <a:rPr sz="1800" spc="70" dirty="0">
                <a:latin typeface="Times New Roman"/>
                <a:cs typeface="Times New Roman"/>
              </a:rPr>
              <a:t> </a:t>
            </a:r>
            <a:r>
              <a:rPr sz="1800" dirty="0">
                <a:latin typeface="Times New Roman"/>
                <a:cs typeface="Times New Roman"/>
              </a:rPr>
              <a:t>be</a:t>
            </a:r>
            <a:r>
              <a:rPr sz="1800" spc="65" dirty="0">
                <a:latin typeface="Times New Roman"/>
                <a:cs typeface="Times New Roman"/>
              </a:rPr>
              <a:t> </a:t>
            </a:r>
            <a:r>
              <a:rPr sz="1800" dirty="0">
                <a:latin typeface="Times New Roman"/>
                <a:cs typeface="Times New Roman"/>
              </a:rPr>
              <a:t>cut</a:t>
            </a:r>
            <a:r>
              <a:rPr sz="1800" spc="70" dirty="0">
                <a:latin typeface="Times New Roman"/>
                <a:cs typeface="Times New Roman"/>
              </a:rPr>
              <a:t> </a:t>
            </a:r>
            <a:r>
              <a:rPr sz="1800" dirty="0">
                <a:latin typeface="Times New Roman"/>
                <a:cs typeface="Times New Roman"/>
              </a:rPr>
              <a:t>off.</a:t>
            </a:r>
            <a:r>
              <a:rPr sz="1800" spc="75" dirty="0">
                <a:latin typeface="Times New Roman"/>
                <a:cs typeface="Times New Roman"/>
              </a:rPr>
              <a:t> </a:t>
            </a:r>
            <a:endParaRPr lang="en-US" sz="1800" spc="75" dirty="0">
              <a:latin typeface="Times New Roman"/>
              <a:cs typeface="Times New Roman"/>
            </a:endParaRPr>
          </a:p>
          <a:p>
            <a:pPr marL="298450" indent="-285750">
              <a:spcBef>
                <a:spcPts val="800"/>
              </a:spcBef>
              <a:buFont typeface="Wingdings" panose="05000000000000000000" pitchFamily="2" charset="2"/>
              <a:buChar char="Ø"/>
            </a:pPr>
            <a:r>
              <a:rPr sz="1800" dirty="0">
                <a:latin typeface="Times New Roman"/>
                <a:cs typeface="Times New Roman"/>
              </a:rPr>
              <a:t>If</a:t>
            </a:r>
            <a:r>
              <a:rPr sz="1800" spc="40" dirty="0">
                <a:latin typeface="Times New Roman"/>
                <a:cs typeface="Times New Roman"/>
              </a:rPr>
              <a:t> </a:t>
            </a:r>
            <a:r>
              <a:rPr sz="1800" dirty="0">
                <a:latin typeface="Times New Roman"/>
                <a:cs typeface="Times New Roman"/>
              </a:rPr>
              <a:t>phase</a:t>
            </a:r>
            <a:r>
              <a:rPr sz="1800" spc="65" dirty="0">
                <a:latin typeface="Times New Roman"/>
                <a:cs typeface="Times New Roman"/>
              </a:rPr>
              <a:t> </a:t>
            </a:r>
            <a:r>
              <a:rPr sz="1800" dirty="0">
                <a:latin typeface="Times New Roman"/>
                <a:cs typeface="Times New Roman"/>
              </a:rPr>
              <a:t>voltage</a:t>
            </a:r>
            <a:r>
              <a:rPr sz="1800" spc="65" dirty="0">
                <a:latin typeface="Times New Roman"/>
                <a:cs typeface="Times New Roman"/>
              </a:rPr>
              <a:t> </a:t>
            </a:r>
            <a:r>
              <a:rPr sz="1800" dirty="0">
                <a:latin typeface="Times New Roman"/>
                <a:cs typeface="Times New Roman"/>
              </a:rPr>
              <a:t>of</a:t>
            </a:r>
            <a:r>
              <a:rPr sz="1800" spc="40" dirty="0">
                <a:latin typeface="Times New Roman"/>
                <a:cs typeface="Times New Roman"/>
              </a:rPr>
              <a:t> </a:t>
            </a:r>
            <a:r>
              <a:rPr sz="1800" dirty="0">
                <a:latin typeface="Times New Roman"/>
                <a:cs typeface="Times New Roman"/>
              </a:rPr>
              <a:t>grid</a:t>
            </a:r>
            <a:r>
              <a:rPr sz="1800" spc="80" dirty="0">
                <a:latin typeface="Times New Roman"/>
                <a:cs typeface="Times New Roman"/>
              </a:rPr>
              <a:t> </a:t>
            </a:r>
            <a:r>
              <a:rPr sz="1800" dirty="0">
                <a:latin typeface="Times New Roman"/>
                <a:cs typeface="Times New Roman"/>
              </a:rPr>
              <a:t>limits</a:t>
            </a:r>
            <a:r>
              <a:rPr sz="1800" spc="65" dirty="0">
                <a:latin typeface="Times New Roman"/>
                <a:cs typeface="Times New Roman"/>
              </a:rPr>
              <a:t> </a:t>
            </a:r>
            <a:r>
              <a:rPr sz="1800" dirty="0">
                <a:latin typeface="Times New Roman"/>
                <a:cs typeface="Times New Roman"/>
              </a:rPr>
              <a:t>then</a:t>
            </a:r>
            <a:r>
              <a:rPr sz="1800" spc="85" dirty="0">
                <a:latin typeface="Times New Roman"/>
                <a:cs typeface="Times New Roman"/>
              </a:rPr>
              <a:t> </a:t>
            </a:r>
            <a:r>
              <a:rPr sz="1800" dirty="0">
                <a:latin typeface="Times New Roman"/>
                <a:cs typeface="Times New Roman"/>
              </a:rPr>
              <a:t>that</a:t>
            </a:r>
            <a:r>
              <a:rPr sz="1800" spc="75" dirty="0">
                <a:latin typeface="Times New Roman"/>
                <a:cs typeface="Times New Roman"/>
              </a:rPr>
              <a:t> </a:t>
            </a:r>
            <a:r>
              <a:rPr sz="1800" spc="-10" dirty="0">
                <a:latin typeface="Times New Roman"/>
                <a:cs typeface="Times New Roman"/>
              </a:rPr>
              <a:t>phase </a:t>
            </a:r>
            <a:r>
              <a:rPr sz="1800" dirty="0">
                <a:latin typeface="Times New Roman"/>
                <a:cs typeface="Times New Roman"/>
              </a:rPr>
              <a:t>of</a:t>
            </a:r>
            <a:r>
              <a:rPr sz="1800" spc="-45" dirty="0">
                <a:latin typeface="Times New Roman"/>
                <a:cs typeface="Times New Roman"/>
              </a:rPr>
              <a:t> </a:t>
            </a:r>
            <a:r>
              <a:rPr sz="1800" dirty="0">
                <a:latin typeface="Times New Roman"/>
                <a:cs typeface="Times New Roman"/>
              </a:rPr>
              <a:t>grid</a:t>
            </a:r>
            <a:r>
              <a:rPr sz="1800" spc="-10" dirty="0">
                <a:latin typeface="Times New Roman"/>
                <a:cs typeface="Times New Roman"/>
              </a:rPr>
              <a:t> </a:t>
            </a:r>
            <a:r>
              <a:rPr sz="1800" dirty="0">
                <a:latin typeface="Times New Roman"/>
                <a:cs typeface="Times New Roman"/>
              </a:rPr>
              <a:t>will</a:t>
            </a:r>
            <a:r>
              <a:rPr sz="1800" spc="-10" dirty="0">
                <a:latin typeface="Times New Roman"/>
                <a:cs typeface="Times New Roman"/>
              </a:rPr>
              <a:t> </a:t>
            </a:r>
            <a:r>
              <a:rPr sz="1800" dirty="0">
                <a:latin typeface="Times New Roman"/>
                <a:cs typeface="Times New Roman"/>
              </a:rPr>
              <a:t>be</a:t>
            </a:r>
            <a:r>
              <a:rPr sz="1800" spc="-25" dirty="0">
                <a:latin typeface="Times New Roman"/>
                <a:cs typeface="Times New Roman"/>
              </a:rPr>
              <a:t> on.</a:t>
            </a:r>
            <a:endParaRPr sz="1800" dirty="0">
              <a:latin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A7054E-408E-026F-CDE0-44FEA870EC98}"/>
              </a:ext>
            </a:extLst>
          </p:cNvPr>
          <p:cNvSpPr txBox="1"/>
          <p:nvPr/>
        </p:nvSpPr>
        <p:spPr>
          <a:xfrm>
            <a:off x="2286000" y="228600"/>
            <a:ext cx="8458200" cy="2862322"/>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JHD 162A LCD Display</a:t>
            </a:r>
          </a:p>
          <a:p>
            <a:pPr algn="ctr"/>
            <a:endParaRPr lang="en-IN" sz="3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Commonly Used in Student Project, College, copiers, fax machines, laser printers, industrial test equipment, networking equipment such as routers and storage devices.</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LCD display module with Green/Yellow Backlight. SIZE: 16×2 (2 Rows and 16 Characters per Row).</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Current consumption is 1mA without backlight.</a:t>
            </a:r>
          </a:p>
          <a:p>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4F4A553-C223-3FA0-3DA3-4472002A9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3048000"/>
            <a:ext cx="5572502" cy="3690878"/>
          </a:xfrm>
          <a:prstGeom prst="rect">
            <a:avLst/>
          </a:prstGeom>
        </p:spPr>
      </p:pic>
      <p:pic>
        <p:nvPicPr>
          <p:cNvPr id="8" name="Picture 7">
            <a:extLst>
              <a:ext uri="{FF2B5EF4-FFF2-40B4-BE49-F238E27FC236}">
                <a16:creationId xmlns:a16="http://schemas.microsoft.com/office/drawing/2014/main" id="{597BEFB9-DACA-5743-3304-4CE1150D4396}"/>
              </a:ext>
            </a:extLst>
          </p:cNvPr>
          <p:cNvPicPr>
            <a:picLocks noChangeAspect="1"/>
          </p:cNvPicPr>
          <p:nvPr/>
        </p:nvPicPr>
        <p:blipFill rotWithShape="1">
          <a:blip r:embed="rId3">
            <a:extLst>
              <a:ext uri="{28A0092B-C50C-407E-A947-70E740481C1C}">
                <a14:useLocalDpi xmlns:a14="http://schemas.microsoft.com/office/drawing/2010/main" val="0"/>
              </a:ext>
            </a:extLst>
          </a:blip>
          <a:srcRect l="7518" t="30294" r="10106" b="30359"/>
          <a:stretch/>
        </p:blipFill>
        <p:spPr>
          <a:xfrm rot="5400000">
            <a:off x="8010432" y="3490816"/>
            <a:ext cx="4090984" cy="2290951"/>
          </a:xfrm>
          <a:prstGeom prst="rect">
            <a:avLst/>
          </a:prstGeom>
        </p:spPr>
      </p:pic>
    </p:spTree>
    <p:extLst>
      <p:ext uri="{BB962C8B-B14F-4D97-AF65-F5344CB8AC3E}">
        <p14:creationId xmlns:p14="http://schemas.microsoft.com/office/powerpoint/2010/main" val="53027350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72431" y="326567"/>
            <a:ext cx="2447138" cy="568104"/>
          </a:xfrm>
          <a:prstGeom prst="rect">
            <a:avLst/>
          </a:prstGeom>
        </p:spPr>
        <p:txBody>
          <a:bodyPr vert="horz" wrap="square" lIns="0" tIns="13970" rIns="0" bIns="0" rtlCol="0">
            <a:spAutoFit/>
          </a:bodyPr>
          <a:lstStyle/>
          <a:p>
            <a:pPr marL="12700">
              <a:lnSpc>
                <a:spcPct val="100000"/>
              </a:lnSpc>
              <a:spcBef>
                <a:spcPts val="110"/>
              </a:spcBef>
            </a:pPr>
            <a:r>
              <a:rPr sz="3600" b="1" spc="-10" dirty="0">
                <a:latin typeface="Times New Roman" panose="02020603050405020304" pitchFamily="18" charset="0"/>
                <a:cs typeface="Times New Roman" panose="02020603050405020304" pitchFamily="18" charset="0"/>
              </a:rPr>
              <a:t>Conclusion</a:t>
            </a:r>
          </a:p>
        </p:txBody>
      </p:sp>
      <p:sp>
        <p:nvSpPr>
          <p:cNvPr id="3" name="object 3"/>
          <p:cNvSpPr txBox="1"/>
          <p:nvPr/>
        </p:nvSpPr>
        <p:spPr>
          <a:xfrm>
            <a:off x="2590800" y="1295400"/>
            <a:ext cx="9216390" cy="2530180"/>
          </a:xfrm>
          <a:prstGeom prst="rect">
            <a:avLst/>
          </a:prstGeom>
        </p:spPr>
        <p:txBody>
          <a:bodyPr vert="horz" wrap="square" lIns="0" tIns="11430" rIns="0" bIns="0" rtlCol="0">
            <a:spAutoFit/>
          </a:bodyPr>
          <a:lstStyle/>
          <a:p>
            <a:pPr marL="285750" marR="1726564" indent="-285750">
              <a:spcBef>
                <a:spcPts val="90"/>
              </a:spcBef>
              <a:buFont typeface="Wingdings" panose="05000000000000000000" pitchFamily="2" charset="2"/>
              <a:buChar char="Ø"/>
            </a:pPr>
            <a:r>
              <a:rPr dirty="0">
                <a:latin typeface="Times New Roman" panose="02020603050405020304" pitchFamily="18" charset="0"/>
                <a:cs typeface="Times New Roman" panose="02020603050405020304" pitchFamily="18" charset="0"/>
              </a:rPr>
              <a:t>The</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project</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was</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completed</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successfully</a:t>
            </a:r>
            <a:r>
              <a:rPr spc="-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with</a:t>
            </a:r>
            <a:r>
              <a:rPr spc="-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5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given</a:t>
            </a:r>
            <a:r>
              <a:rPr spc="-5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time </a:t>
            </a:r>
            <a:r>
              <a:rPr dirty="0">
                <a:latin typeface="Times New Roman" panose="02020603050405020304" pitchFamily="18" charset="0"/>
                <a:cs typeface="Times New Roman" panose="02020603050405020304" pitchFamily="18" charset="0"/>
              </a:rPr>
              <a:t>duration.</a:t>
            </a:r>
            <a:r>
              <a:rPr spc="-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a:t>
            </a:r>
            <a:r>
              <a:rPr spc="-8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was</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learning</a:t>
            </a:r>
            <a:r>
              <a:rPr spc="-6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experience</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through</a:t>
            </a:r>
            <a:r>
              <a:rPr spc="-4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which</a:t>
            </a:r>
            <a:r>
              <a:rPr spc="-4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we</a:t>
            </a:r>
            <a:r>
              <a:rPr spc="-3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gained </a:t>
            </a:r>
            <a:r>
              <a:rPr dirty="0">
                <a:latin typeface="Times New Roman" panose="02020603050405020304" pitchFamily="18" charset="0"/>
                <a:cs typeface="Times New Roman" panose="02020603050405020304" pitchFamily="18" charset="0"/>
              </a:rPr>
              <a:t>invaluable</a:t>
            </a:r>
            <a:r>
              <a:rPr spc="-6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on</a:t>
            </a:r>
            <a:r>
              <a:rPr spc="-7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hand</a:t>
            </a:r>
            <a:r>
              <a:rPr spc="-4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practical</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knowledge</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with</a:t>
            </a:r>
            <a:r>
              <a:rPr spc="-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project</a:t>
            </a:r>
            <a:r>
              <a:rPr spc="-4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enlightened </a:t>
            </a:r>
            <a:r>
              <a:rPr dirty="0">
                <a:latin typeface="Times New Roman" panose="02020603050405020304" pitchFamily="18" charset="0"/>
                <a:cs typeface="Times New Roman" panose="02020603050405020304" pitchFamily="18" charset="0"/>
              </a:rPr>
              <a:t>us</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on</a:t>
            </a:r>
            <a:r>
              <a:rPr spc="-5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4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vastness</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unique</a:t>
            </a:r>
            <a:r>
              <a:rPr spc="-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application</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spc="-5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micro</a:t>
            </a:r>
            <a:r>
              <a:rPr spc="-5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controller</a:t>
            </a:r>
            <a:r>
              <a:rPr spc="-35" dirty="0">
                <a:latin typeface="Times New Roman" panose="02020603050405020304" pitchFamily="18" charset="0"/>
                <a:cs typeface="Times New Roman" panose="02020603050405020304" pitchFamily="18" charset="0"/>
              </a:rPr>
              <a:t> </a:t>
            </a:r>
            <a:r>
              <a:rPr spc="-5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which</a:t>
            </a:r>
            <a:r>
              <a:rPr spc="-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forms</a:t>
            </a:r>
            <a:r>
              <a:rPr spc="-5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basic</a:t>
            </a:r>
            <a:r>
              <a:rPr spc="-5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framework</a:t>
            </a:r>
            <a:r>
              <a:rPr spc="-4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spc="-5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our</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project.</a:t>
            </a:r>
            <a:r>
              <a:rPr spc="-30" dirty="0">
                <a:latin typeface="Times New Roman" panose="02020603050405020304" pitchFamily="18" charset="0"/>
                <a:cs typeface="Times New Roman" panose="02020603050405020304" pitchFamily="18" charset="0"/>
              </a:rPr>
              <a:t> </a:t>
            </a:r>
            <a:endParaRPr lang="en-US" spc="-30" dirty="0">
              <a:latin typeface="Times New Roman" panose="02020603050405020304" pitchFamily="18" charset="0"/>
              <a:cs typeface="Times New Roman" panose="02020603050405020304" pitchFamily="18" charset="0"/>
            </a:endParaRPr>
          </a:p>
          <a:p>
            <a:pPr marL="285750" marR="1726564" indent="-285750">
              <a:spcBef>
                <a:spcPts val="90"/>
              </a:spcBef>
              <a:buFont typeface="Wingdings" panose="05000000000000000000" pitchFamily="2" charset="2"/>
              <a:buChar char="Ø"/>
            </a:pPr>
            <a:r>
              <a:rPr dirty="0">
                <a:latin typeface="Times New Roman" panose="02020603050405020304" pitchFamily="18" charset="0"/>
                <a:cs typeface="Times New Roman" panose="02020603050405020304" pitchFamily="18" charset="0"/>
              </a:rPr>
              <a:t>This</a:t>
            </a:r>
            <a:r>
              <a:rPr spc="-3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project </a:t>
            </a:r>
            <a:r>
              <a:rPr dirty="0">
                <a:latin typeface="Times New Roman" panose="02020603050405020304" pitchFamily="18" charset="0"/>
                <a:cs typeface="Times New Roman" panose="02020603050405020304" pitchFamily="18" charset="0"/>
              </a:rPr>
              <a:t>gave</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us</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deep</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understanding</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spc="-5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controller</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2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described </a:t>
            </a:r>
            <a:r>
              <a:rPr dirty="0">
                <a:latin typeface="Times New Roman" panose="02020603050405020304" pitchFamily="18" charset="0"/>
                <a:cs typeface="Times New Roman" panose="02020603050405020304" pitchFamily="18" charset="0"/>
              </a:rPr>
              <a:t>us</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how</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to</a:t>
            </a:r>
            <a:r>
              <a:rPr spc="-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use</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controller</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6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different</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ways.</a:t>
            </a:r>
            <a:r>
              <a:rPr spc="-15" dirty="0">
                <a:latin typeface="Times New Roman" panose="02020603050405020304" pitchFamily="18" charset="0"/>
                <a:cs typeface="Times New Roman" panose="02020603050405020304" pitchFamily="18" charset="0"/>
              </a:rPr>
              <a:t> </a:t>
            </a:r>
            <a:endParaRPr lang="en-US" spc="-15" dirty="0">
              <a:latin typeface="Times New Roman" panose="02020603050405020304" pitchFamily="18" charset="0"/>
              <a:cs typeface="Times New Roman" panose="02020603050405020304" pitchFamily="18" charset="0"/>
            </a:endParaRPr>
          </a:p>
          <a:p>
            <a:pPr marL="285750" marR="1726564" indent="-285750">
              <a:spcBef>
                <a:spcPts val="90"/>
              </a:spcBef>
              <a:buFont typeface="Wingdings" panose="05000000000000000000" pitchFamily="2" charset="2"/>
              <a:buChar char="Ø"/>
            </a:pPr>
            <a:r>
              <a:rPr dirty="0">
                <a:latin typeface="Times New Roman" panose="02020603050405020304" pitchFamily="18" charset="0"/>
                <a:cs typeface="Times New Roman" panose="02020603050405020304" pitchFamily="18" charset="0"/>
              </a:rPr>
              <a:t>This</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is</a:t>
            </a:r>
            <a:r>
              <a:rPr spc="-4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embedded </a:t>
            </a:r>
            <a:r>
              <a:rPr dirty="0">
                <a:latin typeface="Times New Roman" panose="02020603050405020304" pitchFamily="18" charset="0"/>
                <a:cs typeface="Times New Roman" panose="02020603050405020304" pitchFamily="18" charset="0"/>
              </a:rPr>
              <a:t>based</a:t>
            </a:r>
            <a:r>
              <a:rPr spc="-6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project</a:t>
            </a:r>
            <a:r>
              <a:rPr spc="-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as</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embedded</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is</a:t>
            </a:r>
            <a:r>
              <a:rPr spc="-6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combination</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spc="-5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both</a:t>
            </a:r>
            <a:r>
              <a:rPr spc="-55" dirty="0">
                <a:latin typeface="Times New Roman" panose="02020603050405020304" pitchFamily="18" charset="0"/>
                <a:cs typeface="Times New Roman" panose="02020603050405020304" pitchFamily="18" charset="0"/>
              </a:rPr>
              <a:t> </a:t>
            </a:r>
            <a:r>
              <a:rPr spc="-25" dirty="0">
                <a:latin typeface="Times New Roman" panose="02020603050405020304" pitchFamily="18" charset="0"/>
                <a:cs typeface="Times New Roman" panose="02020603050405020304" pitchFamily="18" charset="0"/>
              </a:rPr>
              <a:t>the </a:t>
            </a:r>
            <a:r>
              <a:rPr dirty="0">
                <a:latin typeface="Times New Roman" panose="02020603050405020304" pitchFamily="18" charset="0"/>
                <a:cs typeface="Times New Roman" panose="02020603050405020304" pitchFamily="18" charset="0"/>
              </a:rPr>
              <a:t>software</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as</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well</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as</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hardware</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so</a:t>
            </a:r>
            <a:r>
              <a:rPr spc="-4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this</a:t>
            </a:r>
            <a:r>
              <a:rPr spc="-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system helped</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us</a:t>
            </a:r>
            <a:r>
              <a:rPr spc="-25" dirty="0">
                <a:latin typeface="Times New Roman" panose="02020603050405020304" pitchFamily="18" charset="0"/>
                <a:cs typeface="Times New Roman" panose="02020603050405020304" pitchFamily="18" charset="0"/>
              </a:rPr>
              <a:t> to </a:t>
            </a:r>
            <a:r>
              <a:rPr dirty="0">
                <a:latin typeface="Times New Roman" panose="02020603050405020304" pitchFamily="18" charset="0"/>
                <a:cs typeface="Times New Roman" panose="02020603050405020304" pitchFamily="18" charset="0"/>
              </a:rPr>
              <a:t>clear</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all</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our</a:t>
            </a:r>
            <a:r>
              <a:rPr spc="-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doubts</a:t>
            </a:r>
            <a:r>
              <a:rPr spc="-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related</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to</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basic</a:t>
            </a:r>
            <a:r>
              <a:rPr spc="-4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electronic</a:t>
            </a:r>
            <a:r>
              <a:rPr spc="-2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components</a:t>
            </a:r>
            <a:r>
              <a:rPr lang="en-US" spc="-10"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Desktop\thank-you (1).jpg">
            <a:extLst>
              <a:ext uri="{FF2B5EF4-FFF2-40B4-BE49-F238E27FC236}">
                <a16:creationId xmlns:a16="http://schemas.microsoft.com/office/drawing/2014/main" id="{81DA1AFB-3186-7CFC-F286-3094784DAD5A}"/>
              </a:ext>
            </a:extLst>
          </p:cNvPr>
          <p:cNvPicPr>
            <a:picLocks noChangeAspect="1" noChangeArrowheads="1"/>
          </p:cNvPicPr>
          <p:nvPr/>
        </p:nvPicPr>
        <p:blipFill>
          <a:blip r:embed="rId2" cstate="print"/>
          <a:srcRect/>
          <a:stretch>
            <a:fillRect/>
          </a:stretch>
        </p:blipFill>
        <p:spPr bwMode="auto">
          <a:xfrm>
            <a:off x="3505200" y="479242"/>
            <a:ext cx="5383307" cy="589951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88607866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8E862E-2B07-4E50-2A18-BE2E81AFBA6F}"/>
              </a:ext>
            </a:extLst>
          </p:cNvPr>
          <p:cNvSpPr txBox="1"/>
          <p:nvPr/>
        </p:nvSpPr>
        <p:spPr>
          <a:xfrm>
            <a:off x="2286000" y="228600"/>
            <a:ext cx="8763000" cy="5355312"/>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Working Principle</a:t>
            </a:r>
          </a:p>
          <a:p>
            <a:pPr algn="ctr"/>
            <a:endParaRPr lang="en-US" sz="3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detecting power grid synchronization failure system on sensing frequency or voltage beyond the acceptable range is work on the principle of continuously sensing of voltage and frequency of supply sources.</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 this the system, the microcontroller senses the supply voltage and frequency with help of operational amplifier, then these voltages and frequency are matched with the alternate supply voltages and frequency.</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If the both are matched, then the microcontroller gives the logic high signal to relay driver IC then, this relay driver IC switch on the load relay, on which the lamp is directly connected. Similarly, if the both are not matched then the microcontroller turn off the output load through relay driver IC.</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Here for the demonstration purposes, we can easily change the alternate source frequency and voltages and check the working of this system by turn on or off the lamp. This system is directly connected to </a:t>
            </a:r>
            <a:r>
              <a:rPr lang="en-IN" dirty="0" err="1">
                <a:latin typeface="Times New Roman" panose="02020603050405020304" pitchFamily="18" charset="0"/>
                <a:cs typeface="Times New Roman" panose="02020603050405020304" pitchFamily="18" charset="0"/>
              </a:rPr>
              <a:t>wapda</a:t>
            </a:r>
            <a:r>
              <a:rPr lang="en-IN" dirty="0">
                <a:latin typeface="Times New Roman" panose="02020603050405020304" pitchFamily="18" charset="0"/>
                <a:cs typeface="Times New Roman" panose="02020603050405020304" pitchFamily="18" charset="0"/>
              </a:rPr>
              <a:t> power supply and LDC display have been used here for seeing the supply voltages and frequency of both sources.</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214141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E634FE-391D-F21F-8C74-42FF8C7C4CD7}"/>
              </a:ext>
            </a:extLst>
          </p:cNvPr>
          <p:cNvSpPr txBox="1"/>
          <p:nvPr/>
        </p:nvSpPr>
        <p:spPr>
          <a:xfrm>
            <a:off x="2229678" y="381000"/>
            <a:ext cx="838200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Project Block-Diagram</a:t>
            </a:r>
            <a:endParaRPr lang="en-IN" sz="36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6232838-8475-2E71-E93F-00DAD042F451}"/>
              </a:ext>
            </a:extLst>
          </p:cNvPr>
          <p:cNvPicPr>
            <a:picLocks noChangeAspect="1"/>
          </p:cNvPicPr>
          <p:nvPr/>
        </p:nvPicPr>
        <p:blipFill rotWithShape="1">
          <a:blip r:embed="rId2">
            <a:extLst>
              <a:ext uri="{28A0092B-C50C-407E-A947-70E740481C1C}">
                <a14:useLocalDpi xmlns:a14="http://schemas.microsoft.com/office/drawing/2010/main" val="0"/>
              </a:ext>
            </a:extLst>
          </a:blip>
          <a:srcRect r="713" b="12216"/>
          <a:stretch/>
        </p:blipFill>
        <p:spPr>
          <a:xfrm>
            <a:off x="2971800" y="1447800"/>
            <a:ext cx="7315199" cy="4648199"/>
          </a:xfrm>
          <a:prstGeom prst="rect">
            <a:avLst/>
          </a:prstGeom>
        </p:spPr>
      </p:pic>
    </p:spTree>
    <p:extLst>
      <p:ext uri="{BB962C8B-B14F-4D97-AF65-F5344CB8AC3E}">
        <p14:creationId xmlns:p14="http://schemas.microsoft.com/office/powerpoint/2010/main" val="195338465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B65251-4954-3820-DAAC-CBA783E56D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3779036" y="-807236"/>
            <a:ext cx="5776929" cy="8305801"/>
          </a:xfrm>
          <a:prstGeom prst="rect">
            <a:avLst/>
          </a:prstGeom>
        </p:spPr>
      </p:pic>
    </p:spTree>
    <p:extLst>
      <p:ext uri="{BB962C8B-B14F-4D97-AF65-F5344CB8AC3E}">
        <p14:creationId xmlns:p14="http://schemas.microsoft.com/office/powerpoint/2010/main" val="189005458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4BEBF9-56A4-3E82-6897-073E0758EA44}"/>
              </a:ext>
            </a:extLst>
          </p:cNvPr>
          <p:cNvSpPr txBox="1"/>
          <p:nvPr/>
        </p:nvSpPr>
        <p:spPr>
          <a:xfrm>
            <a:off x="2514600" y="286434"/>
            <a:ext cx="8229600" cy="1477328"/>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Circuit Model</a:t>
            </a:r>
          </a:p>
          <a:p>
            <a:pPr algn="ctr"/>
            <a:endParaRPr lang="en-US" sz="3600"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BA411E7-E349-9BEB-BBAD-67C9B45C52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151" y="1143000"/>
            <a:ext cx="9266498" cy="5257800"/>
          </a:xfrm>
          <a:prstGeom prst="rect">
            <a:avLst/>
          </a:prstGeom>
        </p:spPr>
      </p:pic>
    </p:spTree>
    <p:extLst>
      <p:ext uri="{BB962C8B-B14F-4D97-AF65-F5344CB8AC3E}">
        <p14:creationId xmlns:p14="http://schemas.microsoft.com/office/powerpoint/2010/main" val="235724263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E95D1B8C-F5AD-40A5-0262-D102F5BADDAC}"/>
              </a:ext>
            </a:extLst>
          </p:cNvPr>
          <p:cNvSpPr>
            <a:spLocks noGrp="1"/>
          </p:cNvSpPr>
          <p:nvPr>
            <p:ph type="title"/>
          </p:nvPr>
        </p:nvSpPr>
        <p:spPr>
          <a:xfrm>
            <a:off x="1371600" y="-152400"/>
            <a:ext cx="10018713" cy="1752599"/>
          </a:xfrm>
        </p:spPr>
        <p:txBody>
          <a:bodyPr/>
          <a:lstStyle/>
          <a:p>
            <a:r>
              <a:rPr lang="en-US" b="1" dirty="0">
                <a:latin typeface="Times New Roman" panose="02020603050405020304" pitchFamily="18" charset="0"/>
                <a:cs typeface="Times New Roman" panose="02020603050405020304" pitchFamily="18" charset="0"/>
              </a:rPr>
              <a:t>Hardware Requirement</a:t>
            </a:r>
            <a:endParaRPr lang="en-IN"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25932188-D255-C40F-7078-11E61FFB9C50}"/>
              </a:ext>
            </a:extLst>
          </p:cNvPr>
          <p:cNvSpPr txBox="1"/>
          <p:nvPr/>
        </p:nvSpPr>
        <p:spPr>
          <a:xfrm>
            <a:off x="2514600" y="1676400"/>
            <a:ext cx="7239000" cy="3693319"/>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CH340 IC</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AMS1117 IC</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LM358 IC</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ATMEGA328P CMOS 8-Bit Microcontroller</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CY12.000 Crystal</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JQC-3FC(T73) DC 5V RELAY</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Carbon Film Resistor</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BC547 Transistor</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Aluminium Electrolytic Capacitor (47 25v VT)</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Ceramic Capacitor</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Surface mount Resistor</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DHT 11 Digital Temperature &amp;Humidity Sensor</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JHD 162A LCD Display</a:t>
            </a: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2A9A8D-58C1-C01D-D232-1CEE5A2D6125}"/>
              </a:ext>
            </a:extLst>
          </p:cNvPr>
          <p:cNvSpPr txBox="1"/>
          <p:nvPr/>
        </p:nvSpPr>
        <p:spPr>
          <a:xfrm>
            <a:off x="2514600" y="304800"/>
            <a:ext cx="8305800" cy="3416320"/>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CH340 IC</a:t>
            </a:r>
          </a:p>
          <a:p>
            <a:pPr algn="ctr"/>
            <a:endParaRPr lang="en-US" sz="3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CH340 is a USB bus converter chip which converts USB to serial port or printer port.</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 UART mode, CH340 provides standard MODEM signals, used to extend serial port for computers, or upgrade directly from normal serial device to USB bus.</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Supports 5V and 3.3V power supply voltages.</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CH340C/N/K/E/X/B have integrated clock, no external crystal required, CH340B also integrates EEPROM used to configure the serial number, etc.</a:t>
            </a:r>
          </a:p>
          <a:p>
            <a:endParaRPr lang="en-US" dirty="0">
              <a:latin typeface="Times New Roman" panose="02020603050405020304" pitchFamily="18" charset="0"/>
              <a:cs typeface="Times New Roman" panose="02020603050405020304" pitchFamily="18" charset="0"/>
            </a:endParaRPr>
          </a:p>
          <a:p>
            <a:pPr algn="ctr"/>
            <a:endParaRPr lang="en-IN" dirty="0"/>
          </a:p>
        </p:txBody>
      </p:sp>
      <p:pic>
        <p:nvPicPr>
          <p:cNvPr id="6" name="Picture 5">
            <a:extLst>
              <a:ext uri="{FF2B5EF4-FFF2-40B4-BE49-F238E27FC236}">
                <a16:creationId xmlns:a16="http://schemas.microsoft.com/office/drawing/2014/main" id="{285C5C46-DC2A-FEE8-3926-2374FF9D6F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3276600"/>
            <a:ext cx="5486400" cy="3416320"/>
          </a:xfrm>
          <a:prstGeom prst="rect">
            <a:avLst/>
          </a:prstGeom>
        </p:spPr>
      </p:pic>
    </p:spTree>
    <p:extLst>
      <p:ext uri="{BB962C8B-B14F-4D97-AF65-F5344CB8AC3E}">
        <p14:creationId xmlns:p14="http://schemas.microsoft.com/office/powerpoint/2010/main" val="297918193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E31715-24EA-10BE-64A3-781A2FF2AFC8}"/>
              </a:ext>
            </a:extLst>
          </p:cNvPr>
          <p:cNvSpPr txBox="1"/>
          <p:nvPr/>
        </p:nvSpPr>
        <p:spPr>
          <a:xfrm>
            <a:off x="2514600" y="540174"/>
            <a:ext cx="8153400" cy="313932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AMS1117 IC</a:t>
            </a:r>
          </a:p>
          <a:p>
            <a:pPr algn="ctr"/>
            <a:endParaRPr lang="en-IN" sz="3600" b="1" dirty="0"/>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AMS1117 is a type of linear voltage regulator that is used in the circuit for varying the voltage flow from the input to the output of the circuit.</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Dropout Voltage. Dropout voltage is the input-to-output differential voltage at which the circuit ceases to regulate against further reductions in input voltage; this point occurs when the input voltage approaches the output voltage.</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b="1" dirty="0"/>
          </a:p>
        </p:txBody>
      </p:sp>
      <p:pic>
        <p:nvPicPr>
          <p:cNvPr id="7" name="Picture 6">
            <a:extLst>
              <a:ext uri="{FF2B5EF4-FFF2-40B4-BE49-F238E27FC236}">
                <a16:creationId xmlns:a16="http://schemas.microsoft.com/office/drawing/2014/main" id="{F76011A6-E7F8-B0CE-55B0-55DBCE514902}"/>
              </a:ext>
            </a:extLst>
          </p:cNvPr>
          <p:cNvPicPr>
            <a:picLocks noChangeAspect="1"/>
          </p:cNvPicPr>
          <p:nvPr/>
        </p:nvPicPr>
        <p:blipFill rotWithShape="1">
          <a:blip r:embed="rId2">
            <a:extLst>
              <a:ext uri="{28A0092B-C50C-407E-A947-70E740481C1C}">
                <a14:useLocalDpi xmlns:a14="http://schemas.microsoft.com/office/drawing/2010/main" val="0"/>
              </a:ext>
            </a:extLst>
          </a:blip>
          <a:srcRect l="5396" t="9302" r="3909" b="7184"/>
          <a:stretch/>
        </p:blipFill>
        <p:spPr>
          <a:xfrm>
            <a:off x="3810000" y="3581400"/>
            <a:ext cx="4648200" cy="2736426"/>
          </a:xfrm>
          <a:prstGeom prst="rect">
            <a:avLst/>
          </a:prstGeom>
        </p:spPr>
      </p:pic>
    </p:spTree>
    <p:extLst>
      <p:ext uri="{BB962C8B-B14F-4D97-AF65-F5344CB8AC3E}">
        <p14:creationId xmlns:p14="http://schemas.microsoft.com/office/powerpoint/2010/main" val="269987520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198</TotalTime>
  <Words>1635</Words>
  <Application>Microsoft Office PowerPoint</Application>
  <PresentationFormat>Widescreen</PresentationFormat>
  <Paragraphs>119</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Corbel</vt:lpstr>
      <vt:lpstr>Times New Roman</vt:lpstr>
      <vt:lpstr>Wingdings</vt:lpstr>
      <vt:lpstr>Parallax</vt:lpstr>
      <vt:lpstr>PowerPoint Presentation</vt:lpstr>
      <vt:lpstr>Introduction</vt:lpstr>
      <vt:lpstr>PowerPoint Presentation</vt:lpstr>
      <vt:lpstr>PowerPoint Presentation</vt:lpstr>
      <vt:lpstr>PowerPoint Presentation</vt:lpstr>
      <vt:lpstr>PowerPoint Presentation</vt:lpstr>
      <vt:lpstr>Hardware Requirement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nitesh k</cp:lastModifiedBy>
  <cp:revision>2</cp:revision>
  <dcterms:created xsi:type="dcterms:W3CDTF">2022-09-10T18:26:04Z</dcterms:created>
  <dcterms:modified xsi:type="dcterms:W3CDTF">2022-09-11T04:54:33Z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2022-08-17T00:00:00Z</vt:filetime>
  </property>
  <property fmtid="{D5CDD505-2E9C-101B-9397-08002B2CF9AE}" pid="3" name="Creator">
    <vt:lpwstr>Microsoft® PowerPoint® 2016</vt:lpwstr>
  </property>
  <property fmtid="{D5CDD505-2E9C-101B-9397-08002B2CF9AE}" pid="4" name="LastSaved">
    <vt:filetime>2022-09-10T00:00:00Z</vt:filetime>
  </property>
  <property fmtid="{D5CDD505-2E9C-101B-9397-08002B2CF9AE}" pid="5" name="Producer">
    <vt:lpwstr>www.ilovepdf.com</vt:lpwstr>
  </property>
</Properties>
</file>