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8196204" cy="10286998"/>
          </a:xfrm>
          <a:prstGeom prst="rect">
            <a:avLst/>
          </a:prstGeom>
        </p:spPr>
      </p:pic>
      <p:sp>
        <p:nvSpPr>
          <p:cNvPr id="2" name="Holder 2"/>
          <p:cNvSpPr>
            <a:spLocks noGrp="1"/>
          </p:cNvSpPr>
          <p:nvPr>
            <p:ph type="ctrTitle"/>
          </p:nvPr>
        </p:nvSpPr>
        <p:spPr>
          <a:xfrm>
            <a:off x="746524" y="1273231"/>
            <a:ext cx="5211445" cy="911225"/>
          </a:xfrm>
          <a:prstGeom prst="rect">
            <a:avLst/>
          </a:prstGeom>
        </p:spPr>
        <p:txBody>
          <a:bodyPr wrap="square" lIns="0" tIns="0" rIns="0" bIns="0">
            <a:spAutoFit/>
          </a:bodyPr>
          <a:lstStyle>
            <a:lvl1pPr>
              <a:defRPr sz="7000" b="1" i="0">
                <a:solidFill>
                  <a:srgbClr val="292E3A"/>
                </a:solidFill>
                <a:latin typeface="Arial Narrow"/>
                <a:cs typeface="Arial Narrow"/>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500" b="0" i="0">
                <a:solidFill>
                  <a:srgbClr val="292E3A"/>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292E3A"/>
                </a:solidFill>
                <a:latin typeface="Arial Narrow"/>
                <a:cs typeface="Arial Narrow"/>
              </a:defRPr>
            </a:lvl1pPr>
          </a:lstStyle>
          <a:p>
            <a:endParaRPr/>
          </a:p>
        </p:txBody>
      </p:sp>
      <p:sp>
        <p:nvSpPr>
          <p:cNvPr id="3" name="Holder 3"/>
          <p:cNvSpPr>
            <a:spLocks noGrp="1"/>
          </p:cNvSpPr>
          <p:nvPr>
            <p:ph type="body" idx="1"/>
          </p:nvPr>
        </p:nvSpPr>
        <p:spPr/>
        <p:txBody>
          <a:bodyPr lIns="0" tIns="0" rIns="0" bIns="0"/>
          <a:lstStyle>
            <a:lvl1pPr>
              <a:defRPr sz="3500" b="0" i="0">
                <a:solidFill>
                  <a:srgbClr val="292E3A"/>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292E3A"/>
                </a:solidFill>
                <a:latin typeface="Arial Narrow"/>
                <a:cs typeface="Arial Narrow"/>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rgbClr val="292E3A"/>
                </a:solidFill>
                <a:latin typeface="Arial Narrow"/>
                <a:cs typeface="Arial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6730" cy="2414905"/>
          </a:xfrm>
          <a:custGeom>
            <a:avLst/>
            <a:gdLst/>
            <a:ahLst/>
            <a:cxnLst/>
            <a:rect l="l" t="t" r="r" b="b"/>
            <a:pathLst>
              <a:path w="18286730" h="2414905">
                <a:moveTo>
                  <a:pt x="18286507" y="2414309"/>
                </a:moveTo>
                <a:lnTo>
                  <a:pt x="0" y="2414309"/>
                </a:lnTo>
                <a:lnTo>
                  <a:pt x="0" y="0"/>
                </a:lnTo>
                <a:lnTo>
                  <a:pt x="18286507" y="0"/>
                </a:lnTo>
                <a:lnTo>
                  <a:pt x="18286507" y="2414309"/>
                </a:lnTo>
                <a:close/>
              </a:path>
            </a:pathLst>
          </a:custGeom>
          <a:solidFill>
            <a:srgbClr val="F4F4F4"/>
          </a:solidFill>
        </p:spPr>
        <p:txBody>
          <a:bodyPr wrap="square" lIns="0" tIns="0" rIns="0" bIns="0" rtlCol="0"/>
          <a:lstStyle/>
          <a:p>
            <a:endParaRPr/>
          </a:p>
        </p:txBody>
      </p:sp>
      <p:sp>
        <p:nvSpPr>
          <p:cNvPr id="2" name="Holder 2"/>
          <p:cNvSpPr>
            <a:spLocks noGrp="1"/>
          </p:cNvSpPr>
          <p:nvPr>
            <p:ph type="title"/>
          </p:nvPr>
        </p:nvSpPr>
        <p:spPr>
          <a:xfrm>
            <a:off x="492075" y="693959"/>
            <a:ext cx="17303750" cy="1309512"/>
          </a:xfrm>
          <a:prstGeom prst="rect">
            <a:avLst/>
          </a:prstGeom>
        </p:spPr>
        <p:txBody>
          <a:bodyPr wrap="square" lIns="0" tIns="0" rIns="0" bIns="0">
            <a:spAutoFit/>
          </a:bodyPr>
          <a:lstStyle>
            <a:lvl1pPr>
              <a:defRPr sz="7000" b="1" i="0">
                <a:solidFill>
                  <a:srgbClr val="292E3A"/>
                </a:solidFill>
                <a:latin typeface="Arial Narrow"/>
                <a:cs typeface="Arial Narrow"/>
              </a:defRPr>
            </a:lvl1pPr>
          </a:lstStyle>
          <a:p>
            <a:endParaRPr/>
          </a:p>
        </p:txBody>
      </p:sp>
      <p:sp>
        <p:nvSpPr>
          <p:cNvPr id="3" name="Holder 3"/>
          <p:cNvSpPr>
            <a:spLocks noGrp="1"/>
          </p:cNvSpPr>
          <p:nvPr>
            <p:ph type="body" idx="1"/>
          </p:nvPr>
        </p:nvSpPr>
        <p:spPr>
          <a:xfrm>
            <a:off x="2135442" y="3624342"/>
            <a:ext cx="14017115" cy="4293234"/>
          </a:xfrm>
          <a:prstGeom prst="rect">
            <a:avLst/>
          </a:prstGeom>
        </p:spPr>
        <p:txBody>
          <a:bodyPr wrap="square" lIns="0" tIns="0" rIns="0" bIns="0">
            <a:spAutoFit/>
          </a:bodyPr>
          <a:lstStyle>
            <a:lvl1pPr>
              <a:defRPr sz="3500" b="0" i="0">
                <a:solidFill>
                  <a:srgbClr val="292E3A"/>
                </a:solidFill>
                <a:latin typeface="Times New Roman"/>
                <a:cs typeface="Times New Roman"/>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2/25/2024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8196204" cy="10286998"/>
          </a:xfrm>
          <a:prstGeom prst="rect">
            <a:avLst/>
          </a:prstGeom>
        </p:spPr>
      </p:pic>
      <p:sp>
        <p:nvSpPr>
          <p:cNvPr id="3" name="object 3"/>
          <p:cNvSpPr txBox="1">
            <a:spLocks noGrp="1"/>
          </p:cNvSpPr>
          <p:nvPr>
            <p:ph type="title"/>
          </p:nvPr>
        </p:nvSpPr>
        <p:spPr>
          <a:xfrm>
            <a:off x="746524" y="1273231"/>
            <a:ext cx="5211445" cy="1313949"/>
          </a:xfrm>
          <a:prstGeom prst="rect">
            <a:avLst/>
          </a:prstGeom>
        </p:spPr>
        <p:txBody>
          <a:bodyPr vert="horz" wrap="square" lIns="0" tIns="11430" rIns="0" bIns="0" rtlCol="0">
            <a:spAutoFit/>
          </a:bodyPr>
          <a:lstStyle/>
          <a:p>
            <a:pPr marL="12700" marR="5080">
              <a:lnSpc>
                <a:spcPct val="116199"/>
              </a:lnSpc>
              <a:spcBef>
                <a:spcPts val="90"/>
              </a:spcBef>
            </a:pPr>
            <a:r>
              <a:rPr sz="2500" b="0" spc="225" dirty="0">
                <a:solidFill>
                  <a:srgbClr val="F4F4F4"/>
                </a:solidFill>
                <a:latin typeface="Times New Roman" panose="02020603050405020304" pitchFamily="18" charset="0"/>
                <a:cs typeface="Times New Roman" panose="02020603050405020304" pitchFamily="18" charset="0"/>
              </a:rPr>
              <a:t>CENTRE</a:t>
            </a:r>
            <a:r>
              <a:rPr sz="2500" b="0" spc="-70" dirty="0">
                <a:solidFill>
                  <a:srgbClr val="F4F4F4"/>
                </a:solidFill>
                <a:latin typeface="Times New Roman" panose="02020603050405020304" pitchFamily="18" charset="0"/>
                <a:cs typeface="Times New Roman" panose="02020603050405020304" pitchFamily="18" charset="0"/>
              </a:rPr>
              <a:t> </a:t>
            </a:r>
            <a:r>
              <a:rPr sz="2500" b="0" spc="225" dirty="0">
                <a:solidFill>
                  <a:srgbClr val="F4F4F4"/>
                </a:solidFill>
                <a:latin typeface="Times New Roman" panose="02020603050405020304" pitchFamily="18" charset="0"/>
                <a:cs typeface="Times New Roman" panose="02020603050405020304" pitchFamily="18" charset="0"/>
              </a:rPr>
              <a:t>FOR</a:t>
            </a:r>
            <a:r>
              <a:rPr sz="2500" b="0" spc="-65" dirty="0">
                <a:solidFill>
                  <a:srgbClr val="F4F4F4"/>
                </a:solidFill>
                <a:latin typeface="Times New Roman" panose="02020603050405020304" pitchFamily="18" charset="0"/>
                <a:cs typeface="Times New Roman" panose="02020603050405020304" pitchFamily="18" charset="0"/>
              </a:rPr>
              <a:t> </a:t>
            </a:r>
            <a:r>
              <a:rPr sz="2500" b="0" spc="200" dirty="0">
                <a:solidFill>
                  <a:srgbClr val="F4F4F4"/>
                </a:solidFill>
                <a:latin typeface="Times New Roman" panose="02020603050405020304" pitchFamily="18" charset="0"/>
                <a:cs typeface="Times New Roman" panose="02020603050405020304" pitchFamily="18" charset="0"/>
              </a:rPr>
              <a:t>DEVELOPMENT</a:t>
            </a:r>
            <a:r>
              <a:rPr sz="2500" b="0" spc="-70" dirty="0">
                <a:solidFill>
                  <a:srgbClr val="F4F4F4"/>
                </a:solidFill>
                <a:latin typeface="Times New Roman" panose="02020603050405020304" pitchFamily="18" charset="0"/>
                <a:cs typeface="Times New Roman" panose="02020603050405020304" pitchFamily="18" charset="0"/>
              </a:rPr>
              <a:t> </a:t>
            </a:r>
            <a:r>
              <a:rPr sz="2500" b="0" spc="195" dirty="0">
                <a:solidFill>
                  <a:srgbClr val="F4F4F4"/>
                </a:solidFill>
                <a:latin typeface="Times New Roman" panose="02020603050405020304" pitchFamily="18" charset="0"/>
                <a:cs typeface="Times New Roman" panose="02020603050405020304" pitchFamily="18" charset="0"/>
              </a:rPr>
              <a:t>OF ADVANCED</a:t>
            </a:r>
            <a:r>
              <a:rPr sz="2500" b="0" spc="-65" dirty="0">
                <a:solidFill>
                  <a:srgbClr val="F4F4F4"/>
                </a:solidFill>
                <a:latin typeface="Times New Roman" panose="02020603050405020304" pitchFamily="18" charset="0"/>
                <a:cs typeface="Times New Roman" panose="02020603050405020304" pitchFamily="18" charset="0"/>
              </a:rPr>
              <a:t> </a:t>
            </a:r>
            <a:r>
              <a:rPr sz="2500" b="0" spc="160" dirty="0">
                <a:solidFill>
                  <a:srgbClr val="F4F4F4"/>
                </a:solidFill>
                <a:latin typeface="Times New Roman" panose="02020603050405020304" pitchFamily="18" charset="0"/>
                <a:cs typeface="Times New Roman" panose="02020603050405020304" pitchFamily="18" charset="0"/>
              </a:rPr>
              <a:t>COMPUTING</a:t>
            </a:r>
            <a:r>
              <a:rPr sz="2500" b="0" spc="-60" dirty="0">
                <a:solidFill>
                  <a:srgbClr val="F4F4F4"/>
                </a:solidFill>
                <a:latin typeface="Times New Roman" panose="02020603050405020304" pitchFamily="18" charset="0"/>
                <a:cs typeface="Times New Roman" panose="02020603050405020304" pitchFamily="18" charset="0"/>
              </a:rPr>
              <a:t> </a:t>
            </a:r>
            <a:r>
              <a:rPr sz="2500" b="0" spc="50" dirty="0">
                <a:solidFill>
                  <a:srgbClr val="F4F4F4"/>
                </a:solidFill>
                <a:latin typeface="Times New Roman" panose="02020603050405020304" pitchFamily="18" charset="0"/>
                <a:cs typeface="Times New Roman" panose="02020603050405020304" pitchFamily="18" charset="0"/>
              </a:rPr>
              <a:t>(C-</a:t>
            </a:r>
            <a:r>
              <a:rPr sz="2500" b="0" spc="110" dirty="0">
                <a:solidFill>
                  <a:srgbClr val="F4F4F4"/>
                </a:solidFill>
                <a:latin typeface="Times New Roman" panose="02020603050405020304" pitchFamily="18" charset="0"/>
                <a:cs typeface="Times New Roman" panose="02020603050405020304" pitchFamily="18" charset="0"/>
              </a:rPr>
              <a:t>DAC)</a:t>
            </a:r>
            <a:endParaRPr sz="25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7072311" y="3333728"/>
            <a:ext cx="10432415" cy="2145458"/>
          </a:xfrm>
          <a:prstGeom prst="rect">
            <a:avLst/>
          </a:prstGeom>
        </p:spPr>
        <p:txBody>
          <a:bodyPr vert="horz" wrap="square" lIns="0" tIns="29209" rIns="0" bIns="0" rtlCol="0">
            <a:spAutoFit/>
          </a:bodyPr>
          <a:lstStyle/>
          <a:p>
            <a:pPr marL="12700" marR="5080" algn="ctr">
              <a:lnSpc>
                <a:spcPts val="5480"/>
              </a:lnSpc>
              <a:spcBef>
                <a:spcPts val="229"/>
              </a:spcBef>
            </a:pPr>
            <a:r>
              <a:rPr sz="4600" b="1" dirty="0">
                <a:solidFill>
                  <a:srgbClr val="292E3A"/>
                </a:solidFill>
                <a:latin typeface="Times New Roman" panose="02020603050405020304" pitchFamily="18" charset="0"/>
                <a:cs typeface="Times New Roman" panose="02020603050405020304" pitchFamily="18" charset="0"/>
              </a:rPr>
              <a:t>TILT </a:t>
            </a:r>
            <a:r>
              <a:rPr sz="4600" b="1" spc="120" dirty="0">
                <a:solidFill>
                  <a:srgbClr val="292E3A"/>
                </a:solidFill>
                <a:latin typeface="Times New Roman" panose="02020603050405020304" pitchFamily="18" charset="0"/>
                <a:cs typeface="Times New Roman" panose="02020603050405020304" pitchFamily="18" charset="0"/>
              </a:rPr>
              <a:t>SENSOR</a:t>
            </a:r>
            <a:r>
              <a:rPr sz="4600" b="1" dirty="0">
                <a:solidFill>
                  <a:srgbClr val="292E3A"/>
                </a:solidFill>
                <a:latin typeface="Times New Roman" panose="02020603050405020304" pitchFamily="18" charset="0"/>
                <a:cs typeface="Times New Roman" panose="02020603050405020304" pitchFamily="18" charset="0"/>
              </a:rPr>
              <a:t> </a:t>
            </a:r>
            <a:r>
              <a:rPr sz="4600" b="1" spc="60" dirty="0">
                <a:solidFill>
                  <a:srgbClr val="292E3A"/>
                </a:solidFill>
                <a:latin typeface="Times New Roman" panose="02020603050405020304" pitchFamily="18" charset="0"/>
                <a:cs typeface="Times New Roman" panose="02020603050405020304" pitchFamily="18" charset="0"/>
              </a:rPr>
              <a:t>APPLICATION</a:t>
            </a:r>
            <a:r>
              <a:rPr sz="4600" b="1" dirty="0">
                <a:solidFill>
                  <a:srgbClr val="292E3A"/>
                </a:solidFill>
                <a:latin typeface="Times New Roman" panose="02020603050405020304" pitchFamily="18" charset="0"/>
                <a:cs typeface="Times New Roman" panose="02020603050405020304" pitchFamily="18" charset="0"/>
              </a:rPr>
              <a:t> </a:t>
            </a:r>
            <a:r>
              <a:rPr sz="4600" b="1" spc="85" dirty="0">
                <a:solidFill>
                  <a:srgbClr val="292E3A"/>
                </a:solidFill>
                <a:latin typeface="Times New Roman" panose="02020603050405020304" pitchFamily="18" charset="0"/>
                <a:cs typeface="Times New Roman" panose="02020603050405020304" pitchFamily="18" charset="0"/>
              </a:rPr>
              <a:t>USING MPU6050 </a:t>
            </a:r>
            <a:r>
              <a:rPr sz="4600" b="1" dirty="0">
                <a:solidFill>
                  <a:srgbClr val="292E3A"/>
                </a:solidFill>
                <a:latin typeface="Times New Roman" panose="02020603050405020304" pitchFamily="18" charset="0"/>
                <a:cs typeface="Times New Roman" panose="02020603050405020304" pitchFamily="18" charset="0"/>
              </a:rPr>
              <a:t>INTERFACED</a:t>
            </a:r>
            <a:r>
              <a:rPr sz="4600" b="1" spc="85" dirty="0">
                <a:solidFill>
                  <a:srgbClr val="292E3A"/>
                </a:solidFill>
                <a:latin typeface="Times New Roman" panose="02020603050405020304" pitchFamily="18" charset="0"/>
                <a:cs typeface="Times New Roman" panose="02020603050405020304" pitchFamily="18" charset="0"/>
              </a:rPr>
              <a:t> </a:t>
            </a:r>
            <a:r>
              <a:rPr sz="4600" b="1" spc="-20" dirty="0">
                <a:solidFill>
                  <a:srgbClr val="292E3A"/>
                </a:solidFill>
                <a:latin typeface="Times New Roman" panose="02020603050405020304" pitchFamily="18" charset="0"/>
                <a:cs typeface="Times New Roman" panose="02020603050405020304" pitchFamily="18" charset="0"/>
              </a:rPr>
              <a:t>WITH </a:t>
            </a:r>
            <a:r>
              <a:rPr sz="4600" b="1" spc="-10" dirty="0">
                <a:solidFill>
                  <a:srgbClr val="292E3A"/>
                </a:solidFill>
                <a:latin typeface="Times New Roman" panose="02020603050405020304" pitchFamily="18" charset="0"/>
                <a:cs typeface="Times New Roman" panose="02020603050405020304" pitchFamily="18" charset="0"/>
              </a:rPr>
              <a:t>BEAGLEBONEBLACK</a:t>
            </a:r>
            <a:endParaRPr sz="4600">
              <a:latin typeface="Times New Roman" panose="02020603050405020304" pitchFamily="18" charset="0"/>
              <a:cs typeface="Times New Roman" panose="02020603050405020304" pitchFamily="18" charset="0"/>
            </a:endParaRPr>
          </a:p>
        </p:txBody>
      </p:sp>
      <p:sp>
        <p:nvSpPr>
          <p:cNvPr id="5" name="object 5"/>
          <p:cNvSpPr txBox="1"/>
          <p:nvPr/>
        </p:nvSpPr>
        <p:spPr>
          <a:xfrm>
            <a:off x="12584685" y="7378999"/>
            <a:ext cx="1306830" cy="284480"/>
          </a:xfrm>
          <a:prstGeom prst="rect">
            <a:avLst/>
          </a:prstGeom>
        </p:spPr>
        <p:txBody>
          <a:bodyPr vert="horz" wrap="square" lIns="0" tIns="12700" rIns="0" bIns="0" rtlCol="0">
            <a:spAutoFit/>
          </a:bodyPr>
          <a:lstStyle/>
          <a:p>
            <a:pPr marL="12700">
              <a:lnSpc>
                <a:spcPct val="100000"/>
              </a:lnSpc>
              <a:spcBef>
                <a:spcPts val="100"/>
              </a:spcBef>
            </a:pPr>
            <a:r>
              <a:rPr sz="1700" b="1" spc="-30" dirty="0">
                <a:solidFill>
                  <a:srgbClr val="292E3A"/>
                </a:solidFill>
                <a:latin typeface="Times New Roman" panose="02020603050405020304" pitchFamily="18" charset="0"/>
                <a:cs typeface="Times New Roman" panose="02020603050405020304" pitchFamily="18" charset="0"/>
              </a:rPr>
              <a:t>Presenting</a:t>
            </a:r>
            <a:r>
              <a:rPr sz="1700" b="1" spc="-15" dirty="0">
                <a:solidFill>
                  <a:srgbClr val="292E3A"/>
                </a:solidFill>
                <a:latin typeface="Times New Roman" panose="02020603050405020304" pitchFamily="18" charset="0"/>
                <a:cs typeface="Times New Roman" panose="02020603050405020304" pitchFamily="18" charset="0"/>
              </a:rPr>
              <a:t> </a:t>
            </a:r>
            <a:r>
              <a:rPr sz="1700" b="1" spc="-30" dirty="0">
                <a:solidFill>
                  <a:srgbClr val="292E3A"/>
                </a:solidFill>
                <a:latin typeface="Times New Roman" panose="02020603050405020304" pitchFamily="18" charset="0"/>
                <a:cs typeface="Times New Roman" panose="02020603050405020304" pitchFamily="18" charset="0"/>
              </a:rPr>
              <a:t>by:</a:t>
            </a:r>
            <a:endParaRPr sz="1700">
              <a:latin typeface="Times New Roman" panose="02020603050405020304" pitchFamily="18" charset="0"/>
              <a:cs typeface="Times New Roman" panose="02020603050405020304" pitchFamily="18" charset="0"/>
            </a:endParaRPr>
          </a:p>
        </p:txBody>
      </p:sp>
      <p:graphicFrame>
        <p:nvGraphicFramePr>
          <p:cNvPr id="6" name="object 6"/>
          <p:cNvGraphicFramePr>
            <a:graphicFrameLocks noGrp="1"/>
          </p:cNvGraphicFramePr>
          <p:nvPr/>
        </p:nvGraphicFramePr>
        <p:xfrm>
          <a:off x="11196416" y="7709956"/>
          <a:ext cx="4083050" cy="985520"/>
        </p:xfrm>
        <a:graphic>
          <a:graphicData uri="http://schemas.openxmlformats.org/drawingml/2006/table">
            <a:tbl>
              <a:tblPr firstRow="1" bandRow="1">
                <a:tableStyleId>{2D5ABB26-0587-4C30-8999-92F81FD0307C}</a:tableStyleId>
              </a:tblPr>
              <a:tblGrid>
                <a:gridCol w="2631440">
                  <a:extLst>
                    <a:ext uri="{9D8B030D-6E8A-4147-A177-3AD203B41FA5}">
                      <a16:colId xmlns:a16="http://schemas.microsoft.com/office/drawing/2014/main" val="20000"/>
                    </a:ext>
                  </a:extLst>
                </a:gridCol>
                <a:gridCol w="1451610">
                  <a:extLst>
                    <a:ext uri="{9D8B030D-6E8A-4147-A177-3AD203B41FA5}">
                      <a16:colId xmlns:a16="http://schemas.microsoft.com/office/drawing/2014/main" val="20001"/>
                    </a:ext>
                  </a:extLst>
                </a:gridCol>
              </a:tblGrid>
              <a:tr h="236220">
                <a:tc>
                  <a:txBody>
                    <a:bodyPr/>
                    <a:lstStyle/>
                    <a:p>
                      <a:pPr marR="158750" algn="ctr">
                        <a:lnSpc>
                          <a:spcPts val="1560"/>
                        </a:lnSpc>
                      </a:pPr>
                      <a:r>
                        <a:rPr sz="1700" b="1" dirty="0">
                          <a:solidFill>
                            <a:srgbClr val="292E3A"/>
                          </a:solidFill>
                          <a:latin typeface="Times New Roman"/>
                          <a:cs typeface="Times New Roman"/>
                        </a:rPr>
                        <a:t>BHEEMSEN</a:t>
                      </a:r>
                      <a:r>
                        <a:rPr sz="1700" b="1" spc="210" dirty="0">
                          <a:solidFill>
                            <a:srgbClr val="292E3A"/>
                          </a:solidFill>
                          <a:latin typeface="Times New Roman"/>
                          <a:cs typeface="Times New Roman"/>
                        </a:rPr>
                        <a:t> </a:t>
                      </a:r>
                      <a:r>
                        <a:rPr sz="1700" b="1" spc="-10" dirty="0">
                          <a:solidFill>
                            <a:srgbClr val="292E3A"/>
                          </a:solidFill>
                          <a:latin typeface="Times New Roman"/>
                          <a:cs typeface="Times New Roman"/>
                        </a:rPr>
                        <a:t>BAHARTI</a:t>
                      </a:r>
                      <a:endParaRPr sz="1700">
                        <a:latin typeface="Times New Roman"/>
                        <a:cs typeface="Times New Roman"/>
                      </a:endParaRPr>
                    </a:p>
                  </a:txBody>
                  <a:tcPr marL="0" marR="0" marT="0" marB="0"/>
                </a:tc>
                <a:tc>
                  <a:txBody>
                    <a:bodyPr/>
                    <a:lstStyle/>
                    <a:p>
                      <a:pPr marL="23495" algn="ctr">
                        <a:lnSpc>
                          <a:spcPts val="1560"/>
                        </a:lnSpc>
                      </a:pPr>
                      <a:r>
                        <a:rPr sz="1700" b="1" spc="-10" dirty="0">
                          <a:solidFill>
                            <a:srgbClr val="292E3A"/>
                          </a:solidFill>
                          <a:latin typeface="Times New Roman"/>
                          <a:cs typeface="Times New Roman"/>
                        </a:rPr>
                        <a:t>230950330005</a:t>
                      </a:r>
                      <a:endParaRPr sz="1700">
                        <a:latin typeface="Times New Roman"/>
                        <a:cs typeface="Times New Roman"/>
                      </a:endParaRPr>
                    </a:p>
                  </a:txBody>
                  <a:tcPr marL="0" marR="0" marT="0" marB="0"/>
                </a:tc>
                <a:extLst>
                  <a:ext uri="{0D108BD9-81ED-4DB2-BD59-A6C34878D82A}">
                    <a16:rowId xmlns:a16="http://schemas.microsoft.com/office/drawing/2014/main" val="10000"/>
                  </a:ext>
                </a:extLst>
              </a:tr>
              <a:tr h="256540">
                <a:tc>
                  <a:txBody>
                    <a:bodyPr/>
                    <a:lstStyle/>
                    <a:p>
                      <a:pPr marR="104775" algn="ctr">
                        <a:lnSpc>
                          <a:spcPts val="1720"/>
                        </a:lnSpc>
                      </a:pPr>
                      <a:r>
                        <a:rPr sz="1700" b="1" dirty="0">
                          <a:solidFill>
                            <a:srgbClr val="292E3A"/>
                          </a:solidFill>
                          <a:latin typeface="Times New Roman"/>
                          <a:cs typeface="Times New Roman"/>
                        </a:rPr>
                        <a:t>BURAGADDA</a:t>
                      </a:r>
                      <a:r>
                        <a:rPr sz="1700" b="1" spc="85" dirty="0">
                          <a:solidFill>
                            <a:srgbClr val="292E3A"/>
                          </a:solidFill>
                          <a:latin typeface="Times New Roman"/>
                          <a:cs typeface="Times New Roman"/>
                        </a:rPr>
                        <a:t> </a:t>
                      </a:r>
                      <a:r>
                        <a:rPr sz="1700" b="1" spc="-10" dirty="0">
                          <a:solidFill>
                            <a:srgbClr val="292E3A"/>
                          </a:solidFill>
                          <a:latin typeface="Times New Roman"/>
                          <a:cs typeface="Times New Roman"/>
                        </a:rPr>
                        <a:t>LOKESH</a:t>
                      </a:r>
                      <a:endParaRPr sz="1700">
                        <a:latin typeface="Times New Roman"/>
                        <a:cs typeface="Times New Roman"/>
                      </a:endParaRPr>
                    </a:p>
                  </a:txBody>
                  <a:tcPr marL="0" marR="0" marT="0" marB="0"/>
                </a:tc>
                <a:tc>
                  <a:txBody>
                    <a:bodyPr/>
                    <a:lstStyle/>
                    <a:p>
                      <a:pPr marL="50165" algn="ctr">
                        <a:lnSpc>
                          <a:spcPts val="1720"/>
                        </a:lnSpc>
                      </a:pPr>
                      <a:r>
                        <a:rPr sz="1700" b="1" spc="-10" dirty="0">
                          <a:solidFill>
                            <a:srgbClr val="292E3A"/>
                          </a:solidFill>
                          <a:latin typeface="Times New Roman"/>
                          <a:cs typeface="Times New Roman"/>
                        </a:rPr>
                        <a:t>230950330006</a:t>
                      </a:r>
                      <a:endParaRPr sz="1700">
                        <a:latin typeface="Times New Roman"/>
                        <a:cs typeface="Times New Roman"/>
                      </a:endParaRPr>
                    </a:p>
                  </a:txBody>
                  <a:tcPr marL="0" marR="0" marT="0" marB="0"/>
                </a:tc>
                <a:extLst>
                  <a:ext uri="{0D108BD9-81ED-4DB2-BD59-A6C34878D82A}">
                    <a16:rowId xmlns:a16="http://schemas.microsoft.com/office/drawing/2014/main" val="10001"/>
                  </a:ext>
                </a:extLst>
              </a:tr>
              <a:tr h="256540">
                <a:tc>
                  <a:txBody>
                    <a:bodyPr/>
                    <a:lstStyle/>
                    <a:p>
                      <a:pPr marR="104775" algn="ctr">
                        <a:lnSpc>
                          <a:spcPts val="1720"/>
                        </a:lnSpc>
                      </a:pPr>
                      <a:r>
                        <a:rPr sz="1700" b="1" dirty="0">
                          <a:solidFill>
                            <a:srgbClr val="292E3A"/>
                          </a:solidFill>
                          <a:latin typeface="Times New Roman"/>
                          <a:cs typeface="Times New Roman"/>
                        </a:rPr>
                        <a:t>BURRA</a:t>
                      </a:r>
                      <a:r>
                        <a:rPr sz="1700" b="1" spc="-5" dirty="0">
                          <a:solidFill>
                            <a:srgbClr val="292E3A"/>
                          </a:solidFill>
                          <a:latin typeface="Times New Roman"/>
                          <a:cs typeface="Times New Roman"/>
                        </a:rPr>
                        <a:t> </a:t>
                      </a:r>
                      <a:r>
                        <a:rPr sz="1700" b="1" dirty="0">
                          <a:solidFill>
                            <a:srgbClr val="292E3A"/>
                          </a:solidFill>
                          <a:latin typeface="Times New Roman"/>
                          <a:cs typeface="Times New Roman"/>
                        </a:rPr>
                        <a:t>VINAY </a:t>
                      </a:r>
                      <a:r>
                        <a:rPr sz="1700" b="1" spc="-20" dirty="0">
                          <a:solidFill>
                            <a:srgbClr val="292E3A"/>
                          </a:solidFill>
                          <a:latin typeface="Times New Roman"/>
                          <a:cs typeface="Times New Roman"/>
                        </a:rPr>
                        <a:t>KUMAR</a:t>
                      </a:r>
                      <a:endParaRPr sz="1700">
                        <a:latin typeface="Times New Roman"/>
                        <a:cs typeface="Times New Roman"/>
                      </a:endParaRPr>
                    </a:p>
                  </a:txBody>
                  <a:tcPr marL="0" marR="0" marT="0" marB="0"/>
                </a:tc>
                <a:tc>
                  <a:txBody>
                    <a:bodyPr/>
                    <a:lstStyle/>
                    <a:p>
                      <a:pPr marL="81915" algn="ctr">
                        <a:lnSpc>
                          <a:spcPts val="1720"/>
                        </a:lnSpc>
                      </a:pPr>
                      <a:r>
                        <a:rPr sz="1700" b="1" spc="-10" dirty="0">
                          <a:solidFill>
                            <a:srgbClr val="292E3A"/>
                          </a:solidFill>
                          <a:latin typeface="Times New Roman"/>
                          <a:cs typeface="Times New Roman"/>
                        </a:rPr>
                        <a:t>230950330007</a:t>
                      </a:r>
                      <a:endParaRPr sz="1700">
                        <a:latin typeface="Times New Roman"/>
                        <a:cs typeface="Times New Roman"/>
                      </a:endParaRPr>
                    </a:p>
                  </a:txBody>
                  <a:tcPr marL="0" marR="0" marT="0" marB="0"/>
                </a:tc>
                <a:extLst>
                  <a:ext uri="{0D108BD9-81ED-4DB2-BD59-A6C34878D82A}">
                    <a16:rowId xmlns:a16="http://schemas.microsoft.com/office/drawing/2014/main" val="10002"/>
                  </a:ext>
                </a:extLst>
              </a:tr>
              <a:tr h="236220">
                <a:tc>
                  <a:txBody>
                    <a:bodyPr/>
                    <a:lstStyle/>
                    <a:p>
                      <a:pPr marR="50800" algn="ctr">
                        <a:lnSpc>
                          <a:spcPts val="1720"/>
                        </a:lnSpc>
                      </a:pPr>
                      <a:r>
                        <a:rPr sz="1700" b="1" dirty="0">
                          <a:solidFill>
                            <a:srgbClr val="292E3A"/>
                          </a:solidFill>
                          <a:latin typeface="Times New Roman"/>
                          <a:cs typeface="Times New Roman"/>
                        </a:rPr>
                        <a:t>C.APARNA</a:t>
                      </a:r>
                      <a:r>
                        <a:rPr sz="1700" b="1" spc="95" dirty="0">
                          <a:solidFill>
                            <a:srgbClr val="292E3A"/>
                          </a:solidFill>
                          <a:latin typeface="Times New Roman"/>
                          <a:cs typeface="Times New Roman"/>
                        </a:rPr>
                        <a:t> </a:t>
                      </a:r>
                      <a:r>
                        <a:rPr sz="1700" b="1" spc="-10" dirty="0">
                          <a:solidFill>
                            <a:srgbClr val="292E3A"/>
                          </a:solidFill>
                          <a:latin typeface="Times New Roman"/>
                          <a:cs typeface="Times New Roman"/>
                        </a:rPr>
                        <a:t>ABHISHREE</a:t>
                      </a:r>
                      <a:endParaRPr sz="1700">
                        <a:latin typeface="Times New Roman"/>
                        <a:cs typeface="Times New Roman"/>
                      </a:endParaRPr>
                    </a:p>
                  </a:txBody>
                  <a:tcPr marL="0" marR="0" marT="0" marB="0"/>
                </a:tc>
                <a:tc>
                  <a:txBody>
                    <a:bodyPr/>
                    <a:lstStyle/>
                    <a:p>
                      <a:pPr marL="93345" algn="ctr">
                        <a:lnSpc>
                          <a:spcPts val="1720"/>
                        </a:lnSpc>
                      </a:pPr>
                      <a:r>
                        <a:rPr sz="1700" b="1" spc="-10" dirty="0">
                          <a:solidFill>
                            <a:srgbClr val="292E3A"/>
                          </a:solidFill>
                          <a:latin typeface="Times New Roman"/>
                          <a:cs typeface="Times New Roman"/>
                        </a:rPr>
                        <a:t>230950330008</a:t>
                      </a:r>
                      <a:endParaRPr sz="17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BB316C71-DE3F-9CB2-972D-025394A97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84487" y="256075"/>
            <a:ext cx="2156989" cy="1638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12" rIns="0" bIns="0" rtlCol="0">
            <a:spAutoFit/>
          </a:bodyPr>
          <a:lstStyle/>
          <a:p>
            <a:pPr marL="5664200">
              <a:lnSpc>
                <a:spcPct val="100000"/>
              </a:lnSpc>
              <a:spcBef>
                <a:spcPts val="100"/>
              </a:spcBef>
            </a:pPr>
            <a:r>
              <a:rPr spc="-495" dirty="0">
                <a:latin typeface="Times New Roman" panose="020206030504050203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EBC1155F-E068-7E8D-474F-D704A5250723}"/>
              </a:ext>
            </a:extLst>
          </p:cNvPr>
          <p:cNvSpPr txBox="1"/>
          <p:nvPr/>
        </p:nvSpPr>
        <p:spPr>
          <a:xfrm>
            <a:off x="2552650" y="4076700"/>
            <a:ext cx="13182600" cy="4247317"/>
          </a:xfrm>
          <a:prstGeom prst="rect">
            <a:avLst/>
          </a:prstGeom>
          <a:noFill/>
        </p:spPr>
        <p:txBody>
          <a:bodyPr wrap="square" rtlCol="0">
            <a:spAutoFit/>
          </a:bodyPr>
          <a:lstStyle/>
          <a:p>
            <a:pPr algn="just"/>
            <a:r>
              <a:rPr lang="en-GB" sz="3600" b="1" dirty="0">
                <a:latin typeface="Times New Roman" panose="02020603050405020304" pitchFamily="18" charset="0"/>
                <a:cs typeface="Times New Roman" panose="02020603050405020304" pitchFamily="18" charset="0"/>
              </a:rPr>
              <a:t>MPU6050</a:t>
            </a:r>
            <a:r>
              <a:rPr lang="en-GB" sz="3600" dirty="0">
                <a:latin typeface="Times New Roman" panose="02020603050405020304" pitchFamily="18" charset="0"/>
                <a:cs typeface="Times New Roman" panose="02020603050405020304" pitchFamily="18" charset="0"/>
              </a:rPr>
              <a:t> tilt sensor project that interfaces with a </a:t>
            </a:r>
            <a:r>
              <a:rPr lang="en-GB" sz="3600" dirty="0" err="1">
                <a:latin typeface="Times New Roman" panose="02020603050405020304" pitchFamily="18" charset="0"/>
                <a:cs typeface="Times New Roman" panose="02020603050405020304" pitchFamily="18" charset="0"/>
              </a:rPr>
              <a:t>Beaglebone</a:t>
            </a:r>
            <a:r>
              <a:rPr lang="en-GB" sz="3600" dirty="0">
                <a:latin typeface="Times New Roman" panose="02020603050405020304" pitchFamily="18" charset="0"/>
                <a:cs typeface="Times New Roman" panose="02020603050405020304" pitchFamily="18" charset="0"/>
              </a:rPr>
              <a:t> Black was put into action. The research has several real-world applications, including posture detection, turning portrait to landscape mode on mobile phones, building health monitoring, and cruise/aircraft control </a:t>
            </a:r>
            <a:r>
              <a:rPr lang="en-GB" sz="3600" dirty="0" err="1">
                <a:latin typeface="Times New Roman" panose="02020603050405020304" pitchFamily="18" charset="0"/>
                <a:cs typeface="Times New Roman" panose="02020603050405020304" pitchFamily="18" charset="0"/>
              </a:rPr>
              <a:t>methods.All</a:t>
            </a:r>
            <a:r>
              <a:rPr lang="en-GB" sz="3600" dirty="0">
                <a:latin typeface="Times New Roman" panose="02020603050405020304" pitchFamily="18" charset="0"/>
                <a:cs typeface="Times New Roman" panose="02020603050405020304" pitchFamily="18" charset="0"/>
              </a:rPr>
              <a:t> three axes of the sensor were subjected to various directions of movement and rotation. Plotting the associated raw and "g" data revealed the change along each axis.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80416" y="3902018"/>
            <a:ext cx="182245" cy="360680"/>
          </a:xfrm>
          <a:prstGeom prst="rect">
            <a:avLst/>
          </a:prstGeom>
        </p:spPr>
        <p:txBody>
          <a:bodyPr vert="horz" wrap="square" lIns="0" tIns="12700" rIns="0" bIns="0" rtlCol="0">
            <a:spAutoFit/>
          </a:bodyPr>
          <a:lstStyle/>
          <a:p>
            <a:pPr marL="12700">
              <a:lnSpc>
                <a:spcPct val="100000"/>
              </a:lnSpc>
              <a:spcBef>
                <a:spcPts val="100"/>
              </a:spcBef>
            </a:pPr>
            <a:r>
              <a:rPr sz="2200" b="1" spc="-50" dirty="0">
                <a:solidFill>
                  <a:srgbClr val="708BAB"/>
                </a:solidFill>
                <a:latin typeface="Times New Roman" panose="02020603050405020304" pitchFamily="18" charset="0"/>
                <a:cs typeface="Times New Roman" panose="02020603050405020304" pitchFamily="18" charset="0"/>
              </a:rPr>
              <a:t>1</a:t>
            </a:r>
            <a:endParaRPr sz="2200">
              <a:latin typeface="Times New Roman" panose="02020603050405020304" pitchFamily="18" charset="0"/>
              <a:cs typeface="Times New Roman" panose="02020603050405020304" pitchFamily="18" charset="0"/>
            </a:endParaRPr>
          </a:p>
        </p:txBody>
      </p:sp>
      <p:sp>
        <p:nvSpPr>
          <p:cNvPr id="3" name="object 3"/>
          <p:cNvSpPr txBox="1"/>
          <p:nvPr/>
        </p:nvSpPr>
        <p:spPr>
          <a:xfrm>
            <a:off x="2259320" y="3698774"/>
            <a:ext cx="13759180" cy="697692"/>
          </a:xfrm>
          <a:prstGeom prst="rect">
            <a:avLst/>
          </a:prstGeom>
        </p:spPr>
        <p:txBody>
          <a:bodyPr vert="horz" wrap="square" lIns="0" tIns="12700" rIns="0" bIns="0" rtlCol="0">
            <a:spAutoFit/>
          </a:bodyPr>
          <a:lstStyle/>
          <a:p>
            <a:pPr marL="12700" marR="5080">
              <a:lnSpc>
                <a:spcPct val="115599"/>
              </a:lnSpc>
              <a:spcBef>
                <a:spcPts val="100"/>
              </a:spcBef>
            </a:pPr>
            <a:r>
              <a:rPr sz="2000" spc="-40" dirty="0">
                <a:solidFill>
                  <a:srgbClr val="292E3A"/>
                </a:solidFill>
                <a:latin typeface="Times New Roman" panose="02020603050405020304" pitchFamily="18" charset="0"/>
                <a:cs typeface="Times New Roman" panose="02020603050405020304" pitchFamily="18" charset="0"/>
              </a:rPr>
              <a:t>Yan</a:t>
            </a:r>
            <a:r>
              <a:rPr sz="2000" spc="-100" dirty="0">
                <a:solidFill>
                  <a:srgbClr val="292E3A"/>
                </a:solidFill>
                <a:latin typeface="Times New Roman" panose="02020603050405020304" pitchFamily="18" charset="0"/>
                <a:cs typeface="Times New Roman" panose="02020603050405020304" pitchFamily="18" charset="0"/>
              </a:rPr>
              <a:t> </a:t>
            </a:r>
            <a:r>
              <a:rPr sz="2000" spc="70" dirty="0">
                <a:solidFill>
                  <a:srgbClr val="292E3A"/>
                </a:solidFill>
                <a:latin typeface="Times New Roman" panose="02020603050405020304" pitchFamily="18" charset="0"/>
                <a:cs typeface="Times New Roman" panose="02020603050405020304" pitchFamily="18" charset="0"/>
              </a:rPr>
              <a:t>Li,</a:t>
            </a:r>
            <a:r>
              <a:rPr sz="2000" spc="-20"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Shen</a:t>
            </a:r>
            <a:r>
              <a:rPr sz="2000" spc="-10" dirty="0">
                <a:solidFill>
                  <a:srgbClr val="292E3A"/>
                </a:solidFill>
                <a:latin typeface="Times New Roman" panose="02020603050405020304" pitchFamily="18" charset="0"/>
                <a:cs typeface="Times New Roman" panose="02020603050405020304" pitchFamily="18" charset="0"/>
              </a:rPr>
              <a:t> </a:t>
            </a:r>
            <a:r>
              <a:rPr sz="2000" spc="-85" dirty="0">
                <a:solidFill>
                  <a:srgbClr val="292E3A"/>
                </a:solidFill>
                <a:latin typeface="Times New Roman" panose="02020603050405020304" pitchFamily="18" charset="0"/>
                <a:cs typeface="Times New Roman" panose="02020603050405020304" pitchFamily="18" charset="0"/>
              </a:rPr>
              <a:t>Mingxia,</a:t>
            </a:r>
            <a:r>
              <a:rPr sz="2000" spc="-15" dirty="0">
                <a:solidFill>
                  <a:srgbClr val="292E3A"/>
                </a:solidFill>
                <a:latin typeface="Times New Roman" panose="02020603050405020304" pitchFamily="18" charset="0"/>
                <a:cs typeface="Times New Roman" panose="02020603050405020304" pitchFamily="18" charset="0"/>
              </a:rPr>
              <a:t> </a:t>
            </a:r>
            <a:r>
              <a:rPr sz="2000" spc="-85" dirty="0">
                <a:solidFill>
                  <a:srgbClr val="292E3A"/>
                </a:solidFill>
                <a:latin typeface="Times New Roman" panose="02020603050405020304" pitchFamily="18" charset="0"/>
                <a:cs typeface="Times New Roman" panose="02020603050405020304" pitchFamily="18" charset="0"/>
              </a:rPr>
              <a:t>Yao</a:t>
            </a:r>
            <a:r>
              <a:rPr sz="2000" spc="-10" dirty="0">
                <a:solidFill>
                  <a:srgbClr val="292E3A"/>
                </a:solidFill>
                <a:latin typeface="Times New Roman" panose="02020603050405020304" pitchFamily="18" charset="0"/>
                <a:cs typeface="Times New Roman" panose="02020603050405020304" pitchFamily="18" charset="0"/>
              </a:rPr>
              <a:t> </a:t>
            </a:r>
            <a:r>
              <a:rPr sz="2000" spc="-70" dirty="0">
                <a:solidFill>
                  <a:srgbClr val="292E3A"/>
                </a:solidFill>
                <a:latin typeface="Times New Roman" panose="02020603050405020304" pitchFamily="18" charset="0"/>
                <a:cs typeface="Times New Roman" panose="02020603050405020304" pitchFamily="18" charset="0"/>
              </a:rPr>
              <a:t>Wen,</a:t>
            </a:r>
            <a:r>
              <a:rPr sz="2000" spc="-10"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Lu</a:t>
            </a:r>
            <a:r>
              <a:rPr sz="2000" spc="-15" dirty="0">
                <a:solidFill>
                  <a:srgbClr val="292E3A"/>
                </a:solidFill>
                <a:latin typeface="Times New Roman" panose="02020603050405020304" pitchFamily="18" charset="0"/>
                <a:cs typeface="Times New Roman" panose="02020603050405020304" pitchFamily="18" charset="0"/>
              </a:rPr>
              <a:t> </a:t>
            </a:r>
            <a:r>
              <a:rPr sz="2000" spc="-70" dirty="0">
                <a:solidFill>
                  <a:srgbClr val="292E3A"/>
                </a:solidFill>
                <a:latin typeface="Times New Roman" panose="02020603050405020304" pitchFamily="18" charset="0"/>
                <a:cs typeface="Times New Roman" panose="02020603050405020304" pitchFamily="18" charset="0"/>
              </a:rPr>
              <a:t>Mingzhou,,</a:t>
            </a:r>
            <a:r>
              <a:rPr sz="2000" spc="-10" dirty="0">
                <a:solidFill>
                  <a:srgbClr val="292E3A"/>
                </a:solidFill>
                <a:latin typeface="Times New Roman" panose="02020603050405020304" pitchFamily="18" charset="0"/>
                <a:cs typeface="Times New Roman" panose="02020603050405020304" pitchFamily="18" charset="0"/>
              </a:rPr>
              <a:t> </a:t>
            </a:r>
            <a:r>
              <a:rPr sz="2000" spc="-170" dirty="0">
                <a:solidFill>
                  <a:srgbClr val="292E3A"/>
                </a:solidFill>
                <a:latin typeface="Times New Roman" panose="02020603050405020304" pitchFamily="18" charset="0"/>
                <a:cs typeface="Times New Roman" panose="02020603050405020304" pitchFamily="18" charset="0"/>
              </a:rPr>
              <a:t>et</a:t>
            </a:r>
            <a:r>
              <a:rPr sz="2000" spc="5" dirty="0">
                <a:solidFill>
                  <a:srgbClr val="292E3A"/>
                </a:solidFill>
                <a:latin typeface="Times New Roman" panose="02020603050405020304" pitchFamily="18" charset="0"/>
                <a:cs typeface="Times New Roman" panose="02020603050405020304" pitchFamily="18" charset="0"/>
              </a:rPr>
              <a:t> </a:t>
            </a:r>
            <a:r>
              <a:rPr sz="2000" spc="-40" dirty="0">
                <a:solidFill>
                  <a:srgbClr val="292E3A"/>
                </a:solidFill>
                <a:latin typeface="Times New Roman" panose="02020603050405020304" pitchFamily="18" charset="0"/>
                <a:cs typeface="Times New Roman" panose="02020603050405020304" pitchFamily="18" charset="0"/>
              </a:rPr>
              <a:t>al.</a:t>
            </a:r>
            <a:r>
              <a:rPr sz="2000" spc="-10" dirty="0">
                <a:solidFill>
                  <a:srgbClr val="292E3A"/>
                </a:solidFill>
                <a:latin typeface="Times New Roman" panose="02020603050405020304" pitchFamily="18" charset="0"/>
                <a:cs typeface="Times New Roman" panose="02020603050405020304" pitchFamily="18" charset="0"/>
              </a:rPr>
              <a:t> </a:t>
            </a:r>
            <a:r>
              <a:rPr sz="2000" spc="-190" dirty="0">
                <a:solidFill>
                  <a:srgbClr val="292E3A"/>
                </a:solidFill>
                <a:latin typeface="Times New Roman" panose="02020603050405020304" pitchFamily="18" charset="0"/>
                <a:cs typeface="Times New Roman" panose="02020603050405020304" pitchFamily="18" charset="0"/>
              </a:rPr>
              <a:t>Method</a:t>
            </a:r>
            <a:r>
              <a:rPr sz="2000" spc="5" dirty="0">
                <a:solidFill>
                  <a:srgbClr val="292E3A"/>
                </a:solidFill>
                <a:latin typeface="Times New Roman" panose="02020603050405020304" pitchFamily="18" charset="0"/>
                <a:cs typeface="Times New Roman" panose="02020603050405020304" pitchFamily="18" charset="0"/>
              </a:rPr>
              <a:t> </a:t>
            </a:r>
            <a:r>
              <a:rPr sz="2000" spc="-135" dirty="0">
                <a:solidFill>
                  <a:srgbClr val="292E3A"/>
                </a:solidFill>
                <a:latin typeface="Times New Roman" panose="02020603050405020304" pitchFamily="18" charset="0"/>
                <a:cs typeface="Times New Roman" panose="02020603050405020304" pitchFamily="18" charset="0"/>
              </a:rPr>
              <a:t>of</a:t>
            </a:r>
            <a:r>
              <a:rPr sz="2000" spc="-5" dirty="0">
                <a:solidFill>
                  <a:srgbClr val="292E3A"/>
                </a:solidFill>
                <a:latin typeface="Times New Roman" panose="02020603050405020304" pitchFamily="18" charset="0"/>
                <a:cs typeface="Times New Roman" panose="02020603050405020304" pitchFamily="18" charset="0"/>
              </a:rPr>
              <a:t> </a:t>
            </a:r>
            <a:r>
              <a:rPr sz="2000" spc="-110" dirty="0">
                <a:solidFill>
                  <a:srgbClr val="292E3A"/>
                </a:solidFill>
                <a:latin typeface="Times New Roman" panose="02020603050405020304" pitchFamily="18" charset="0"/>
                <a:cs typeface="Times New Roman" panose="02020603050405020304" pitchFamily="18" charset="0"/>
              </a:rPr>
              <a:t>gesturerecognition</a:t>
            </a:r>
            <a:r>
              <a:rPr sz="2000" spc="-10" dirty="0">
                <a:solidFill>
                  <a:srgbClr val="292E3A"/>
                </a:solidFill>
                <a:latin typeface="Times New Roman" panose="02020603050405020304" pitchFamily="18" charset="0"/>
                <a:cs typeface="Times New Roman" panose="02020603050405020304" pitchFamily="18" charset="0"/>
              </a:rPr>
              <a:t> </a:t>
            </a:r>
            <a:r>
              <a:rPr sz="2000" spc="-40" dirty="0">
                <a:solidFill>
                  <a:srgbClr val="292E3A"/>
                </a:solidFill>
                <a:latin typeface="Times New Roman" panose="02020603050405020304" pitchFamily="18" charset="0"/>
                <a:cs typeface="Times New Roman" panose="02020603050405020304" pitchFamily="18" charset="0"/>
              </a:rPr>
              <a:t>for</a:t>
            </a:r>
            <a:r>
              <a:rPr sz="2000" spc="-15" dirty="0">
                <a:solidFill>
                  <a:srgbClr val="292E3A"/>
                </a:solidFill>
                <a:latin typeface="Times New Roman" panose="02020603050405020304" pitchFamily="18" charset="0"/>
                <a:cs typeface="Times New Roman" panose="02020603050405020304" pitchFamily="18" charset="0"/>
              </a:rPr>
              <a:t> </a:t>
            </a:r>
            <a:r>
              <a:rPr sz="2000" spc="-150" dirty="0">
                <a:solidFill>
                  <a:srgbClr val="292E3A"/>
                </a:solidFill>
                <a:latin typeface="Times New Roman" panose="02020603050405020304" pitchFamily="18" charset="0"/>
                <a:cs typeface="Times New Roman" panose="02020603050405020304" pitchFamily="18" charset="0"/>
              </a:rPr>
              <a:t>lactating</a:t>
            </a:r>
            <a:r>
              <a:rPr sz="2000" spc="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sows</a:t>
            </a:r>
            <a:r>
              <a:rPr sz="2000" spc="-10" dirty="0">
                <a:solidFill>
                  <a:srgbClr val="292E3A"/>
                </a:solidFill>
                <a:latin typeface="Times New Roman" panose="02020603050405020304" pitchFamily="18" charset="0"/>
                <a:cs typeface="Times New Roman" panose="02020603050405020304" pitchFamily="18" charset="0"/>
              </a:rPr>
              <a:t> </a:t>
            </a:r>
            <a:r>
              <a:rPr sz="2000" spc="-150" dirty="0">
                <a:solidFill>
                  <a:srgbClr val="292E3A"/>
                </a:solidFill>
                <a:latin typeface="Times New Roman" panose="02020603050405020304" pitchFamily="18" charset="0"/>
                <a:cs typeface="Times New Roman" panose="02020603050405020304" pitchFamily="18" charset="0"/>
              </a:rPr>
              <a:t>based</a:t>
            </a:r>
            <a:r>
              <a:rPr sz="2000" spc="5" dirty="0">
                <a:solidFill>
                  <a:srgbClr val="292E3A"/>
                </a:solidFill>
                <a:latin typeface="Times New Roman" panose="02020603050405020304" pitchFamily="18" charset="0"/>
                <a:cs typeface="Times New Roman" panose="02020603050405020304" pitchFamily="18" charset="0"/>
              </a:rPr>
              <a:t> </a:t>
            </a:r>
            <a:r>
              <a:rPr sz="2000" spc="-160" dirty="0">
                <a:solidFill>
                  <a:srgbClr val="292E3A"/>
                </a:solidFill>
                <a:latin typeface="Times New Roman" panose="02020603050405020304" pitchFamily="18" charset="0"/>
                <a:cs typeface="Times New Roman" panose="02020603050405020304" pitchFamily="18" charset="0"/>
              </a:rPr>
              <a:t>on</a:t>
            </a:r>
            <a:r>
              <a:rPr sz="2000" spc="5" dirty="0">
                <a:solidFill>
                  <a:srgbClr val="292E3A"/>
                </a:solidFill>
                <a:latin typeface="Times New Roman" panose="02020603050405020304" pitchFamily="18" charset="0"/>
                <a:cs typeface="Times New Roman" panose="02020603050405020304" pitchFamily="18" charset="0"/>
              </a:rPr>
              <a:t> </a:t>
            </a:r>
            <a:r>
              <a:rPr sz="2000" spc="-10" dirty="0">
                <a:solidFill>
                  <a:srgbClr val="292E3A"/>
                </a:solidFill>
                <a:latin typeface="Times New Roman" panose="02020603050405020304" pitchFamily="18" charset="0"/>
                <a:cs typeface="Times New Roman" panose="02020603050405020304" pitchFamily="18" charset="0"/>
              </a:rPr>
              <a:t>MPU6050 </a:t>
            </a:r>
            <a:r>
              <a:rPr sz="2000" dirty="0">
                <a:solidFill>
                  <a:srgbClr val="292E3A"/>
                </a:solidFill>
                <a:latin typeface="Times New Roman" panose="02020603050405020304" pitchFamily="18" charset="0"/>
                <a:cs typeface="Times New Roman" panose="02020603050405020304" pitchFamily="18" charset="0"/>
              </a:rPr>
              <a:t>sensor</a:t>
            </a:r>
            <a:r>
              <a:rPr sz="2000" spc="-20" dirty="0">
                <a:solidFill>
                  <a:srgbClr val="292E3A"/>
                </a:solidFill>
                <a:latin typeface="Times New Roman" panose="02020603050405020304" pitchFamily="18" charset="0"/>
                <a:cs typeface="Times New Roman" panose="02020603050405020304" pitchFamily="18" charset="0"/>
              </a:rPr>
              <a:t> </a:t>
            </a:r>
            <a:r>
              <a:rPr sz="2000" spc="-40" dirty="0">
                <a:solidFill>
                  <a:srgbClr val="292E3A"/>
                </a:solidFill>
                <a:latin typeface="Times New Roman" panose="02020603050405020304" pitchFamily="18" charset="0"/>
                <a:cs typeface="Times New Roman" panose="02020603050405020304" pitchFamily="18" charset="0"/>
              </a:rPr>
              <a:t>[J],</a:t>
            </a:r>
            <a:r>
              <a:rPr sz="2000" spc="-15" dirty="0">
                <a:solidFill>
                  <a:srgbClr val="292E3A"/>
                </a:solidFill>
                <a:latin typeface="Times New Roman" panose="02020603050405020304" pitchFamily="18" charset="0"/>
                <a:cs typeface="Times New Roman" panose="02020603050405020304" pitchFamily="18" charset="0"/>
              </a:rPr>
              <a:t> </a:t>
            </a:r>
            <a:r>
              <a:rPr sz="2000" spc="-80" dirty="0">
                <a:solidFill>
                  <a:srgbClr val="292E3A"/>
                </a:solidFill>
                <a:latin typeface="Times New Roman" panose="02020603050405020304" pitchFamily="18" charset="0"/>
                <a:cs typeface="Times New Roman" panose="02020603050405020304" pitchFamily="18" charset="0"/>
              </a:rPr>
              <a:t>Chinese</a:t>
            </a:r>
            <a:r>
              <a:rPr sz="2000" spc="-15" dirty="0">
                <a:solidFill>
                  <a:srgbClr val="292E3A"/>
                </a:solidFill>
                <a:latin typeface="Times New Roman" panose="02020603050405020304" pitchFamily="18" charset="0"/>
                <a:cs typeface="Times New Roman" panose="02020603050405020304" pitchFamily="18" charset="0"/>
              </a:rPr>
              <a:t> </a:t>
            </a:r>
            <a:r>
              <a:rPr sz="2000" spc="-90" dirty="0">
                <a:solidFill>
                  <a:srgbClr val="292E3A"/>
                </a:solidFill>
                <a:latin typeface="Times New Roman" panose="02020603050405020304" pitchFamily="18" charset="0"/>
                <a:cs typeface="Times New Roman" panose="02020603050405020304" pitchFamily="18" charset="0"/>
              </a:rPr>
              <a:t>Journalof</a:t>
            </a:r>
            <a:r>
              <a:rPr sz="2000" spc="-20" dirty="0">
                <a:solidFill>
                  <a:srgbClr val="292E3A"/>
                </a:solidFill>
                <a:latin typeface="Times New Roman" panose="02020603050405020304" pitchFamily="18" charset="0"/>
                <a:cs typeface="Times New Roman" panose="02020603050405020304" pitchFamily="18" charset="0"/>
              </a:rPr>
              <a:t> </a:t>
            </a:r>
            <a:r>
              <a:rPr sz="2000" spc="-100" dirty="0">
                <a:solidFill>
                  <a:srgbClr val="292E3A"/>
                </a:solidFill>
                <a:latin typeface="Times New Roman" panose="02020603050405020304" pitchFamily="18" charset="0"/>
                <a:cs typeface="Times New Roman" panose="02020603050405020304" pitchFamily="18" charset="0"/>
              </a:rPr>
              <a:t>agricultural</a:t>
            </a:r>
            <a:r>
              <a:rPr sz="2000" spc="-15" dirty="0">
                <a:solidFill>
                  <a:srgbClr val="292E3A"/>
                </a:solidFill>
                <a:latin typeface="Times New Roman" panose="02020603050405020304" pitchFamily="18" charset="0"/>
                <a:cs typeface="Times New Roman" panose="02020603050405020304" pitchFamily="18" charset="0"/>
              </a:rPr>
              <a:t> </a:t>
            </a:r>
            <a:r>
              <a:rPr sz="2000" spc="-65" dirty="0">
                <a:solidFill>
                  <a:srgbClr val="292E3A"/>
                </a:solidFill>
                <a:latin typeface="Times New Roman" panose="02020603050405020304" pitchFamily="18" charset="0"/>
                <a:cs typeface="Times New Roman" panose="02020603050405020304" pitchFamily="18" charset="0"/>
              </a:rPr>
              <a:t>machinery,.2015,46</a:t>
            </a:r>
            <a:r>
              <a:rPr sz="2000" spc="-1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(5):</a:t>
            </a:r>
            <a:r>
              <a:rPr sz="2000" spc="-20"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279-</a:t>
            </a:r>
            <a:r>
              <a:rPr sz="2000" spc="-20" dirty="0">
                <a:solidFill>
                  <a:srgbClr val="292E3A"/>
                </a:solidFill>
                <a:latin typeface="Times New Roman" panose="02020603050405020304" pitchFamily="18" charset="0"/>
                <a:cs typeface="Times New Roman" panose="02020603050405020304" pitchFamily="18" charset="0"/>
              </a:rPr>
              <a:t>285.</a:t>
            </a:r>
            <a:endParaRPr sz="2000">
              <a:latin typeface="Times New Roman" panose="02020603050405020304" pitchFamily="18" charset="0"/>
              <a:cs typeface="Times New Roman" panose="02020603050405020304" pitchFamily="18" charset="0"/>
            </a:endParaRPr>
          </a:p>
        </p:txBody>
      </p:sp>
      <p:sp>
        <p:nvSpPr>
          <p:cNvPr id="4" name="object 4"/>
          <p:cNvSpPr txBox="1"/>
          <p:nvPr/>
        </p:nvSpPr>
        <p:spPr>
          <a:xfrm>
            <a:off x="1480416" y="5320157"/>
            <a:ext cx="182880" cy="360680"/>
          </a:xfrm>
          <a:prstGeom prst="rect">
            <a:avLst/>
          </a:prstGeom>
        </p:spPr>
        <p:txBody>
          <a:bodyPr vert="horz" wrap="square" lIns="0" tIns="12700" rIns="0" bIns="0" rtlCol="0">
            <a:spAutoFit/>
          </a:bodyPr>
          <a:lstStyle/>
          <a:p>
            <a:pPr marL="12700">
              <a:lnSpc>
                <a:spcPct val="100000"/>
              </a:lnSpc>
              <a:spcBef>
                <a:spcPts val="100"/>
              </a:spcBef>
            </a:pPr>
            <a:r>
              <a:rPr sz="2200" b="1" spc="-50" dirty="0">
                <a:solidFill>
                  <a:srgbClr val="708BAB"/>
                </a:solidFill>
                <a:latin typeface="Times New Roman" panose="02020603050405020304" pitchFamily="18" charset="0"/>
                <a:cs typeface="Times New Roman" panose="02020603050405020304" pitchFamily="18" charset="0"/>
              </a:rPr>
              <a:t>2</a:t>
            </a:r>
            <a:endParaRPr sz="2200">
              <a:latin typeface="Times New Roman" panose="02020603050405020304" pitchFamily="18" charset="0"/>
              <a:cs typeface="Times New Roman" panose="02020603050405020304" pitchFamily="18" charset="0"/>
            </a:endParaRPr>
          </a:p>
        </p:txBody>
      </p:sp>
      <p:sp>
        <p:nvSpPr>
          <p:cNvPr id="5" name="object 5"/>
          <p:cNvSpPr txBox="1"/>
          <p:nvPr/>
        </p:nvSpPr>
        <p:spPr>
          <a:xfrm>
            <a:off x="2259320" y="4945462"/>
            <a:ext cx="13557885" cy="697692"/>
          </a:xfrm>
          <a:prstGeom prst="rect">
            <a:avLst/>
          </a:prstGeom>
        </p:spPr>
        <p:txBody>
          <a:bodyPr vert="horz" wrap="square" lIns="0" tIns="12700" rIns="0" bIns="0" rtlCol="0">
            <a:spAutoFit/>
          </a:bodyPr>
          <a:lstStyle/>
          <a:p>
            <a:pPr marL="12700" marR="5080">
              <a:lnSpc>
                <a:spcPct val="115599"/>
              </a:lnSpc>
              <a:spcBef>
                <a:spcPts val="100"/>
              </a:spcBef>
            </a:pPr>
            <a:r>
              <a:rPr sz="2000" dirty="0">
                <a:solidFill>
                  <a:srgbClr val="292E3A"/>
                </a:solidFill>
                <a:latin typeface="Times New Roman" panose="02020603050405020304" pitchFamily="18" charset="0"/>
                <a:cs typeface="Times New Roman" panose="02020603050405020304" pitchFamily="18" charset="0"/>
              </a:rPr>
              <a:t>A</a:t>
            </a:r>
            <a:r>
              <a:rPr sz="2000" spc="20" dirty="0">
                <a:solidFill>
                  <a:srgbClr val="292E3A"/>
                </a:solidFill>
                <a:latin typeface="Times New Roman" panose="02020603050405020304" pitchFamily="18" charset="0"/>
                <a:cs typeface="Times New Roman" panose="02020603050405020304" pitchFamily="18" charset="0"/>
              </a:rPr>
              <a:t> </a:t>
            </a:r>
            <a:r>
              <a:rPr sz="2000" spc="-120" dirty="0">
                <a:solidFill>
                  <a:srgbClr val="292E3A"/>
                </a:solidFill>
                <a:latin typeface="Times New Roman" panose="02020603050405020304" pitchFamily="18" charset="0"/>
                <a:cs typeface="Times New Roman" panose="02020603050405020304" pitchFamily="18" charset="0"/>
              </a:rPr>
              <a:t>Yudhana,</a:t>
            </a:r>
            <a:r>
              <a:rPr sz="2000" spc="2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J</a:t>
            </a:r>
            <a:r>
              <a:rPr sz="2000" spc="20" dirty="0">
                <a:solidFill>
                  <a:srgbClr val="292E3A"/>
                </a:solidFill>
                <a:latin typeface="Times New Roman" panose="02020603050405020304" pitchFamily="18" charset="0"/>
                <a:cs typeface="Times New Roman" panose="02020603050405020304" pitchFamily="18" charset="0"/>
              </a:rPr>
              <a:t> </a:t>
            </a:r>
            <a:r>
              <a:rPr sz="2000" spc="-155" dirty="0">
                <a:solidFill>
                  <a:srgbClr val="292E3A"/>
                </a:solidFill>
                <a:latin typeface="Times New Roman" panose="02020603050405020304" pitchFamily="18" charset="0"/>
                <a:cs typeface="Times New Roman" panose="02020603050405020304" pitchFamily="18" charset="0"/>
              </a:rPr>
              <a:t>Rahmawan</a:t>
            </a:r>
            <a:r>
              <a:rPr sz="2000" spc="25" dirty="0">
                <a:solidFill>
                  <a:srgbClr val="292E3A"/>
                </a:solidFill>
                <a:latin typeface="Times New Roman" panose="02020603050405020304" pitchFamily="18" charset="0"/>
                <a:cs typeface="Times New Roman" panose="02020603050405020304" pitchFamily="18" charset="0"/>
              </a:rPr>
              <a:t> </a:t>
            </a:r>
            <a:r>
              <a:rPr sz="2000" spc="-215" dirty="0">
                <a:solidFill>
                  <a:srgbClr val="292E3A"/>
                </a:solidFill>
                <a:latin typeface="Times New Roman" panose="02020603050405020304" pitchFamily="18" charset="0"/>
                <a:cs typeface="Times New Roman" panose="02020603050405020304" pitchFamily="18" charset="0"/>
              </a:rPr>
              <a:t>and</a:t>
            </a:r>
            <a:r>
              <a:rPr sz="2000" spc="25" dirty="0">
                <a:solidFill>
                  <a:srgbClr val="292E3A"/>
                </a:solidFill>
                <a:latin typeface="Times New Roman" panose="02020603050405020304" pitchFamily="18" charset="0"/>
                <a:cs typeface="Times New Roman" panose="02020603050405020304" pitchFamily="18" charset="0"/>
              </a:rPr>
              <a:t> </a:t>
            </a:r>
            <a:r>
              <a:rPr sz="2000" spc="-185" dirty="0">
                <a:solidFill>
                  <a:srgbClr val="292E3A"/>
                </a:solidFill>
                <a:latin typeface="Times New Roman" panose="02020603050405020304" pitchFamily="18" charset="0"/>
                <a:cs typeface="Times New Roman" panose="02020603050405020304" pitchFamily="18" charset="0"/>
              </a:rPr>
              <a:t>C</a:t>
            </a:r>
            <a:r>
              <a:rPr sz="2000" spc="20" dirty="0">
                <a:solidFill>
                  <a:srgbClr val="292E3A"/>
                </a:solidFill>
                <a:latin typeface="Times New Roman" panose="02020603050405020304" pitchFamily="18" charset="0"/>
                <a:cs typeface="Times New Roman" panose="02020603050405020304" pitchFamily="18" charset="0"/>
              </a:rPr>
              <a:t> </a:t>
            </a:r>
            <a:r>
              <a:rPr sz="2000" spc="114" dirty="0">
                <a:solidFill>
                  <a:srgbClr val="292E3A"/>
                </a:solidFill>
                <a:latin typeface="Times New Roman" panose="02020603050405020304" pitchFamily="18" charset="0"/>
                <a:cs typeface="Times New Roman" panose="02020603050405020304" pitchFamily="18" charset="0"/>
              </a:rPr>
              <a:t>U</a:t>
            </a:r>
            <a:r>
              <a:rPr sz="2000" spc="25" dirty="0">
                <a:solidFill>
                  <a:srgbClr val="292E3A"/>
                </a:solidFill>
                <a:latin typeface="Times New Roman" panose="02020603050405020304" pitchFamily="18" charset="0"/>
                <a:cs typeface="Times New Roman" panose="02020603050405020304" pitchFamily="18" charset="0"/>
              </a:rPr>
              <a:t> </a:t>
            </a:r>
            <a:r>
              <a:rPr sz="2000" spc="130" dirty="0">
                <a:solidFill>
                  <a:srgbClr val="292E3A"/>
                </a:solidFill>
                <a:latin typeface="Times New Roman" panose="02020603050405020304" pitchFamily="18" charset="0"/>
                <a:cs typeface="Times New Roman" panose="02020603050405020304" pitchFamily="18" charset="0"/>
              </a:rPr>
              <a:t>P</a:t>
            </a:r>
            <a:r>
              <a:rPr sz="2000" spc="25" dirty="0">
                <a:solidFill>
                  <a:srgbClr val="292E3A"/>
                </a:solidFill>
                <a:latin typeface="Times New Roman" panose="02020603050405020304" pitchFamily="18" charset="0"/>
                <a:cs typeface="Times New Roman" panose="02020603050405020304" pitchFamily="18" charset="0"/>
              </a:rPr>
              <a:t> </a:t>
            </a:r>
            <a:r>
              <a:rPr sz="2000" spc="-114" dirty="0">
                <a:solidFill>
                  <a:srgbClr val="292E3A"/>
                </a:solidFill>
                <a:latin typeface="Times New Roman" panose="02020603050405020304" pitchFamily="18" charset="0"/>
                <a:cs typeface="Times New Roman" panose="02020603050405020304" pitchFamily="18" charset="0"/>
              </a:rPr>
              <a:t>Negara,,</a:t>
            </a:r>
            <a:r>
              <a:rPr sz="2000" spc="20" dirty="0">
                <a:solidFill>
                  <a:srgbClr val="292E3A"/>
                </a:solidFill>
                <a:latin typeface="Times New Roman" panose="02020603050405020304" pitchFamily="18" charset="0"/>
                <a:cs typeface="Times New Roman" panose="02020603050405020304" pitchFamily="18" charset="0"/>
              </a:rPr>
              <a:t> </a:t>
            </a:r>
            <a:r>
              <a:rPr sz="2000" spc="-155" dirty="0">
                <a:solidFill>
                  <a:srgbClr val="292E3A"/>
                </a:solidFill>
                <a:latin typeface="Times New Roman" panose="02020603050405020304" pitchFamily="18" charset="0"/>
                <a:cs typeface="Times New Roman" panose="02020603050405020304" pitchFamily="18" charset="0"/>
              </a:rPr>
              <a:t>based</a:t>
            </a:r>
            <a:r>
              <a:rPr sz="2000" spc="25" dirty="0">
                <a:solidFill>
                  <a:srgbClr val="292E3A"/>
                </a:solidFill>
                <a:latin typeface="Times New Roman" panose="02020603050405020304" pitchFamily="18" charset="0"/>
                <a:cs typeface="Times New Roman" panose="02020603050405020304" pitchFamily="18" charset="0"/>
              </a:rPr>
              <a:t> </a:t>
            </a:r>
            <a:r>
              <a:rPr sz="2000" spc="-160" dirty="0">
                <a:solidFill>
                  <a:srgbClr val="292E3A"/>
                </a:solidFill>
                <a:latin typeface="Times New Roman" panose="02020603050405020304" pitchFamily="18" charset="0"/>
                <a:cs typeface="Times New Roman" panose="02020603050405020304" pitchFamily="18" charset="0"/>
              </a:rPr>
              <a:t>on</a:t>
            </a:r>
            <a:r>
              <a:rPr sz="2000" spc="2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Flex</a:t>
            </a:r>
            <a:r>
              <a:rPr sz="2000" spc="20"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sensors</a:t>
            </a:r>
            <a:r>
              <a:rPr sz="2000" spc="25" dirty="0">
                <a:solidFill>
                  <a:srgbClr val="292E3A"/>
                </a:solidFill>
                <a:latin typeface="Times New Roman" panose="02020603050405020304" pitchFamily="18" charset="0"/>
                <a:cs typeface="Times New Roman" panose="02020603050405020304" pitchFamily="18" charset="0"/>
              </a:rPr>
              <a:t> </a:t>
            </a:r>
            <a:r>
              <a:rPr sz="2000" spc="-45" dirty="0">
                <a:solidFill>
                  <a:srgbClr val="292E3A"/>
                </a:solidFill>
                <a:latin typeface="Times New Roman" panose="02020603050405020304" pitchFamily="18" charset="0"/>
                <a:cs typeface="Times New Roman" panose="02020603050405020304" pitchFamily="18" charset="0"/>
              </a:rPr>
              <a:t>andMPU6050</a:t>
            </a:r>
            <a:r>
              <a:rPr sz="2000" spc="2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sensors</a:t>
            </a:r>
            <a:r>
              <a:rPr sz="2000" spc="20" dirty="0">
                <a:solidFill>
                  <a:srgbClr val="292E3A"/>
                </a:solidFill>
                <a:latin typeface="Times New Roman" panose="02020603050405020304" pitchFamily="18" charset="0"/>
                <a:cs typeface="Times New Roman" panose="02020603050405020304" pitchFamily="18" charset="0"/>
              </a:rPr>
              <a:t> </a:t>
            </a:r>
            <a:r>
              <a:rPr sz="2000" spc="-20" dirty="0">
                <a:solidFill>
                  <a:srgbClr val="292E3A"/>
                </a:solidFill>
                <a:latin typeface="Times New Roman" panose="02020603050405020304" pitchFamily="18" charset="0"/>
                <a:cs typeface="Times New Roman" panose="02020603050405020304" pitchFamily="18" charset="0"/>
              </a:rPr>
              <a:t>responses</a:t>
            </a:r>
            <a:r>
              <a:rPr sz="2000" spc="25" dirty="0">
                <a:solidFill>
                  <a:srgbClr val="292E3A"/>
                </a:solidFill>
                <a:latin typeface="Times New Roman" panose="02020603050405020304" pitchFamily="18" charset="0"/>
                <a:cs typeface="Times New Roman" panose="02020603050405020304" pitchFamily="18" charset="0"/>
              </a:rPr>
              <a:t> </a:t>
            </a:r>
            <a:r>
              <a:rPr sz="2000" spc="-160" dirty="0">
                <a:solidFill>
                  <a:srgbClr val="292E3A"/>
                </a:solidFill>
                <a:latin typeface="Times New Roman" panose="02020603050405020304" pitchFamily="18" charset="0"/>
                <a:cs typeface="Times New Roman" panose="02020603050405020304" pitchFamily="18" charset="0"/>
              </a:rPr>
              <a:t>on</a:t>
            </a:r>
            <a:r>
              <a:rPr sz="2000" spc="25" dirty="0">
                <a:solidFill>
                  <a:srgbClr val="292E3A"/>
                </a:solidFill>
                <a:latin typeface="Times New Roman" panose="02020603050405020304" pitchFamily="18" charset="0"/>
                <a:cs typeface="Times New Roman" panose="02020603050405020304" pitchFamily="18" charset="0"/>
              </a:rPr>
              <a:t> </a:t>
            </a:r>
            <a:r>
              <a:rPr sz="2000" spc="-45" dirty="0">
                <a:solidFill>
                  <a:srgbClr val="292E3A"/>
                </a:solidFill>
                <a:latin typeface="Times New Roman" panose="02020603050405020304" pitchFamily="18" charset="0"/>
                <a:cs typeface="Times New Roman" panose="02020603050405020304" pitchFamily="18" charset="0"/>
              </a:rPr>
              <a:t>smart</a:t>
            </a:r>
            <a:r>
              <a:rPr sz="2000" spc="20" dirty="0">
                <a:solidFill>
                  <a:srgbClr val="292E3A"/>
                </a:solidFill>
                <a:latin typeface="Times New Roman" panose="02020603050405020304" pitchFamily="18" charset="0"/>
                <a:cs typeface="Times New Roman" panose="02020603050405020304" pitchFamily="18" charset="0"/>
              </a:rPr>
              <a:t> </a:t>
            </a:r>
            <a:r>
              <a:rPr sz="2000" spc="-10" dirty="0">
                <a:solidFill>
                  <a:srgbClr val="292E3A"/>
                </a:solidFill>
                <a:latin typeface="Times New Roman" panose="02020603050405020304" pitchFamily="18" charset="0"/>
                <a:cs typeface="Times New Roman" panose="02020603050405020304" pitchFamily="18" charset="0"/>
              </a:rPr>
              <a:t>glove </a:t>
            </a:r>
            <a:r>
              <a:rPr sz="2000" spc="-40" dirty="0">
                <a:solidFill>
                  <a:srgbClr val="292E3A"/>
                </a:solidFill>
                <a:latin typeface="Times New Roman" panose="02020603050405020304" pitchFamily="18" charset="0"/>
                <a:cs typeface="Times New Roman" panose="02020603050405020304" pitchFamily="18" charset="0"/>
              </a:rPr>
              <a:t>for</a:t>
            </a:r>
            <a:r>
              <a:rPr sz="2000" spc="-1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sign </a:t>
            </a:r>
            <a:r>
              <a:rPr sz="2000" spc="-180" dirty="0">
                <a:solidFill>
                  <a:srgbClr val="292E3A"/>
                </a:solidFill>
                <a:latin typeface="Times New Roman" panose="02020603050405020304" pitchFamily="18" charset="0"/>
                <a:cs typeface="Times New Roman" panose="02020603050405020304" pitchFamily="18" charset="0"/>
              </a:rPr>
              <a:t>language</a:t>
            </a:r>
            <a:r>
              <a:rPr sz="2000" spc="5" dirty="0">
                <a:solidFill>
                  <a:srgbClr val="292E3A"/>
                </a:solidFill>
                <a:latin typeface="Times New Roman" panose="02020603050405020304" pitchFamily="18" charset="0"/>
                <a:cs typeface="Times New Roman" panose="02020603050405020304" pitchFamily="18" charset="0"/>
              </a:rPr>
              <a:t> </a:t>
            </a:r>
            <a:r>
              <a:rPr sz="2000" spc="-80" dirty="0">
                <a:solidFill>
                  <a:srgbClr val="292E3A"/>
                </a:solidFill>
                <a:latin typeface="Times New Roman" panose="02020603050405020304" pitchFamily="18" charset="0"/>
                <a:cs typeface="Times New Roman" panose="02020603050405020304" pitchFamily="18" charset="0"/>
              </a:rPr>
              <a:t>translation,Indonesia</a:t>
            </a:r>
            <a:r>
              <a:rPr sz="2000" dirty="0">
                <a:solidFill>
                  <a:srgbClr val="292E3A"/>
                </a:solidFill>
                <a:latin typeface="Times New Roman" panose="02020603050405020304" pitchFamily="18" charset="0"/>
                <a:cs typeface="Times New Roman" panose="02020603050405020304" pitchFamily="18" charset="0"/>
              </a:rPr>
              <a:t> </a:t>
            </a:r>
            <a:r>
              <a:rPr sz="2000" spc="-190" dirty="0">
                <a:solidFill>
                  <a:srgbClr val="292E3A"/>
                </a:solidFill>
                <a:latin typeface="Times New Roman" panose="02020603050405020304" pitchFamily="18" charset="0"/>
                <a:cs typeface="Times New Roman" panose="02020603050405020304" pitchFamily="18" charset="0"/>
              </a:rPr>
              <a:t>at</a:t>
            </a:r>
            <a:r>
              <a:rPr sz="2000" spc="5" dirty="0">
                <a:solidFill>
                  <a:srgbClr val="292E3A"/>
                </a:solidFill>
                <a:latin typeface="Times New Roman" panose="02020603050405020304" pitchFamily="18" charset="0"/>
                <a:cs typeface="Times New Roman" panose="02020603050405020304" pitchFamily="18" charset="0"/>
              </a:rPr>
              <a:t> </a:t>
            </a:r>
            <a:r>
              <a:rPr sz="2000" dirty="0">
                <a:solidFill>
                  <a:srgbClr val="292E3A"/>
                </a:solidFill>
                <a:latin typeface="Times New Roman" panose="02020603050405020304" pitchFamily="18" charset="0"/>
                <a:cs typeface="Times New Roman" panose="02020603050405020304" pitchFamily="18" charset="0"/>
              </a:rPr>
              <a:t>2017 IOP </a:t>
            </a:r>
            <a:r>
              <a:rPr sz="2000" spc="-110" dirty="0">
                <a:solidFill>
                  <a:srgbClr val="292E3A"/>
                </a:solidFill>
                <a:latin typeface="Times New Roman" panose="02020603050405020304" pitchFamily="18" charset="0"/>
                <a:cs typeface="Times New Roman" panose="02020603050405020304" pitchFamily="18" charset="0"/>
              </a:rPr>
              <a:t>Conf.</a:t>
            </a:r>
            <a:r>
              <a:rPr sz="2000" dirty="0">
                <a:solidFill>
                  <a:srgbClr val="292E3A"/>
                </a:solidFill>
                <a:latin typeface="Times New Roman" panose="02020603050405020304" pitchFamily="18" charset="0"/>
                <a:cs typeface="Times New Roman" panose="02020603050405020304" pitchFamily="18" charset="0"/>
              </a:rPr>
              <a:t> Series: </a:t>
            </a:r>
            <a:r>
              <a:rPr sz="2000" spc="-65" dirty="0">
                <a:solidFill>
                  <a:srgbClr val="292E3A"/>
                </a:solidFill>
                <a:latin typeface="Times New Roman" panose="02020603050405020304" pitchFamily="18" charset="0"/>
                <a:cs typeface="Times New Roman" panose="02020603050405020304" pitchFamily="18" charset="0"/>
              </a:rPr>
              <a:t>Materials</a:t>
            </a:r>
            <a:r>
              <a:rPr sz="2000" dirty="0">
                <a:solidFill>
                  <a:srgbClr val="292E3A"/>
                </a:solidFill>
                <a:latin typeface="Times New Roman" panose="02020603050405020304" pitchFamily="18" charset="0"/>
                <a:cs typeface="Times New Roman" panose="02020603050405020304" pitchFamily="18" charset="0"/>
              </a:rPr>
              <a:t> </a:t>
            </a:r>
            <a:r>
              <a:rPr sz="2000" spc="-105" dirty="0">
                <a:solidFill>
                  <a:srgbClr val="292E3A"/>
                </a:solidFill>
                <a:latin typeface="Times New Roman" panose="02020603050405020304" pitchFamily="18" charset="0"/>
                <a:cs typeface="Times New Roman" panose="02020603050405020304" pitchFamily="18" charset="0"/>
              </a:rPr>
              <a:t>Science</a:t>
            </a:r>
            <a:r>
              <a:rPr sz="2000" dirty="0">
                <a:solidFill>
                  <a:srgbClr val="292E3A"/>
                </a:solidFill>
                <a:latin typeface="Times New Roman" panose="02020603050405020304" pitchFamily="18" charset="0"/>
                <a:cs typeface="Times New Roman" panose="02020603050405020304" pitchFamily="18" charset="0"/>
              </a:rPr>
              <a:t> </a:t>
            </a:r>
            <a:r>
              <a:rPr sz="2000" spc="-215" dirty="0">
                <a:solidFill>
                  <a:srgbClr val="292E3A"/>
                </a:solidFill>
                <a:latin typeface="Times New Roman" panose="02020603050405020304" pitchFamily="18" charset="0"/>
                <a:cs typeface="Times New Roman" panose="02020603050405020304" pitchFamily="18" charset="0"/>
              </a:rPr>
              <a:t>and</a:t>
            </a:r>
            <a:r>
              <a:rPr sz="2000" spc="5" dirty="0">
                <a:solidFill>
                  <a:srgbClr val="292E3A"/>
                </a:solidFill>
                <a:latin typeface="Times New Roman" panose="02020603050405020304" pitchFamily="18" charset="0"/>
                <a:cs typeface="Times New Roman" panose="02020603050405020304" pitchFamily="18" charset="0"/>
              </a:rPr>
              <a:t> </a:t>
            </a:r>
            <a:r>
              <a:rPr sz="2000" spc="-75" dirty="0">
                <a:solidFill>
                  <a:srgbClr val="292E3A"/>
                </a:solidFill>
                <a:latin typeface="Times New Roman" panose="02020603050405020304" pitchFamily="18" charset="0"/>
                <a:cs typeface="Times New Roman" panose="02020603050405020304" pitchFamily="18" charset="0"/>
              </a:rPr>
              <a:t>Engineering</a:t>
            </a:r>
            <a:r>
              <a:rPr sz="2000" dirty="0">
                <a:solidFill>
                  <a:srgbClr val="292E3A"/>
                </a:solidFill>
                <a:latin typeface="Times New Roman" panose="02020603050405020304" pitchFamily="18" charset="0"/>
                <a:cs typeface="Times New Roman" panose="02020603050405020304" pitchFamily="18" charset="0"/>
              </a:rPr>
              <a:t> 403(2018) </a:t>
            </a:r>
            <a:r>
              <a:rPr sz="2000" spc="-10" dirty="0">
                <a:solidFill>
                  <a:srgbClr val="292E3A"/>
                </a:solidFill>
                <a:latin typeface="Times New Roman" panose="02020603050405020304" pitchFamily="18" charset="0"/>
                <a:cs typeface="Times New Roman" panose="02020603050405020304" pitchFamily="18" charset="0"/>
              </a:rPr>
              <a:t>012032 </a:t>
            </a:r>
            <a:r>
              <a:rPr sz="2000" spc="-50" dirty="0">
                <a:solidFill>
                  <a:srgbClr val="292E3A"/>
                </a:solidFill>
                <a:latin typeface="Times New Roman" panose="02020603050405020304" pitchFamily="18" charset="0"/>
                <a:cs typeface="Times New Roman" panose="02020603050405020304" pitchFamily="18" charset="0"/>
              </a:rPr>
              <a:t>doi:10.1088/1757-</a:t>
            </a:r>
            <a:r>
              <a:rPr sz="2000" spc="-10" dirty="0">
                <a:solidFill>
                  <a:srgbClr val="292E3A"/>
                </a:solidFill>
                <a:latin typeface="Times New Roman" panose="02020603050405020304" pitchFamily="18" charset="0"/>
                <a:cs typeface="Times New Roman" panose="02020603050405020304" pitchFamily="18" charset="0"/>
              </a:rPr>
              <a:t>899X/403/1/012032</a:t>
            </a:r>
            <a:endParaRPr sz="20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480416" y="6738296"/>
            <a:ext cx="182880" cy="360680"/>
          </a:xfrm>
          <a:prstGeom prst="rect">
            <a:avLst/>
          </a:prstGeom>
        </p:spPr>
        <p:txBody>
          <a:bodyPr vert="horz" wrap="square" lIns="0" tIns="12700" rIns="0" bIns="0" rtlCol="0">
            <a:spAutoFit/>
          </a:bodyPr>
          <a:lstStyle/>
          <a:p>
            <a:pPr marL="12700">
              <a:lnSpc>
                <a:spcPct val="100000"/>
              </a:lnSpc>
              <a:spcBef>
                <a:spcPts val="100"/>
              </a:spcBef>
            </a:pPr>
            <a:r>
              <a:rPr sz="2200" b="1" spc="-50" dirty="0">
                <a:solidFill>
                  <a:srgbClr val="708BAB"/>
                </a:solidFill>
                <a:latin typeface="Times New Roman" panose="02020603050405020304" pitchFamily="18" charset="0"/>
                <a:cs typeface="Times New Roman" panose="02020603050405020304" pitchFamily="18" charset="0"/>
              </a:rPr>
              <a:t>3</a:t>
            </a:r>
            <a:endParaRPr sz="2200">
              <a:latin typeface="Times New Roman" panose="02020603050405020304" pitchFamily="18" charset="0"/>
              <a:cs typeface="Times New Roman" panose="02020603050405020304" pitchFamily="18" charset="0"/>
            </a:endParaRPr>
          </a:p>
        </p:txBody>
      </p:sp>
      <p:sp>
        <p:nvSpPr>
          <p:cNvPr id="7" name="object 7"/>
          <p:cNvSpPr txBox="1"/>
          <p:nvPr/>
        </p:nvSpPr>
        <p:spPr>
          <a:xfrm>
            <a:off x="2259320" y="6763728"/>
            <a:ext cx="8789035" cy="330200"/>
          </a:xfrm>
          <a:prstGeom prst="rect">
            <a:avLst/>
          </a:prstGeom>
        </p:spPr>
        <p:txBody>
          <a:bodyPr vert="horz" wrap="square" lIns="0" tIns="12700" rIns="0" bIns="0" rtlCol="0">
            <a:spAutoFit/>
          </a:bodyPr>
          <a:lstStyle/>
          <a:p>
            <a:pPr marL="12700">
              <a:lnSpc>
                <a:spcPct val="100000"/>
              </a:lnSpc>
              <a:spcBef>
                <a:spcPts val="100"/>
              </a:spcBef>
            </a:pPr>
            <a:r>
              <a:rPr sz="2000" spc="150" dirty="0">
                <a:solidFill>
                  <a:srgbClr val="292E3A"/>
                </a:solidFill>
                <a:latin typeface="Times New Roman" panose="02020603050405020304" pitchFamily="18" charset="0"/>
                <a:cs typeface="Times New Roman" panose="02020603050405020304" pitchFamily="18" charset="0"/>
              </a:rPr>
              <a:t>BBB_SRM</a:t>
            </a:r>
            <a:r>
              <a:rPr sz="2000" spc="204" dirty="0">
                <a:solidFill>
                  <a:srgbClr val="292E3A"/>
                </a:solidFill>
                <a:latin typeface="Times New Roman" panose="02020603050405020304" pitchFamily="18" charset="0"/>
                <a:cs typeface="Times New Roman" panose="02020603050405020304" pitchFamily="18" charset="0"/>
              </a:rPr>
              <a:t> </a:t>
            </a:r>
            <a:r>
              <a:rPr sz="2000" spc="-120" dirty="0">
                <a:solidFill>
                  <a:srgbClr val="292E3A"/>
                </a:solidFill>
                <a:latin typeface="Times New Roman" panose="02020603050405020304" pitchFamily="18" charset="0"/>
                <a:cs typeface="Times New Roman" panose="02020603050405020304" pitchFamily="18" charset="0"/>
              </a:rPr>
              <a:t>Datasheet-</a:t>
            </a:r>
            <a:r>
              <a:rPr sz="2000" spc="-150" dirty="0">
                <a:solidFill>
                  <a:srgbClr val="292E3A"/>
                </a:solidFill>
                <a:latin typeface="Times New Roman" panose="02020603050405020304" pitchFamily="18" charset="0"/>
                <a:cs typeface="Times New Roman" panose="02020603050405020304" pitchFamily="18" charset="0"/>
              </a:rPr>
              <a:t>https://cdn-</a:t>
            </a:r>
            <a:r>
              <a:rPr sz="2000" spc="-80" dirty="0">
                <a:solidFill>
                  <a:srgbClr val="292E3A"/>
                </a:solidFill>
                <a:latin typeface="Times New Roman" panose="02020603050405020304" pitchFamily="18" charset="0"/>
                <a:cs typeface="Times New Roman" panose="02020603050405020304" pitchFamily="18" charset="0"/>
              </a:rPr>
              <a:t>hop.adafruit.com/datasheets/BBB_SRM.pdf</a:t>
            </a:r>
            <a:endParaRPr sz="2000">
              <a:latin typeface="Times New Roman" panose="02020603050405020304" pitchFamily="18" charset="0"/>
              <a:cs typeface="Times New Roman" panose="02020603050405020304" pitchFamily="18" charset="0"/>
            </a:endParaRPr>
          </a:p>
        </p:txBody>
      </p:sp>
      <p:sp>
        <p:nvSpPr>
          <p:cNvPr id="8" name="object 8"/>
          <p:cNvSpPr/>
          <p:nvPr/>
        </p:nvSpPr>
        <p:spPr>
          <a:xfrm>
            <a:off x="0" y="1"/>
            <a:ext cx="18284825" cy="2578200"/>
          </a:xfrm>
          <a:custGeom>
            <a:avLst/>
            <a:gdLst/>
            <a:ahLst/>
            <a:cxnLst/>
            <a:rect l="l" t="t" r="r" b="b"/>
            <a:pathLst>
              <a:path w="18284825" h="2863215">
                <a:moveTo>
                  <a:pt x="18284504" y="2862894"/>
                </a:moveTo>
                <a:lnTo>
                  <a:pt x="0" y="2862894"/>
                </a:lnTo>
                <a:lnTo>
                  <a:pt x="0" y="0"/>
                </a:lnTo>
                <a:lnTo>
                  <a:pt x="18284504" y="0"/>
                </a:lnTo>
                <a:lnTo>
                  <a:pt x="18284504" y="2862894"/>
                </a:lnTo>
                <a:close/>
              </a:path>
            </a:pathLst>
          </a:custGeom>
          <a:solidFill>
            <a:srgbClr val="F4F4F4"/>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txBox="1">
            <a:spLocks noGrp="1"/>
          </p:cNvSpPr>
          <p:nvPr>
            <p:ph type="title"/>
          </p:nvPr>
        </p:nvSpPr>
        <p:spPr>
          <a:xfrm>
            <a:off x="0" y="626122"/>
            <a:ext cx="16687800" cy="1309512"/>
          </a:xfrm>
          <a:prstGeom prst="rect">
            <a:avLst/>
          </a:prstGeom>
        </p:spPr>
        <p:txBody>
          <a:bodyPr vert="horz" wrap="square" lIns="0" tIns="230009" rIns="0" bIns="0" rtlCol="0">
            <a:spAutoFit/>
          </a:bodyPr>
          <a:lstStyle/>
          <a:p>
            <a:pPr marL="6235065">
              <a:lnSpc>
                <a:spcPct val="100000"/>
              </a:lnSpc>
              <a:spcBef>
                <a:spcPts val="100"/>
              </a:spcBef>
            </a:pPr>
            <a:r>
              <a:rPr spc="254" dirty="0">
                <a:latin typeface="Times New Roman" panose="02020603050405020304" pitchFamily="18" charset="0"/>
                <a:cs typeface="Times New Roman" panose="02020603050405020304" pitchFamily="18" charset="0"/>
              </a:rPr>
              <a:t>REFERENCE</a:t>
            </a:r>
          </a:p>
        </p:txBody>
      </p:sp>
      <p:sp>
        <p:nvSpPr>
          <p:cNvPr id="10" name="object 10"/>
          <p:cNvSpPr txBox="1"/>
          <p:nvPr/>
        </p:nvSpPr>
        <p:spPr>
          <a:xfrm>
            <a:off x="1480416" y="7880211"/>
            <a:ext cx="182880" cy="360680"/>
          </a:xfrm>
          <a:prstGeom prst="rect">
            <a:avLst/>
          </a:prstGeom>
        </p:spPr>
        <p:txBody>
          <a:bodyPr vert="horz" wrap="square" lIns="0" tIns="12700" rIns="0" bIns="0" rtlCol="0">
            <a:spAutoFit/>
          </a:bodyPr>
          <a:lstStyle/>
          <a:p>
            <a:pPr marL="12700">
              <a:lnSpc>
                <a:spcPct val="100000"/>
              </a:lnSpc>
              <a:spcBef>
                <a:spcPts val="100"/>
              </a:spcBef>
            </a:pPr>
            <a:r>
              <a:rPr sz="2200" b="1" spc="-50" dirty="0">
                <a:solidFill>
                  <a:srgbClr val="708BAB"/>
                </a:solidFill>
                <a:latin typeface="Times New Roman" panose="02020603050405020304" pitchFamily="18" charset="0"/>
                <a:cs typeface="Times New Roman" panose="02020603050405020304" pitchFamily="18" charset="0"/>
              </a:rPr>
              <a:t>4</a:t>
            </a:r>
            <a:endParaRPr sz="2200">
              <a:latin typeface="Times New Roman" panose="02020603050405020304" pitchFamily="18" charset="0"/>
              <a:cs typeface="Times New Roman" panose="02020603050405020304" pitchFamily="18" charset="0"/>
            </a:endParaRPr>
          </a:p>
        </p:txBody>
      </p:sp>
      <p:sp>
        <p:nvSpPr>
          <p:cNvPr id="11" name="object 11"/>
          <p:cNvSpPr txBox="1"/>
          <p:nvPr/>
        </p:nvSpPr>
        <p:spPr>
          <a:xfrm>
            <a:off x="2267912" y="7905643"/>
            <a:ext cx="11304905" cy="330200"/>
          </a:xfrm>
          <a:prstGeom prst="rect">
            <a:avLst/>
          </a:prstGeom>
        </p:spPr>
        <p:txBody>
          <a:bodyPr vert="horz" wrap="square" lIns="0" tIns="12700" rIns="0" bIns="0" rtlCol="0">
            <a:spAutoFit/>
          </a:bodyPr>
          <a:lstStyle/>
          <a:p>
            <a:pPr marL="12700">
              <a:lnSpc>
                <a:spcPct val="100000"/>
              </a:lnSpc>
              <a:spcBef>
                <a:spcPts val="100"/>
              </a:spcBef>
            </a:pPr>
            <a:r>
              <a:rPr sz="2000" spc="-70" dirty="0">
                <a:solidFill>
                  <a:srgbClr val="292E3A"/>
                </a:solidFill>
                <a:latin typeface="Times New Roman" panose="02020603050405020304" pitchFamily="18" charset="0"/>
                <a:cs typeface="Times New Roman" panose="02020603050405020304" pitchFamily="18" charset="0"/>
              </a:rPr>
              <a:t>MPU6050Datasheet-</a:t>
            </a:r>
            <a:r>
              <a:rPr sz="2000" spc="-120" dirty="0">
                <a:solidFill>
                  <a:srgbClr val="292E3A"/>
                </a:solidFill>
                <a:latin typeface="Times New Roman" panose="02020603050405020304" pitchFamily="18" charset="0"/>
                <a:cs typeface="Times New Roman" panose="02020603050405020304" pitchFamily="18" charset="0"/>
              </a:rPr>
              <a:t>https://pdf1.alldatasheet.com/datasheetpdf/view/1132807/TDK/MPU-</a:t>
            </a:r>
            <a:r>
              <a:rPr sz="2000" spc="-10" dirty="0">
                <a:solidFill>
                  <a:srgbClr val="292E3A"/>
                </a:solidFill>
                <a:latin typeface="Times New Roman" panose="02020603050405020304" pitchFamily="18" charset="0"/>
                <a:cs typeface="Times New Roman" panose="02020603050405020304" pitchFamily="18" charset="0"/>
              </a:rPr>
              <a:t>6050.html</a:t>
            </a:r>
            <a:endParaRPr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52182" y="4718081"/>
            <a:ext cx="6069330" cy="1183640"/>
          </a:xfrm>
          <a:prstGeom prst="rect">
            <a:avLst/>
          </a:prstGeom>
        </p:spPr>
        <p:txBody>
          <a:bodyPr vert="horz" wrap="square" lIns="0" tIns="12700" rIns="0" bIns="0" rtlCol="0">
            <a:spAutoFit/>
          </a:bodyPr>
          <a:lstStyle/>
          <a:p>
            <a:pPr marL="12700">
              <a:lnSpc>
                <a:spcPct val="100000"/>
              </a:lnSpc>
              <a:spcBef>
                <a:spcPts val="100"/>
              </a:spcBef>
            </a:pPr>
            <a:r>
              <a:rPr sz="7600" b="1" dirty="0">
                <a:solidFill>
                  <a:srgbClr val="292E3A"/>
                </a:solidFill>
                <a:latin typeface="Times New Roman"/>
                <a:cs typeface="Times New Roman"/>
              </a:rPr>
              <a:t>THANK</a:t>
            </a:r>
            <a:r>
              <a:rPr sz="7600" b="1" spc="20" dirty="0">
                <a:solidFill>
                  <a:srgbClr val="292E3A"/>
                </a:solidFill>
                <a:latin typeface="Times New Roman"/>
                <a:cs typeface="Times New Roman"/>
              </a:rPr>
              <a:t> </a:t>
            </a:r>
            <a:r>
              <a:rPr sz="7600" b="1" spc="160" dirty="0">
                <a:solidFill>
                  <a:srgbClr val="292E3A"/>
                </a:solidFill>
                <a:latin typeface="Times New Roman"/>
                <a:cs typeface="Times New Roman"/>
              </a:rPr>
              <a:t>YOU</a:t>
            </a:r>
            <a:endParaRPr sz="7600">
              <a:latin typeface="Times New Roman"/>
              <a:cs typeface="Times New Roman"/>
            </a:endParaRPr>
          </a:p>
        </p:txBody>
      </p:sp>
      <p:pic>
        <p:nvPicPr>
          <p:cNvPr id="4" name="Picture 3">
            <a:extLst>
              <a:ext uri="{FF2B5EF4-FFF2-40B4-BE49-F238E27FC236}">
                <a16:creationId xmlns:a16="http://schemas.microsoft.com/office/drawing/2014/main" id="{F35CE18D-8E83-E5D5-E562-4ABDEA0733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84487" y="342900"/>
            <a:ext cx="2156989" cy="1638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0134" y="911269"/>
            <a:ext cx="7607934" cy="1092200"/>
          </a:xfrm>
          <a:prstGeom prst="rect">
            <a:avLst/>
          </a:prstGeom>
        </p:spPr>
        <p:txBody>
          <a:bodyPr vert="horz" wrap="square" lIns="0" tIns="12700" rIns="0" bIns="0" rtlCol="0">
            <a:spAutoFit/>
          </a:bodyPr>
          <a:lstStyle/>
          <a:p>
            <a:pPr marL="12700">
              <a:lnSpc>
                <a:spcPct val="100000"/>
              </a:lnSpc>
              <a:spcBef>
                <a:spcPts val="100"/>
              </a:spcBef>
              <a:tabLst>
                <a:tab pos="2651760" algn="l"/>
                <a:tab pos="3872865" algn="l"/>
              </a:tabLst>
            </a:pPr>
            <a:r>
              <a:rPr spc="95" dirty="0">
                <a:latin typeface="Times New Roman" panose="02020603050405020304" pitchFamily="18" charset="0"/>
                <a:cs typeface="Times New Roman" panose="02020603050405020304" pitchFamily="18" charset="0"/>
              </a:rPr>
              <a:t>Table</a:t>
            </a:r>
            <a:r>
              <a:rPr dirty="0">
                <a:latin typeface="Times New Roman" panose="02020603050405020304" pitchFamily="18" charset="0"/>
                <a:cs typeface="Times New Roman" panose="02020603050405020304" pitchFamily="18" charset="0"/>
              </a:rPr>
              <a:t>	</a:t>
            </a:r>
            <a:r>
              <a:rPr spc="500" dirty="0">
                <a:latin typeface="Times New Roman" panose="02020603050405020304" pitchFamily="18" charset="0"/>
                <a:cs typeface="Times New Roman" panose="02020603050405020304" pitchFamily="18" charset="0"/>
              </a:rPr>
              <a:t>of</a:t>
            </a:r>
            <a:r>
              <a:rPr dirty="0">
                <a:latin typeface="Times New Roman" panose="02020603050405020304" pitchFamily="18" charset="0"/>
                <a:cs typeface="Times New Roman" panose="02020603050405020304" pitchFamily="18" charset="0"/>
              </a:rPr>
              <a:t>	</a:t>
            </a:r>
            <a:r>
              <a:rPr spc="390" dirty="0">
                <a:latin typeface="Times New Roman" panose="02020603050405020304" pitchFamily="18" charset="0"/>
                <a:cs typeface="Times New Roman" panose="02020603050405020304" pitchFamily="18" charset="0"/>
              </a:rPr>
              <a:t>Content</a:t>
            </a:r>
          </a:p>
        </p:txBody>
      </p:sp>
      <p:sp>
        <p:nvSpPr>
          <p:cNvPr id="3" name="object 3"/>
          <p:cNvSpPr txBox="1"/>
          <p:nvPr/>
        </p:nvSpPr>
        <p:spPr>
          <a:xfrm>
            <a:off x="2135567" y="3624342"/>
            <a:ext cx="6285865" cy="4826635"/>
          </a:xfrm>
          <a:prstGeom prst="rect">
            <a:avLst/>
          </a:prstGeom>
        </p:spPr>
        <p:txBody>
          <a:bodyPr vert="horz" wrap="square" lIns="0" tIns="12700" rIns="0" bIns="0" rtlCol="0">
            <a:spAutoFit/>
          </a:bodyPr>
          <a:lstStyle/>
          <a:p>
            <a:pPr marL="353695" indent="-340995">
              <a:lnSpc>
                <a:spcPct val="100000"/>
              </a:lnSpc>
              <a:spcBef>
                <a:spcPts val="100"/>
              </a:spcBef>
              <a:buSzPct val="97142"/>
              <a:buAutoNum type="arabicPeriod"/>
              <a:tabLst>
                <a:tab pos="353695" algn="l"/>
              </a:tabLst>
            </a:pPr>
            <a:r>
              <a:rPr sz="3500" spc="130" dirty="0">
                <a:solidFill>
                  <a:srgbClr val="292E3A"/>
                </a:solidFill>
                <a:latin typeface="Times New Roman" panose="02020603050405020304" pitchFamily="18" charset="0"/>
                <a:cs typeface="Times New Roman" panose="02020603050405020304" pitchFamily="18" charset="0"/>
              </a:rPr>
              <a:t>ABSTRACT</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60" dirty="0">
                <a:solidFill>
                  <a:srgbClr val="292E3A"/>
                </a:solidFill>
                <a:latin typeface="Times New Roman" panose="02020603050405020304" pitchFamily="18" charset="0"/>
                <a:cs typeface="Times New Roman" panose="02020603050405020304" pitchFamily="18" charset="0"/>
              </a:rPr>
              <a:t>BLOCK</a:t>
            </a:r>
            <a:r>
              <a:rPr sz="3500" spc="10" dirty="0">
                <a:solidFill>
                  <a:srgbClr val="292E3A"/>
                </a:solidFill>
                <a:latin typeface="Times New Roman" panose="02020603050405020304" pitchFamily="18" charset="0"/>
                <a:cs typeface="Times New Roman" panose="02020603050405020304" pitchFamily="18" charset="0"/>
              </a:rPr>
              <a:t> </a:t>
            </a:r>
            <a:r>
              <a:rPr sz="3500" spc="250" dirty="0">
                <a:solidFill>
                  <a:srgbClr val="292E3A"/>
                </a:solidFill>
                <a:latin typeface="Times New Roman" panose="02020603050405020304" pitchFamily="18" charset="0"/>
                <a:cs typeface="Times New Roman" panose="02020603050405020304" pitchFamily="18" charset="0"/>
              </a:rPr>
              <a:t>DIAGRAM</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95" dirty="0">
                <a:solidFill>
                  <a:srgbClr val="292E3A"/>
                </a:solidFill>
                <a:latin typeface="Times New Roman" panose="02020603050405020304" pitchFamily="18" charset="0"/>
                <a:cs typeface="Times New Roman" panose="02020603050405020304" pitchFamily="18" charset="0"/>
              </a:rPr>
              <a:t>COMPONENTS</a:t>
            </a:r>
            <a:r>
              <a:rPr sz="3500" spc="35" dirty="0">
                <a:solidFill>
                  <a:srgbClr val="292E3A"/>
                </a:solidFill>
                <a:latin typeface="Times New Roman" panose="02020603050405020304" pitchFamily="18" charset="0"/>
                <a:cs typeface="Times New Roman" panose="02020603050405020304" pitchFamily="18" charset="0"/>
              </a:rPr>
              <a:t> </a:t>
            </a:r>
            <a:r>
              <a:rPr sz="3500" spc="250" dirty="0">
                <a:solidFill>
                  <a:srgbClr val="292E3A"/>
                </a:solidFill>
                <a:latin typeface="Times New Roman" panose="02020603050405020304" pitchFamily="18" charset="0"/>
                <a:cs typeface="Times New Roman" panose="02020603050405020304" pitchFamily="18" charset="0"/>
              </a:rPr>
              <a:t>REQUIRED</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85" dirty="0">
                <a:solidFill>
                  <a:srgbClr val="292E3A"/>
                </a:solidFill>
                <a:latin typeface="Times New Roman" panose="02020603050405020304" pitchFamily="18" charset="0"/>
                <a:cs typeface="Times New Roman" panose="02020603050405020304" pitchFamily="18" charset="0"/>
              </a:rPr>
              <a:t>SOFTWARE</a:t>
            </a:r>
            <a:r>
              <a:rPr sz="3500" spc="30" dirty="0">
                <a:solidFill>
                  <a:srgbClr val="292E3A"/>
                </a:solidFill>
                <a:latin typeface="Times New Roman" panose="02020603050405020304" pitchFamily="18" charset="0"/>
                <a:cs typeface="Times New Roman" panose="02020603050405020304" pitchFamily="18" charset="0"/>
              </a:rPr>
              <a:t> </a:t>
            </a:r>
            <a:r>
              <a:rPr sz="3500" spc="250" dirty="0">
                <a:solidFill>
                  <a:srgbClr val="292E3A"/>
                </a:solidFill>
                <a:latin typeface="Times New Roman" panose="02020603050405020304" pitchFamily="18" charset="0"/>
                <a:cs typeface="Times New Roman" panose="02020603050405020304" pitchFamily="18" charset="0"/>
              </a:rPr>
              <a:t>REQUIRED</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220" dirty="0">
                <a:solidFill>
                  <a:srgbClr val="292E3A"/>
                </a:solidFill>
                <a:latin typeface="Times New Roman" panose="02020603050405020304" pitchFamily="18" charset="0"/>
                <a:cs typeface="Times New Roman" panose="02020603050405020304" pitchFamily="18" charset="0"/>
              </a:rPr>
              <a:t>CIRCUIT</a:t>
            </a:r>
            <a:r>
              <a:rPr sz="3500" spc="-5" dirty="0">
                <a:solidFill>
                  <a:srgbClr val="292E3A"/>
                </a:solidFill>
                <a:latin typeface="Times New Roman" panose="02020603050405020304" pitchFamily="18" charset="0"/>
                <a:cs typeface="Times New Roman" panose="02020603050405020304" pitchFamily="18" charset="0"/>
              </a:rPr>
              <a:t> </a:t>
            </a:r>
            <a:r>
              <a:rPr sz="3500" spc="250" dirty="0">
                <a:solidFill>
                  <a:srgbClr val="292E3A"/>
                </a:solidFill>
                <a:latin typeface="Times New Roman" panose="02020603050405020304" pitchFamily="18" charset="0"/>
                <a:cs typeface="Times New Roman" panose="02020603050405020304" pitchFamily="18" charset="0"/>
              </a:rPr>
              <a:t>DIAGRAM</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60" dirty="0">
                <a:solidFill>
                  <a:srgbClr val="292E3A"/>
                </a:solidFill>
                <a:latin typeface="Times New Roman" panose="02020603050405020304" pitchFamily="18" charset="0"/>
                <a:cs typeface="Times New Roman" panose="02020603050405020304" pitchFamily="18" charset="0"/>
              </a:rPr>
              <a:t>RESULTS</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50" dirty="0">
                <a:solidFill>
                  <a:srgbClr val="292E3A"/>
                </a:solidFill>
                <a:latin typeface="Times New Roman" panose="02020603050405020304" pitchFamily="18" charset="0"/>
                <a:cs typeface="Times New Roman" panose="02020603050405020304" pitchFamily="18" charset="0"/>
              </a:rPr>
              <a:t>APPLICATIONS</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185" dirty="0">
                <a:solidFill>
                  <a:srgbClr val="292E3A"/>
                </a:solidFill>
                <a:latin typeface="Times New Roman" panose="02020603050405020304" pitchFamily="18" charset="0"/>
                <a:cs typeface="Times New Roman" panose="02020603050405020304" pitchFamily="18" charset="0"/>
              </a:rPr>
              <a:t>CONCLUSION</a:t>
            </a:r>
            <a:endParaRPr sz="3500">
              <a:latin typeface="Times New Roman" panose="02020603050405020304" pitchFamily="18" charset="0"/>
              <a:cs typeface="Times New Roman" panose="02020603050405020304" pitchFamily="18" charset="0"/>
            </a:endParaRPr>
          </a:p>
          <a:p>
            <a:pPr marL="354330" indent="-341630">
              <a:lnSpc>
                <a:spcPct val="100000"/>
              </a:lnSpc>
              <a:buSzPct val="97142"/>
              <a:buAutoNum type="arabicPeriod"/>
              <a:tabLst>
                <a:tab pos="354330" algn="l"/>
              </a:tabLst>
            </a:pPr>
            <a:r>
              <a:rPr sz="3500" spc="245" dirty="0">
                <a:solidFill>
                  <a:srgbClr val="292E3A"/>
                </a:solidFill>
                <a:latin typeface="Times New Roman" panose="02020603050405020304" pitchFamily="18" charset="0"/>
                <a:cs typeface="Times New Roman" panose="02020603050405020304" pitchFamily="18" charset="0"/>
              </a:rPr>
              <a:t>REFERENCE</a:t>
            </a:r>
            <a:endParaRPr sz="35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08" rIns="0" bIns="0" rtlCol="0">
            <a:spAutoFit/>
          </a:bodyPr>
          <a:lstStyle/>
          <a:p>
            <a:pPr marL="6365875">
              <a:lnSpc>
                <a:spcPct val="100000"/>
              </a:lnSpc>
              <a:spcBef>
                <a:spcPts val="100"/>
              </a:spcBef>
            </a:pPr>
            <a:r>
              <a:rPr spc="-345" dirty="0">
                <a:latin typeface="Times New Roman" panose="02020603050405020304" pitchFamily="18" charset="0"/>
                <a:cs typeface="Times New Roman" panose="02020603050405020304" pitchFamily="18" charset="0"/>
              </a:rPr>
              <a:t>ABSTRACT</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5080" algn="just">
              <a:lnSpc>
                <a:spcPct val="100000"/>
              </a:lnSpc>
              <a:spcBef>
                <a:spcPts val="100"/>
              </a:spcBef>
            </a:pPr>
            <a:r>
              <a:rPr dirty="0">
                <a:latin typeface="Times New Roman" panose="02020603050405020304" pitchFamily="18" charset="0"/>
                <a:cs typeface="Times New Roman" panose="02020603050405020304" pitchFamily="18" charset="0"/>
              </a:rPr>
              <a:t>Engineering machinery alignment, human body motion detection, game controllers, ground motion, and land subdivision detection all use tilt as an altitude parameter. A mass's inertial response to a fixed enclosure is measured by tilt sensors. MEMS technology makes sensors smaller and cheaper.   This   project   uses   MPU6050   and   BeagleBone   Black microcontroller which communicate through I2C protocol to measure tilt angle.  The  accelerometer  and  gyroscope  transform  acceleration  forces into 'g' values for application-level calibration.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07" rIns="0" bIns="0" rtlCol="0">
            <a:spAutoFit/>
          </a:bodyPr>
          <a:lstStyle/>
          <a:p>
            <a:pPr marL="4868545">
              <a:lnSpc>
                <a:spcPct val="100000"/>
              </a:lnSpc>
              <a:spcBef>
                <a:spcPts val="100"/>
              </a:spcBef>
            </a:pPr>
            <a:r>
              <a:rPr spc="-350" dirty="0">
                <a:latin typeface="Times New Roman" panose="02020603050405020304" pitchFamily="18" charset="0"/>
                <a:cs typeface="Times New Roman" panose="02020603050405020304" pitchFamily="18" charset="0"/>
              </a:rPr>
              <a:t>BLOCK</a:t>
            </a:r>
            <a:r>
              <a:rPr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DIAGRAM</a:t>
            </a:r>
          </a:p>
        </p:txBody>
      </p:sp>
      <p:pic>
        <p:nvPicPr>
          <p:cNvPr id="4" name="Picture 3">
            <a:extLst>
              <a:ext uri="{FF2B5EF4-FFF2-40B4-BE49-F238E27FC236}">
                <a16:creationId xmlns:a16="http://schemas.microsoft.com/office/drawing/2014/main" id="{F347F16D-E0E7-2D02-4DD7-9EC50BE69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086100"/>
            <a:ext cx="9906000" cy="58892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8470723" cy="10287000"/>
          </a:xfrm>
          <a:prstGeom prst="rect">
            <a:avLst/>
          </a:prstGeom>
        </p:spPr>
      </p:pic>
      <p:sp>
        <p:nvSpPr>
          <p:cNvPr id="3" name="object 3"/>
          <p:cNvSpPr txBox="1"/>
          <p:nvPr/>
        </p:nvSpPr>
        <p:spPr>
          <a:xfrm>
            <a:off x="825320" y="4687753"/>
            <a:ext cx="6458585" cy="1092200"/>
          </a:xfrm>
          <a:prstGeom prst="rect">
            <a:avLst/>
          </a:prstGeom>
        </p:spPr>
        <p:txBody>
          <a:bodyPr vert="horz" wrap="square" lIns="0" tIns="12700" rIns="0" bIns="0" rtlCol="0">
            <a:spAutoFit/>
          </a:bodyPr>
          <a:lstStyle/>
          <a:p>
            <a:pPr marL="12700">
              <a:lnSpc>
                <a:spcPct val="100000"/>
              </a:lnSpc>
              <a:spcBef>
                <a:spcPts val="100"/>
              </a:spcBef>
            </a:pPr>
            <a:r>
              <a:rPr sz="7000" b="1" spc="-10" dirty="0">
                <a:solidFill>
                  <a:srgbClr val="292E3A"/>
                </a:solidFill>
                <a:latin typeface="Times New Roman" panose="02020603050405020304" pitchFamily="18" charset="0"/>
                <a:cs typeface="Times New Roman" panose="02020603050405020304" pitchFamily="18" charset="0"/>
              </a:rPr>
              <a:t>COMPONENTS</a:t>
            </a:r>
            <a:endParaRPr sz="7000">
              <a:latin typeface="Times New Roman" panose="02020603050405020304" pitchFamily="18" charset="0"/>
              <a:cs typeface="Times New Roman" panose="02020603050405020304" pitchFamily="18" charset="0"/>
            </a:endParaRPr>
          </a:p>
        </p:txBody>
      </p:sp>
      <p:sp>
        <p:nvSpPr>
          <p:cNvPr id="4" name="object 4"/>
          <p:cNvSpPr txBox="1">
            <a:spLocks noGrp="1"/>
          </p:cNvSpPr>
          <p:nvPr>
            <p:ph type="title"/>
          </p:nvPr>
        </p:nvSpPr>
        <p:spPr>
          <a:xfrm>
            <a:off x="492075" y="693959"/>
            <a:ext cx="17303750" cy="552715"/>
          </a:xfrm>
          <a:prstGeom prst="rect">
            <a:avLst/>
          </a:prstGeom>
        </p:spPr>
        <p:txBody>
          <a:bodyPr vert="horz" wrap="square" lIns="0" tIns="13970" rIns="0" bIns="0" rtlCol="0">
            <a:spAutoFit/>
          </a:bodyPr>
          <a:lstStyle/>
          <a:p>
            <a:pPr marL="8651875">
              <a:lnSpc>
                <a:spcPct val="100000"/>
              </a:lnSpc>
              <a:spcBef>
                <a:spcPts val="110"/>
              </a:spcBef>
            </a:pPr>
            <a:r>
              <a:rPr sz="3500" spc="-30" dirty="0">
                <a:latin typeface="Times New Roman" panose="02020603050405020304" pitchFamily="18" charset="0"/>
                <a:cs typeface="Times New Roman" panose="02020603050405020304" pitchFamily="18" charset="0"/>
              </a:rPr>
              <a:t>1.BeagleBone</a:t>
            </a:r>
            <a:r>
              <a:rPr sz="3500" spc="-145" dirty="0">
                <a:latin typeface="Times New Roman" panose="02020603050405020304" pitchFamily="18" charset="0"/>
                <a:cs typeface="Times New Roman" panose="02020603050405020304" pitchFamily="18" charset="0"/>
              </a:rPr>
              <a:t> </a:t>
            </a:r>
            <a:r>
              <a:rPr sz="3500" dirty="0">
                <a:latin typeface="Times New Roman" panose="02020603050405020304" pitchFamily="18" charset="0"/>
                <a:cs typeface="Times New Roman" panose="02020603050405020304" pitchFamily="18" charset="0"/>
              </a:rPr>
              <a:t>Black</a:t>
            </a:r>
            <a:r>
              <a:rPr sz="3500" spc="-145" dirty="0">
                <a:latin typeface="Times New Roman" panose="02020603050405020304" pitchFamily="18" charset="0"/>
                <a:cs typeface="Times New Roman" panose="02020603050405020304" pitchFamily="18" charset="0"/>
              </a:rPr>
              <a:t> </a:t>
            </a:r>
            <a:r>
              <a:rPr sz="3500" dirty="0">
                <a:latin typeface="Times New Roman" panose="02020603050405020304" pitchFamily="18" charset="0"/>
                <a:cs typeface="Times New Roman" panose="02020603050405020304" pitchFamily="18" charset="0"/>
              </a:rPr>
              <a:t>Rev</a:t>
            </a:r>
            <a:r>
              <a:rPr sz="3500" spc="-145" dirty="0">
                <a:latin typeface="Times New Roman" panose="02020603050405020304" pitchFamily="18" charset="0"/>
                <a:cs typeface="Times New Roman" panose="02020603050405020304" pitchFamily="18" charset="0"/>
              </a:rPr>
              <a:t> </a:t>
            </a:r>
            <a:r>
              <a:rPr sz="3500" spc="-50" dirty="0">
                <a:latin typeface="Times New Roman" panose="02020603050405020304" pitchFamily="18" charset="0"/>
                <a:cs typeface="Times New Roman" panose="02020603050405020304" pitchFamily="18" charset="0"/>
              </a:rPr>
              <a:t>C</a:t>
            </a:r>
            <a:endParaRPr sz="3500">
              <a:latin typeface="Times New Roman" panose="02020603050405020304" pitchFamily="18" charset="0"/>
              <a:cs typeface="Times New Roman" panose="02020603050405020304" pitchFamily="18" charset="0"/>
            </a:endParaRPr>
          </a:p>
        </p:txBody>
      </p:sp>
      <p:sp>
        <p:nvSpPr>
          <p:cNvPr id="5" name="object 5"/>
          <p:cNvSpPr txBox="1"/>
          <p:nvPr/>
        </p:nvSpPr>
        <p:spPr>
          <a:xfrm>
            <a:off x="9131300" y="3713890"/>
            <a:ext cx="7966075" cy="560705"/>
          </a:xfrm>
          <a:prstGeom prst="rect">
            <a:avLst/>
          </a:prstGeom>
        </p:spPr>
        <p:txBody>
          <a:bodyPr vert="horz" wrap="square" lIns="0" tIns="13970" rIns="0" bIns="0" rtlCol="0">
            <a:spAutoFit/>
          </a:bodyPr>
          <a:lstStyle/>
          <a:p>
            <a:pPr marL="12700">
              <a:lnSpc>
                <a:spcPct val="100000"/>
              </a:lnSpc>
              <a:spcBef>
                <a:spcPts val="110"/>
              </a:spcBef>
            </a:pPr>
            <a:r>
              <a:rPr sz="3500" b="1" spc="125" dirty="0">
                <a:solidFill>
                  <a:srgbClr val="292E3A"/>
                </a:solidFill>
                <a:latin typeface="Times New Roman" panose="02020603050405020304" pitchFamily="18" charset="0"/>
                <a:cs typeface="Times New Roman" panose="02020603050405020304" pitchFamily="18" charset="0"/>
              </a:rPr>
              <a:t>2.MPU6050(Accel</a:t>
            </a:r>
            <a:r>
              <a:rPr sz="3500" b="1" spc="20" dirty="0">
                <a:solidFill>
                  <a:srgbClr val="292E3A"/>
                </a:solidFill>
                <a:latin typeface="Times New Roman" panose="02020603050405020304" pitchFamily="18" charset="0"/>
                <a:cs typeface="Times New Roman" panose="02020603050405020304" pitchFamily="18" charset="0"/>
              </a:rPr>
              <a:t> </a:t>
            </a:r>
            <a:r>
              <a:rPr sz="3500" b="1" spc="140" dirty="0">
                <a:solidFill>
                  <a:srgbClr val="292E3A"/>
                </a:solidFill>
                <a:latin typeface="Times New Roman" panose="02020603050405020304" pitchFamily="18" charset="0"/>
                <a:cs typeface="Times New Roman" panose="02020603050405020304" pitchFamily="18" charset="0"/>
              </a:rPr>
              <a:t>and</a:t>
            </a:r>
            <a:r>
              <a:rPr sz="3500" b="1" spc="20" dirty="0">
                <a:solidFill>
                  <a:srgbClr val="292E3A"/>
                </a:solidFill>
                <a:latin typeface="Times New Roman" panose="02020603050405020304" pitchFamily="18" charset="0"/>
                <a:cs typeface="Times New Roman" panose="02020603050405020304" pitchFamily="18" charset="0"/>
              </a:rPr>
              <a:t> </a:t>
            </a:r>
            <a:r>
              <a:rPr sz="3500" b="1" spc="75" dirty="0">
                <a:solidFill>
                  <a:srgbClr val="292E3A"/>
                </a:solidFill>
                <a:latin typeface="Times New Roman" panose="02020603050405020304" pitchFamily="18" charset="0"/>
                <a:cs typeface="Times New Roman" panose="02020603050405020304" pitchFamily="18" charset="0"/>
              </a:rPr>
              <a:t>Gyro</a:t>
            </a:r>
            <a:r>
              <a:rPr sz="3500" b="1" spc="25" dirty="0">
                <a:solidFill>
                  <a:srgbClr val="292E3A"/>
                </a:solidFill>
                <a:latin typeface="Times New Roman" panose="02020603050405020304" pitchFamily="18" charset="0"/>
                <a:cs typeface="Times New Roman" panose="02020603050405020304" pitchFamily="18" charset="0"/>
              </a:rPr>
              <a:t> </a:t>
            </a:r>
            <a:r>
              <a:rPr sz="3500" b="1" spc="-10" dirty="0">
                <a:solidFill>
                  <a:srgbClr val="292E3A"/>
                </a:solidFill>
                <a:latin typeface="Times New Roman" panose="02020603050405020304" pitchFamily="18" charset="0"/>
                <a:cs typeface="Times New Roman" panose="02020603050405020304" pitchFamily="18" charset="0"/>
              </a:rPr>
              <a:t>Sensor)</a:t>
            </a:r>
            <a:endParaRPr sz="3500">
              <a:latin typeface="Times New Roman" panose="02020603050405020304" pitchFamily="18" charset="0"/>
              <a:cs typeface="Times New Roman" panose="02020603050405020304" pitchFamily="18" charset="0"/>
            </a:endParaRPr>
          </a:p>
        </p:txBody>
      </p:sp>
      <p:sp>
        <p:nvSpPr>
          <p:cNvPr id="6" name="object 6"/>
          <p:cNvSpPr txBox="1"/>
          <p:nvPr/>
        </p:nvSpPr>
        <p:spPr>
          <a:xfrm>
            <a:off x="9131300" y="6733315"/>
            <a:ext cx="5146040" cy="560705"/>
          </a:xfrm>
          <a:prstGeom prst="rect">
            <a:avLst/>
          </a:prstGeom>
        </p:spPr>
        <p:txBody>
          <a:bodyPr vert="horz" wrap="square" lIns="0" tIns="13970" rIns="0" bIns="0" rtlCol="0">
            <a:spAutoFit/>
          </a:bodyPr>
          <a:lstStyle/>
          <a:p>
            <a:pPr marL="12700">
              <a:lnSpc>
                <a:spcPct val="100000"/>
              </a:lnSpc>
              <a:spcBef>
                <a:spcPts val="110"/>
              </a:spcBef>
            </a:pPr>
            <a:r>
              <a:rPr sz="3500" b="1" spc="-100" dirty="0">
                <a:solidFill>
                  <a:srgbClr val="292E3A"/>
                </a:solidFill>
                <a:latin typeface="Times New Roman" panose="02020603050405020304" pitchFamily="18" charset="0"/>
                <a:cs typeface="Times New Roman" panose="02020603050405020304" pitchFamily="18" charset="0"/>
              </a:rPr>
              <a:t>3.USB</a:t>
            </a:r>
            <a:r>
              <a:rPr sz="3500" b="1" spc="-75" dirty="0">
                <a:solidFill>
                  <a:srgbClr val="292E3A"/>
                </a:solidFill>
                <a:latin typeface="Times New Roman" panose="02020603050405020304" pitchFamily="18" charset="0"/>
                <a:cs typeface="Times New Roman" panose="02020603050405020304" pitchFamily="18" charset="0"/>
              </a:rPr>
              <a:t> </a:t>
            </a:r>
            <a:r>
              <a:rPr sz="3500" b="1" spc="360" dirty="0">
                <a:solidFill>
                  <a:srgbClr val="292E3A"/>
                </a:solidFill>
                <a:latin typeface="Times New Roman" panose="02020603050405020304" pitchFamily="18" charset="0"/>
                <a:cs typeface="Times New Roman" panose="02020603050405020304" pitchFamily="18" charset="0"/>
              </a:rPr>
              <a:t>to</a:t>
            </a:r>
            <a:r>
              <a:rPr sz="3500" b="1" spc="-50" dirty="0">
                <a:solidFill>
                  <a:srgbClr val="292E3A"/>
                </a:solidFill>
                <a:latin typeface="Times New Roman" panose="02020603050405020304" pitchFamily="18" charset="0"/>
                <a:cs typeface="Times New Roman" panose="02020603050405020304" pitchFamily="18" charset="0"/>
              </a:rPr>
              <a:t> </a:t>
            </a:r>
            <a:r>
              <a:rPr sz="3500" b="1" spc="-220" dirty="0">
                <a:solidFill>
                  <a:srgbClr val="292E3A"/>
                </a:solidFill>
                <a:latin typeface="Times New Roman" panose="02020603050405020304" pitchFamily="18" charset="0"/>
                <a:cs typeface="Times New Roman" panose="02020603050405020304" pitchFamily="18" charset="0"/>
              </a:rPr>
              <a:t>TTL</a:t>
            </a:r>
            <a:r>
              <a:rPr sz="3500" b="1" spc="-20" dirty="0">
                <a:solidFill>
                  <a:srgbClr val="292E3A"/>
                </a:solidFill>
                <a:latin typeface="Times New Roman" panose="02020603050405020304" pitchFamily="18" charset="0"/>
                <a:cs typeface="Times New Roman" panose="02020603050405020304" pitchFamily="18" charset="0"/>
              </a:rPr>
              <a:t> </a:t>
            </a:r>
            <a:r>
              <a:rPr sz="3500" b="1" spc="155" dirty="0">
                <a:solidFill>
                  <a:srgbClr val="292E3A"/>
                </a:solidFill>
                <a:latin typeface="Times New Roman" panose="02020603050405020304" pitchFamily="18" charset="0"/>
                <a:cs typeface="Times New Roman" panose="02020603050405020304" pitchFamily="18" charset="0"/>
              </a:rPr>
              <a:t>convertor</a:t>
            </a:r>
            <a:endParaRPr sz="35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608827-1D2F-985C-2B12-918B9EB99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4462191"/>
            <a:ext cx="1358030" cy="1848705"/>
          </a:xfrm>
          <a:prstGeom prst="rect">
            <a:avLst/>
          </a:prstGeom>
        </p:spPr>
      </p:pic>
      <p:pic>
        <p:nvPicPr>
          <p:cNvPr id="10" name="Picture 9">
            <a:extLst>
              <a:ext uri="{FF2B5EF4-FFF2-40B4-BE49-F238E27FC236}">
                <a16:creationId xmlns:a16="http://schemas.microsoft.com/office/drawing/2014/main" id="{6E8CA965-57AD-22E7-2850-BF59B1A6E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9000" y="1337986"/>
            <a:ext cx="3496742" cy="1986785"/>
          </a:xfrm>
          <a:prstGeom prst="rect">
            <a:avLst/>
          </a:prstGeom>
        </p:spPr>
      </p:pic>
      <p:pic>
        <p:nvPicPr>
          <p:cNvPr id="12" name="Picture 11">
            <a:extLst>
              <a:ext uri="{FF2B5EF4-FFF2-40B4-BE49-F238E27FC236}">
                <a16:creationId xmlns:a16="http://schemas.microsoft.com/office/drawing/2014/main" id="{4FDCC26F-3F27-F57D-E92F-CB7CF64BF807}"/>
              </a:ext>
            </a:extLst>
          </p:cNvPr>
          <p:cNvPicPr>
            <a:picLocks noChangeAspect="1"/>
          </p:cNvPicPr>
          <p:nvPr/>
        </p:nvPicPr>
        <p:blipFill rotWithShape="1">
          <a:blip r:embed="rId5">
            <a:extLst>
              <a:ext uri="{28A0092B-C50C-407E-A947-70E740481C1C}">
                <a14:useLocalDpi xmlns:a14="http://schemas.microsoft.com/office/drawing/2010/main" val="0"/>
              </a:ext>
            </a:extLst>
          </a:blip>
          <a:srcRect l="14000" t="36399" r="11600" b="37744"/>
          <a:stretch/>
        </p:blipFill>
        <p:spPr>
          <a:xfrm>
            <a:off x="11049000" y="7758605"/>
            <a:ext cx="3962400" cy="13770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9997" rIns="0" bIns="0" rtlCol="0">
            <a:spAutoFit/>
          </a:bodyPr>
          <a:lstStyle/>
          <a:p>
            <a:pPr marL="12700">
              <a:lnSpc>
                <a:spcPct val="100000"/>
              </a:lnSpc>
              <a:spcBef>
                <a:spcPts val="100"/>
              </a:spcBef>
              <a:tabLst>
                <a:tab pos="6556375" algn="l"/>
              </a:tabLst>
            </a:pPr>
            <a:r>
              <a:rPr spc="-475" dirty="0">
                <a:latin typeface="Times New Roman" panose="02020603050405020304" pitchFamily="18" charset="0"/>
                <a:cs typeface="Times New Roman" panose="02020603050405020304" pitchFamily="18" charset="0"/>
              </a:rPr>
              <a:t>EMBEDDED</a:t>
            </a:r>
            <a:r>
              <a:rPr spc="30" dirty="0">
                <a:latin typeface="Times New Roman" panose="02020603050405020304" pitchFamily="18" charset="0"/>
                <a:cs typeface="Times New Roman" panose="02020603050405020304" pitchFamily="18" charset="0"/>
              </a:rPr>
              <a:t> </a:t>
            </a:r>
            <a:r>
              <a:rPr spc="-290" dirty="0">
                <a:latin typeface="Times New Roman" panose="02020603050405020304" pitchFamily="18" charset="0"/>
                <a:cs typeface="Times New Roman" panose="02020603050405020304" pitchFamily="18" charset="0"/>
              </a:rPr>
              <a:t>OS</a:t>
            </a:r>
            <a:r>
              <a:rPr dirty="0">
                <a:latin typeface="Times New Roman" panose="02020603050405020304" pitchFamily="18" charset="0"/>
                <a:cs typeface="Times New Roman" panose="02020603050405020304" pitchFamily="18" charset="0"/>
              </a:rPr>
              <a:t>	</a:t>
            </a:r>
            <a:r>
              <a:rPr spc="-390" dirty="0">
                <a:latin typeface="Times New Roman" panose="02020603050405020304" pitchFamily="18" charset="0"/>
                <a:cs typeface="Times New Roman" panose="02020603050405020304" pitchFamily="18" charset="0"/>
              </a:rPr>
              <a:t>FOR</a:t>
            </a:r>
            <a:r>
              <a:rPr dirty="0">
                <a:latin typeface="Times New Roman" panose="02020603050405020304" pitchFamily="18" charset="0"/>
                <a:cs typeface="Times New Roman" panose="02020603050405020304" pitchFamily="18" charset="0"/>
              </a:rPr>
              <a:t> </a:t>
            </a:r>
            <a:r>
              <a:rPr spc="-520" dirty="0">
                <a:latin typeface="Times New Roman" panose="02020603050405020304" pitchFamily="18" charset="0"/>
                <a:cs typeface="Times New Roman" panose="02020603050405020304" pitchFamily="18" charset="0"/>
              </a:rPr>
              <a:t>BEAGLEBONEBLACK</a:t>
            </a:r>
          </a:p>
        </p:txBody>
      </p:sp>
      <p:sp>
        <p:nvSpPr>
          <p:cNvPr id="3" name="object 3"/>
          <p:cNvSpPr txBox="1"/>
          <p:nvPr/>
        </p:nvSpPr>
        <p:spPr>
          <a:xfrm>
            <a:off x="2304488" y="2866023"/>
            <a:ext cx="15602511" cy="7039106"/>
          </a:xfrm>
          <a:prstGeom prst="rect">
            <a:avLst/>
          </a:prstGeom>
        </p:spPr>
        <p:txBody>
          <a:bodyPr vert="horz" wrap="square" lIns="0" tIns="16510" rIns="0" bIns="0" rtlCol="0">
            <a:spAutoFit/>
          </a:bodyPr>
          <a:lstStyle/>
          <a:p>
            <a:pPr marL="12700">
              <a:lnSpc>
                <a:spcPct val="100000"/>
              </a:lnSpc>
              <a:spcBef>
                <a:spcPts val="130"/>
              </a:spcBef>
            </a:pPr>
            <a:r>
              <a:rPr sz="3200" b="1" spc="90" dirty="0">
                <a:solidFill>
                  <a:srgbClr val="708BAB"/>
                </a:solidFill>
                <a:latin typeface="Times New Roman" panose="02020603050405020304" pitchFamily="18" charset="0"/>
                <a:cs typeface="Times New Roman" panose="02020603050405020304" pitchFamily="18" charset="0"/>
              </a:rPr>
              <a:t>BuildRoot-</a:t>
            </a:r>
            <a:r>
              <a:rPr sz="3200" b="1" spc="145" dirty="0">
                <a:solidFill>
                  <a:srgbClr val="708BAB"/>
                </a:solidFill>
                <a:latin typeface="Times New Roman" panose="02020603050405020304" pitchFamily="18" charset="0"/>
                <a:cs typeface="Times New Roman" panose="02020603050405020304" pitchFamily="18" charset="0"/>
              </a:rPr>
              <a:t>v.2023.02.9:</a:t>
            </a:r>
            <a:endParaRPr sz="3200" dirty="0">
              <a:latin typeface="Times New Roman" panose="02020603050405020304" pitchFamily="18" charset="0"/>
              <a:cs typeface="Times New Roman" panose="02020603050405020304" pitchFamily="18" charset="0"/>
            </a:endParaRPr>
          </a:p>
          <a:p>
            <a:pPr algn="l"/>
            <a:endParaRPr lang="en-US" sz="2200" b="0" i="0" u="none" strike="noStrike" baseline="0" dirty="0">
              <a:latin typeface="Times New Roman" panose="02020603050405020304" pitchFamily="18" charset="0"/>
              <a:cs typeface="Times New Roman" panose="02020603050405020304" pitchFamily="18" charset="0"/>
            </a:endParaRPr>
          </a:p>
          <a:p>
            <a:pPr algn="l"/>
            <a:r>
              <a:rPr lang="en-US" sz="2200" b="0" i="0"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err="1">
                <a:latin typeface="Times New Roman" panose="02020603050405020304" pitchFamily="18" charset="0"/>
                <a:cs typeface="Times New Roman" panose="02020603050405020304" pitchFamily="18" charset="0"/>
              </a:rPr>
              <a:t>Buildroot</a:t>
            </a:r>
            <a:r>
              <a:rPr lang="en-US" sz="2200" b="0" i="0" u="none" strike="noStrike" baseline="0" dirty="0">
                <a:latin typeface="Times New Roman" panose="02020603050405020304" pitchFamily="18" charset="0"/>
                <a:cs typeface="Times New Roman" panose="02020603050405020304" pitchFamily="18" charset="0"/>
              </a:rPr>
              <a:t> is a framework that simplifies and automates the process of building a complete Linux system for an embedded system, </a:t>
            </a:r>
            <a:r>
              <a:rPr lang="en-US" sz="220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using cross-compilation</a:t>
            </a:r>
            <a:r>
              <a:rPr lang="en-US" sz="2200" b="0" i="0" u="none" strike="noStrike" baseline="0" dirty="0">
                <a:latin typeface="LiberationSans"/>
              </a:rPr>
              <a:t>.</a:t>
            </a:r>
            <a:endParaRPr lang="en-IN" sz="2200" dirty="0">
              <a:latin typeface="Times New Roman" panose="02020603050405020304" pitchFamily="18" charset="0"/>
              <a:cs typeface="Times New Roman" panose="02020603050405020304" pitchFamily="18" charset="0"/>
            </a:endParaRPr>
          </a:p>
          <a:p>
            <a:pPr>
              <a:lnSpc>
                <a:spcPct val="100000"/>
              </a:lnSpc>
              <a:spcBef>
                <a:spcPts val="1105"/>
              </a:spcBef>
            </a:pPr>
            <a:endParaRPr sz="2200" dirty="0">
              <a:latin typeface="Times New Roman" panose="02020603050405020304" pitchFamily="18" charset="0"/>
              <a:cs typeface="Times New Roman" panose="02020603050405020304" pitchFamily="18" charset="0"/>
            </a:endParaRPr>
          </a:p>
          <a:p>
            <a:pPr marL="12700">
              <a:lnSpc>
                <a:spcPct val="100000"/>
              </a:lnSpc>
              <a:spcBef>
                <a:spcPts val="5"/>
              </a:spcBef>
            </a:pPr>
            <a:r>
              <a:rPr sz="3200" b="1" spc="-120" dirty="0">
                <a:solidFill>
                  <a:srgbClr val="708BAB"/>
                </a:solidFill>
                <a:latin typeface="Times New Roman" panose="02020603050405020304" pitchFamily="18" charset="0"/>
                <a:cs typeface="Times New Roman" panose="02020603050405020304" pitchFamily="18" charset="0"/>
              </a:rPr>
              <a:t>U-</a:t>
            </a:r>
            <a:r>
              <a:rPr sz="3200" b="1" spc="105" dirty="0">
                <a:solidFill>
                  <a:srgbClr val="708BAB"/>
                </a:solidFill>
                <a:latin typeface="Times New Roman" panose="02020603050405020304" pitchFamily="18" charset="0"/>
                <a:cs typeface="Times New Roman" panose="02020603050405020304" pitchFamily="18" charset="0"/>
              </a:rPr>
              <a:t>Boot-</a:t>
            </a:r>
            <a:r>
              <a:rPr sz="3200" b="1" spc="210" dirty="0">
                <a:solidFill>
                  <a:srgbClr val="708BAB"/>
                </a:solidFill>
                <a:latin typeface="Times New Roman" panose="02020603050405020304" pitchFamily="18" charset="0"/>
                <a:cs typeface="Times New Roman" panose="02020603050405020304" pitchFamily="18" charset="0"/>
              </a:rPr>
              <a:t>v.2020.04:</a:t>
            </a:r>
            <a:endParaRPr sz="3200" dirty="0">
              <a:latin typeface="Times New Roman" panose="02020603050405020304" pitchFamily="18" charset="0"/>
              <a:cs typeface="Times New Roman" panose="02020603050405020304" pitchFamily="18" charset="0"/>
            </a:endParaRPr>
          </a:p>
          <a:p>
            <a:pPr marL="641985">
              <a:lnSpc>
                <a:spcPct val="100000"/>
              </a:lnSpc>
              <a:spcBef>
                <a:spcPts val="3320"/>
              </a:spcBef>
            </a:pPr>
            <a:r>
              <a:rPr sz="2200" spc="-215" dirty="0">
                <a:solidFill>
                  <a:srgbClr val="292E3A"/>
                </a:solidFill>
                <a:latin typeface="Times New Roman" panose="02020603050405020304" pitchFamily="18" charset="0"/>
                <a:cs typeface="Times New Roman" panose="02020603050405020304" pitchFamily="18" charset="0"/>
              </a:rPr>
              <a:t>It</a:t>
            </a:r>
            <a:r>
              <a:rPr sz="2200" spc="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generates</a:t>
            </a:r>
            <a:r>
              <a:rPr sz="2200" spc="5" dirty="0">
                <a:solidFill>
                  <a:srgbClr val="292E3A"/>
                </a:solidFill>
                <a:latin typeface="Times New Roman" panose="02020603050405020304" pitchFamily="18" charset="0"/>
                <a:cs typeface="Times New Roman" panose="02020603050405020304" pitchFamily="18" charset="0"/>
              </a:rPr>
              <a:t> </a:t>
            </a:r>
            <a:r>
              <a:rPr sz="2200" spc="150" dirty="0">
                <a:solidFill>
                  <a:srgbClr val="292E3A"/>
                </a:solidFill>
                <a:latin typeface="Times New Roman" panose="02020603050405020304" pitchFamily="18" charset="0"/>
                <a:cs typeface="Times New Roman" panose="02020603050405020304" pitchFamily="18" charset="0"/>
              </a:rPr>
              <a:t>MLO</a:t>
            </a:r>
            <a:r>
              <a:rPr sz="2200" spc="10"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and</a:t>
            </a:r>
            <a:r>
              <a:rPr sz="2200" spc="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U-boot</a:t>
            </a:r>
            <a:r>
              <a:rPr sz="2200" spc="10" dirty="0">
                <a:solidFill>
                  <a:srgbClr val="292E3A"/>
                </a:solidFill>
                <a:latin typeface="Times New Roman" panose="02020603050405020304" pitchFamily="18" charset="0"/>
                <a:cs typeface="Times New Roman" panose="02020603050405020304" pitchFamily="18" charset="0"/>
              </a:rPr>
              <a:t> </a:t>
            </a:r>
            <a:r>
              <a:rPr sz="2200" spc="-10" dirty="0">
                <a:solidFill>
                  <a:srgbClr val="292E3A"/>
                </a:solidFill>
                <a:latin typeface="Times New Roman" panose="02020603050405020304" pitchFamily="18" charset="0"/>
                <a:cs typeface="Times New Roman" panose="02020603050405020304" pitchFamily="18" charset="0"/>
              </a:rPr>
              <a:t>image.</a:t>
            </a:r>
            <a:endParaRPr sz="2200" dirty="0">
              <a:latin typeface="Times New Roman" panose="02020603050405020304" pitchFamily="18" charset="0"/>
              <a:cs typeface="Times New Roman" panose="02020603050405020304" pitchFamily="18" charset="0"/>
            </a:endParaRPr>
          </a:p>
          <a:p>
            <a:pPr>
              <a:lnSpc>
                <a:spcPct val="100000"/>
              </a:lnSpc>
              <a:spcBef>
                <a:spcPts val="1110"/>
              </a:spcBef>
            </a:pPr>
            <a:endParaRPr sz="2200" dirty="0">
              <a:latin typeface="Times New Roman" panose="02020603050405020304" pitchFamily="18" charset="0"/>
              <a:cs typeface="Times New Roman" panose="02020603050405020304" pitchFamily="18" charset="0"/>
            </a:endParaRPr>
          </a:p>
          <a:p>
            <a:pPr marL="12700">
              <a:lnSpc>
                <a:spcPct val="100000"/>
              </a:lnSpc>
            </a:pPr>
            <a:r>
              <a:rPr sz="3200" b="1" dirty="0">
                <a:solidFill>
                  <a:srgbClr val="708BAB"/>
                </a:solidFill>
                <a:latin typeface="Times New Roman" panose="02020603050405020304" pitchFamily="18" charset="0"/>
                <a:cs typeface="Times New Roman" panose="02020603050405020304" pitchFamily="18" charset="0"/>
              </a:rPr>
              <a:t>Linux-</a:t>
            </a:r>
            <a:r>
              <a:rPr sz="3200" b="1" spc="80" dirty="0">
                <a:solidFill>
                  <a:srgbClr val="708BAB"/>
                </a:solidFill>
                <a:latin typeface="Times New Roman" panose="02020603050405020304" pitchFamily="18" charset="0"/>
                <a:cs typeface="Times New Roman" panose="02020603050405020304" pitchFamily="18" charset="0"/>
              </a:rPr>
              <a:t>6.7.5:</a:t>
            </a:r>
            <a:endParaRPr sz="3200" dirty="0">
              <a:latin typeface="Times New Roman" panose="02020603050405020304" pitchFamily="18" charset="0"/>
              <a:cs typeface="Times New Roman" panose="02020603050405020304" pitchFamily="18" charset="0"/>
            </a:endParaRPr>
          </a:p>
          <a:p>
            <a:pPr marL="641985">
              <a:lnSpc>
                <a:spcPct val="100000"/>
              </a:lnSpc>
              <a:spcBef>
                <a:spcPts val="3320"/>
              </a:spcBef>
            </a:pPr>
            <a:r>
              <a:rPr sz="2200" spc="50" dirty="0">
                <a:solidFill>
                  <a:srgbClr val="292E3A"/>
                </a:solidFill>
                <a:latin typeface="Times New Roman" panose="02020603050405020304" pitchFamily="18" charset="0"/>
                <a:cs typeface="Times New Roman" panose="02020603050405020304" pitchFamily="18" charset="0"/>
              </a:rPr>
              <a:t>To</a:t>
            </a:r>
            <a:r>
              <a:rPr sz="2200" spc="-2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generate</a:t>
            </a:r>
            <a:r>
              <a:rPr sz="2200" spc="-25" dirty="0">
                <a:solidFill>
                  <a:srgbClr val="292E3A"/>
                </a:solidFill>
                <a:latin typeface="Times New Roman" panose="02020603050405020304" pitchFamily="18" charset="0"/>
                <a:cs typeface="Times New Roman" panose="02020603050405020304" pitchFamily="18" charset="0"/>
              </a:rPr>
              <a:t> </a:t>
            </a:r>
            <a:r>
              <a:rPr sz="2200" spc="-10" dirty="0">
                <a:solidFill>
                  <a:srgbClr val="292E3A"/>
                </a:solidFill>
                <a:latin typeface="Times New Roman" panose="02020603050405020304" pitchFamily="18" charset="0"/>
                <a:cs typeface="Times New Roman" panose="02020603050405020304" pitchFamily="18" charset="0"/>
              </a:rPr>
              <a:t>zImage.</a:t>
            </a:r>
            <a:endParaRPr sz="2200" dirty="0">
              <a:latin typeface="Times New Roman" panose="02020603050405020304" pitchFamily="18" charset="0"/>
              <a:cs typeface="Times New Roman" panose="02020603050405020304" pitchFamily="18" charset="0"/>
            </a:endParaRPr>
          </a:p>
          <a:p>
            <a:pPr>
              <a:lnSpc>
                <a:spcPct val="100000"/>
              </a:lnSpc>
            </a:pPr>
            <a:endParaRPr sz="2200" dirty="0">
              <a:latin typeface="Times New Roman" panose="02020603050405020304" pitchFamily="18" charset="0"/>
              <a:cs typeface="Times New Roman" panose="02020603050405020304" pitchFamily="18" charset="0"/>
            </a:endParaRPr>
          </a:p>
          <a:p>
            <a:pPr>
              <a:lnSpc>
                <a:spcPct val="100000"/>
              </a:lnSpc>
              <a:spcBef>
                <a:spcPts val="930"/>
              </a:spcBef>
            </a:pPr>
            <a:endParaRPr sz="2200" dirty="0">
              <a:latin typeface="Times New Roman" panose="02020603050405020304" pitchFamily="18" charset="0"/>
              <a:cs typeface="Times New Roman" panose="02020603050405020304" pitchFamily="18" charset="0"/>
            </a:endParaRPr>
          </a:p>
          <a:p>
            <a:pPr marL="12700">
              <a:lnSpc>
                <a:spcPct val="100000"/>
              </a:lnSpc>
            </a:pPr>
            <a:r>
              <a:rPr sz="3200" b="1" spc="155" dirty="0">
                <a:solidFill>
                  <a:srgbClr val="708BAB"/>
                </a:solidFill>
                <a:latin typeface="Times New Roman" panose="02020603050405020304" pitchFamily="18" charset="0"/>
                <a:cs typeface="Times New Roman" panose="02020603050405020304" pitchFamily="18" charset="0"/>
              </a:rPr>
              <a:t>Rootfs:</a:t>
            </a:r>
            <a:endParaRPr sz="3200" dirty="0">
              <a:latin typeface="Times New Roman" panose="02020603050405020304" pitchFamily="18" charset="0"/>
              <a:cs typeface="Times New Roman" panose="02020603050405020304" pitchFamily="18" charset="0"/>
            </a:endParaRPr>
          </a:p>
          <a:p>
            <a:pPr marL="641985">
              <a:lnSpc>
                <a:spcPct val="100000"/>
              </a:lnSpc>
              <a:spcBef>
                <a:spcPts val="3320"/>
              </a:spcBef>
            </a:pPr>
            <a:r>
              <a:rPr sz="2200" spc="-215" dirty="0">
                <a:solidFill>
                  <a:srgbClr val="292E3A"/>
                </a:solidFill>
                <a:latin typeface="Times New Roman" panose="02020603050405020304" pitchFamily="18" charset="0"/>
                <a:cs typeface="Times New Roman" panose="02020603050405020304" pitchFamily="18" charset="0"/>
              </a:rPr>
              <a:t>It</a:t>
            </a:r>
            <a:r>
              <a:rPr sz="2200" spc="-20" dirty="0">
                <a:solidFill>
                  <a:srgbClr val="292E3A"/>
                </a:solidFill>
                <a:latin typeface="Times New Roman" panose="02020603050405020304" pitchFamily="18" charset="0"/>
                <a:cs typeface="Times New Roman" panose="02020603050405020304" pitchFamily="18" charset="0"/>
              </a:rPr>
              <a:t> </a:t>
            </a:r>
            <a:r>
              <a:rPr sz="2200" spc="45" dirty="0">
                <a:solidFill>
                  <a:srgbClr val="292E3A"/>
                </a:solidFill>
                <a:latin typeface="Times New Roman" panose="02020603050405020304" pitchFamily="18" charset="0"/>
                <a:cs typeface="Times New Roman" panose="02020603050405020304" pitchFamily="18" charset="0"/>
              </a:rPr>
              <a:t>consists</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of</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essentional</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system</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files</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and</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directories</a:t>
            </a:r>
            <a:r>
              <a:rPr sz="2200" spc="-15" dirty="0">
                <a:solidFill>
                  <a:srgbClr val="292E3A"/>
                </a:solidFill>
                <a:latin typeface="Times New Roman" panose="02020603050405020304" pitchFamily="18" charset="0"/>
                <a:cs typeface="Times New Roman" panose="02020603050405020304" pitchFamily="18" charset="0"/>
              </a:rPr>
              <a:t> </a:t>
            </a:r>
            <a:r>
              <a:rPr sz="2200" spc="50" dirty="0">
                <a:solidFill>
                  <a:srgbClr val="292E3A"/>
                </a:solidFill>
                <a:latin typeface="Times New Roman" panose="02020603050405020304" pitchFamily="18" charset="0"/>
                <a:cs typeface="Times New Roman" panose="02020603050405020304" pitchFamily="18" charset="0"/>
              </a:rPr>
              <a:t>necessary</a:t>
            </a:r>
            <a:r>
              <a:rPr sz="2200" spc="-15" dirty="0">
                <a:solidFill>
                  <a:srgbClr val="292E3A"/>
                </a:solidFill>
                <a:latin typeface="Times New Roman" panose="02020603050405020304" pitchFamily="18" charset="0"/>
                <a:cs typeface="Times New Roman" panose="02020603050405020304" pitchFamily="18" charset="0"/>
              </a:rPr>
              <a:t> </a:t>
            </a:r>
            <a:r>
              <a:rPr sz="2200" spc="-10" dirty="0">
                <a:solidFill>
                  <a:srgbClr val="292E3A"/>
                </a:solidFill>
                <a:latin typeface="Times New Roman" panose="02020603050405020304" pitchFamily="18" charset="0"/>
                <a:cs typeface="Times New Roman" panose="02020603050405020304" pitchFamily="18" charset="0"/>
              </a:rPr>
              <a:t>for</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the</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system</a:t>
            </a:r>
            <a:r>
              <a:rPr sz="2200" spc="-15" dirty="0">
                <a:solidFill>
                  <a:srgbClr val="292E3A"/>
                </a:solidFill>
                <a:latin typeface="Times New Roman" panose="02020603050405020304" pitchFamily="18" charset="0"/>
                <a:cs typeface="Times New Roman" panose="02020603050405020304" pitchFamily="18" charset="0"/>
              </a:rPr>
              <a:t> </a:t>
            </a:r>
            <a:r>
              <a:rPr sz="2200" dirty="0">
                <a:solidFill>
                  <a:srgbClr val="292E3A"/>
                </a:solidFill>
                <a:latin typeface="Times New Roman" panose="02020603050405020304" pitchFamily="18" charset="0"/>
                <a:cs typeface="Times New Roman" panose="02020603050405020304" pitchFamily="18" charset="0"/>
              </a:rPr>
              <a:t>to</a:t>
            </a:r>
            <a:r>
              <a:rPr sz="2200" spc="-15" dirty="0">
                <a:solidFill>
                  <a:srgbClr val="292E3A"/>
                </a:solidFill>
                <a:latin typeface="Times New Roman" panose="02020603050405020304" pitchFamily="18" charset="0"/>
                <a:cs typeface="Times New Roman" panose="02020603050405020304" pitchFamily="18" charset="0"/>
              </a:rPr>
              <a:t> </a:t>
            </a:r>
            <a:r>
              <a:rPr sz="2200" spc="-10" dirty="0">
                <a:solidFill>
                  <a:srgbClr val="292E3A"/>
                </a:solidFill>
                <a:latin typeface="Times New Roman" panose="02020603050405020304" pitchFamily="18" charset="0"/>
                <a:cs typeface="Times New Roman" panose="02020603050405020304" pitchFamily="18" charset="0"/>
              </a:rPr>
              <a:t>operate.</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09" rIns="0" bIns="0" rtlCol="0">
            <a:spAutoFit/>
          </a:bodyPr>
          <a:lstStyle/>
          <a:p>
            <a:pPr marL="6370320">
              <a:lnSpc>
                <a:spcPct val="100000"/>
              </a:lnSpc>
              <a:spcBef>
                <a:spcPts val="100"/>
              </a:spcBef>
            </a:pPr>
            <a:r>
              <a:rPr spc="-345" dirty="0">
                <a:latin typeface="Times New Roman" panose="02020603050405020304" pitchFamily="18" charset="0"/>
                <a:cs typeface="Times New Roman" panose="02020603050405020304" pitchFamily="18" charset="0"/>
              </a:rPr>
              <a:t>WORKING</a:t>
            </a:r>
          </a:p>
        </p:txBody>
      </p:sp>
      <p:pic>
        <p:nvPicPr>
          <p:cNvPr id="6" name="Picture 5">
            <a:extLst>
              <a:ext uri="{FF2B5EF4-FFF2-40B4-BE49-F238E27FC236}">
                <a16:creationId xmlns:a16="http://schemas.microsoft.com/office/drawing/2014/main" id="{6580C305-AAF1-5F3E-9C1E-02E4BFA1F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111" y="2552700"/>
            <a:ext cx="9153778" cy="7505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08" rIns="0" bIns="0" rtlCol="0">
            <a:spAutoFit/>
          </a:bodyPr>
          <a:lstStyle/>
          <a:p>
            <a:pPr marL="6825615">
              <a:lnSpc>
                <a:spcPct val="100000"/>
              </a:lnSpc>
              <a:spcBef>
                <a:spcPts val="100"/>
              </a:spcBef>
            </a:pPr>
            <a:r>
              <a:rPr spc="-615" dirty="0">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8D19E2FB-23AD-C7CF-A5D0-2F7544425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150" y="3009900"/>
            <a:ext cx="4419600" cy="6791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007" rIns="0" bIns="0" rtlCol="0">
            <a:spAutoFit/>
          </a:bodyPr>
          <a:lstStyle/>
          <a:p>
            <a:pPr marL="5440045">
              <a:lnSpc>
                <a:spcPct val="100000"/>
              </a:lnSpc>
              <a:spcBef>
                <a:spcPts val="100"/>
              </a:spcBef>
            </a:pPr>
            <a:r>
              <a:rPr spc="-470" dirty="0">
                <a:latin typeface="Times New Roman" panose="02020603050405020304" pitchFamily="18" charset="0"/>
                <a:cs typeface="Times New Roman" panose="02020603050405020304" pitchFamily="18" charset="0"/>
              </a:rPr>
              <a:t>APPLICATIONS</a:t>
            </a:r>
          </a:p>
        </p:txBody>
      </p:sp>
      <p:sp>
        <p:nvSpPr>
          <p:cNvPr id="4" name="TextBox 3">
            <a:extLst>
              <a:ext uri="{FF2B5EF4-FFF2-40B4-BE49-F238E27FC236}">
                <a16:creationId xmlns:a16="http://schemas.microsoft.com/office/drawing/2014/main" id="{04CBF61F-F67F-28FF-33A1-70894B3782F2}"/>
              </a:ext>
            </a:extLst>
          </p:cNvPr>
          <p:cNvSpPr txBox="1"/>
          <p:nvPr/>
        </p:nvSpPr>
        <p:spPr>
          <a:xfrm>
            <a:off x="2209800" y="3086100"/>
            <a:ext cx="9372600" cy="6186309"/>
          </a:xfrm>
          <a:prstGeom prst="rect">
            <a:avLst/>
          </a:prstGeom>
          <a:noFill/>
        </p:spPr>
        <p:txBody>
          <a:bodyPr wrap="square" rtlCol="0">
            <a:spAutoFit/>
          </a:bodyPr>
          <a:lstStyle/>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Gesture Recognition</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Motion Tracking</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Fall Detection</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Vehicle Stability Control</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Robotics Navigation</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Sports Performance Analysis</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Drone Stabilization</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Health Monitoring </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Virtual Reality</a:t>
            </a:r>
          </a:p>
          <a:p>
            <a:pPr marL="571500" indent="-571500" algn="l">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Navigation Systems of Ships and Aircrafts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466</Words>
  <Application>Microsoft Office PowerPoint</Application>
  <PresentationFormat>Custom</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Narrow</vt:lpstr>
      <vt:lpstr>LiberationSans</vt:lpstr>
      <vt:lpstr>Times New Roman</vt:lpstr>
      <vt:lpstr>Office Theme</vt:lpstr>
      <vt:lpstr>CENTRE FOR DEVELOPMENT OF ADVANCED COMPUTING (C-DAC)</vt:lpstr>
      <vt:lpstr>Table of Content</vt:lpstr>
      <vt:lpstr>ABSTRACT</vt:lpstr>
      <vt:lpstr>BLOCK DIAGRAM</vt:lpstr>
      <vt:lpstr>1.BeagleBone Black Rev C</vt:lpstr>
      <vt:lpstr>EMBEDDED OS FOR BEAGLEBONEBLACK</vt:lpstr>
      <vt:lpstr>WORKING</vt:lpstr>
      <vt:lpstr>RESULT</vt:lpstr>
      <vt:lpstr>APPLICATIONS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cp:lastModifiedBy>Vinay Kumar</cp:lastModifiedBy>
  <cp:revision>12</cp:revision>
  <dcterms:created xsi:type="dcterms:W3CDTF">2024-02-25T16:13:17Z</dcterms:created>
  <dcterms:modified xsi:type="dcterms:W3CDTF">2024-02-25T13:39:44Z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2024-02-25T00:00:00Z</vt:filetime>
  </property>
  <property fmtid="{D5CDD505-2E9C-101B-9397-08002B2CF9AE}" pid="3" name="Creator">
    <vt:lpwstr>Canva</vt:lpwstr>
  </property>
  <property fmtid="{D5CDD505-2E9C-101B-9397-08002B2CF9AE}" pid="4" name="LastSaved">
    <vt:filetime>2024-02-25T00:00:00Z</vt:filetime>
  </property>
  <property fmtid="{D5CDD505-2E9C-101B-9397-08002B2CF9AE}" pid="5" name="Producer">
    <vt:lpwstr>Canva</vt:lpwstr>
  </property>
</Properties>
</file>