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29270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28106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26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402252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1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117426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1636204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397059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415104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4613EA-03E1-4B4F-B48F-236CBCBD2863}" type="datetimeFigureOut">
              <a:rPr lang="es-PE" smtClean="0"/>
              <a:t>22/05/2021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14340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4613EA-03E1-4B4F-B48F-236CBCBD2863}" type="datetimeFigureOut">
              <a:rPr lang="es-PE" smtClean="0"/>
              <a:t>22/05/2021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211688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B4613EA-03E1-4B4F-B48F-236CBCBD2863}" type="datetimeFigureOut">
              <a:rPr lang="es-PE" smtClean="0"/>
              <a:t>22/05/2021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11079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B4613EA-03E1-4B4F-B48F-236CBCBD2863}" type="datetimeFigureOut">
              <a:rPr lang="es-PE" smtClean="0"/>
              <a:t>22/05/2021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154024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613EA-03E1-4B4F-B48F-236CBCBD2863}" type="datetimeFigureOut">
              <a:rPr lang="es-PE" smtClean="0"/>
              <a:t>22/05/2021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242492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B4613EA-03E1-4B4F-B48F-236CBCBD2863}" type="datetimeFigureOut">
              <a:rPr lang="es-PE" smtClean="0"/>
              <a:t>22/05/2021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274713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B4613EA-03E1-4B4F-B48F-236CBCBD2863}" type="datetimeFigureOut">
              <a:rPr lang="es-PE" smtClean="0"/>
              <a:t>22/05/2021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AB359F8-18B0-4B59-B852-A237B0379D16}" type="slidenum">
              <a:rPr lang="es-PE" smtClean="0"/>
              <a:t>‹Nº›</a:t>
            </a:fld>
            <a:endParaRPr lang="es-PE"/>
          </a:p>
        </p:txBody>
      </p:sp>
    </p:spTree>
    <p:extLst>
      <p:ext uri="{BB962C8B-B14F-4D97-AF65-F5344CB8AC3E}">
        <p14:creationId xmlns:p14="http://schemas.microsoft.com/office/powerpoint/2010/main" val="376671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4613EA-03E1-4B4F-B48F-236CBCBD2863}" type="datetimeFigureOut">
              <a:rPr lang="es-PE" smtClean="0"/>
              <a:t>22/05/2021</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B359F8-18B0-4B59-B852-A237B0379D16}" type="slidenum">
              <a:rPr lang="es-PE" smtClean="0"/>
              <a:t>‹Nº›</a:t>
            </a:fld>
            <a:endParaRPr lang="es-PE"/>
          </a:p>
        </p:txBody>
      </p:sp>
    </p:spTree>
    <p:extLst>
      <p:ext uri="{BB962C8B-B14F-4D97-AF65-F5344CB8AC3E}">
        <p14:creationId xmlns:p14="http://schemas.microsoft.com/office/powerpoint/2010/main" val="171569398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B2DC3-5914-497D-ABFC-47908D41FA46}"/>
              </a:ext>
            </a:extLst>
          </p:cNvPr>
          <p:cNvSpPr>
            <a:spLocks noGrp="1"/>
          </p:cNvSpPr>
          <p:nvPr>
            <p:ph type="ctrTitle"/>
          </p:nvPr>
        </p:nvSpPr>
        <p:spPr>
          <a:xfrm>
            <a:off x="1742981" y="0"/>
            <a:ext cx="9144000" cy="1466960"/>
          </a:xfrm>
        </p:spPr>
        <p:txBody>
          <a:bodyPr>
            <a:normAutofit/>
          </a:bodyPr>
          <a:lstStyle/>
          <a:p>
            <a:pPr algn="ctr"/>
            <a:r>
              <a:rPr lang="es-PE" sz="7200" dirty="0">
                <a:ln w="28575">
                  <a:solidFill>
                    <a:srgbClr val="FF0000"/>
                  </a:solidFill>
                </a:ln>
                <a:solidFill>
                  <a:schemeClr val="tx1"/>
                </a:solidFill>
                <a:effectLst>
                  <a:glow rad="101600">
                    <a:srgbClr val="FF0000">
                      <a:alpha val="60000"/>
                    </a:srgbClr>
                  </a:glow>
                  <a:reflection blurRad="6350" stA="55000" endA="300" endPos="45500" dir="5400000" sy="-100000" algn="bl" rotWithShape="0"/>
                </a:effectLst>
                <a:latin typeface="Amasis MT Pro Black" panose="02040A04050005020304" pitchFamily="18" charset="0"/>
              </a:rPr>
              <a:t>GRUPO 4</a:t>
            </a:r>
          </a:p>
        </p:txBody>
      </p:sp>
      <p:sp>
        <p:nvSpPr>
          <p:cNvPr id="3" name="Subtítulo 2">
            <a:extLst>
              <a:ext uri="{FF2B5EF4-FFF2-40B4-BE49-F238E27FC236}">
                <a16:creationId xmlns:a16="http://schemas.microsoft.com/office/drawing/2014/main" id="{2D82EF19-B505-40A8-A2D8-47E0CD490217}"/>
              </a:ext>
            </a:extLst>
          </p:cNvPr>
          <p:cNvSpPr>
            <a:spLocks noGrp="1"/>
          </p:cNvSpPr>
          <p:nvPr>
            <p:ph type="subTitle" idx="1"/>
          </p:nvPr>
        </p:nvSpPr>
        <p:spPr>
          <a:xfrm>
            <a:off x="1435223" y="1577928"/>
            <a:ext cx="8960528" cy="3979493"/>
          </a:xfrm>
        </p:spPr>
        <p:txBody>
          <a:bodyPr>
            <a:normAutofit lnSpcReduction="10000"/>
          </a:bodyPr>
          <a:lstStyle/>
          <a:p>
            <a:pPr algn="l"/>
            <a:r>
              <a:rPr lang="es-PE" sz="32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Integrantes:</a:t>
            </a:r>
          </a:p>
          <a:p>
            <a:pPr algn="l"/>
            <a:endParaRPr lang="es-PE" sz="2400" b="1" i="1" dirty="0">
              <a:solidFill>
                <a:schemeClr val="tx1"/>
              </a:solidFill>
              <a:effectLst>
                <a:glow rad="228600">
                  <a:schemeClr val="accent5">
                    <a:satMod val="175000"/>
                    <a:alpha val="40000"/>
                  </a:schemeClr>
                </a:glow>
              </a:effectLst>
              <a:latin typeface="Arial Black" panose="020B0A04020102020204" pitchFamily="34" charset="0"/>
            </a:endParaRPr>
          </a:p>
          <a:p>
            <a:pPr marL="285750" indent="-285750" algn="l">
              <a:buFont typeface="Arial" panose="020B0604020202020204" pitchFamily="34" charset="0"/>
              <a:buChar char="•"/>
            </a:pPr>
            <a:r>
              <a:rPr lang="es-PE" sz="3200" dirty="0">
                <a:ln>
                  <a:solidFill>
                    <a:srgbClr val="00B050"/>
                  </a:solidFill>
                </a:ln>
                <a:solidFill>
                  <a:schemeClr val="tx1"/>
                </a:solidFill>
                <a:effectLst>
                  <a:glow rad="101600">
                    <a:srgbClr val="00B050">
                      <a:alpha val="60000"/>
                    </a:srgbClr>
                  </a:glow>
                </a:effectLst>
                <a:latin typeface="Arial Black" panose="020B0A04020102020204" pitchFamily="34" charset="0"/>
                <a:cs typeface="Aharoni" panose="02010803020104030203" pitchFamily="2" charset="-79"/>
              </a:rPr>
              <a:t>Fredy Palomino Huamani</a:t>
            </a:r>
          </a:p>
          <a:p>
            <a:pPr marL="285750" indent="-285750" algn="l">
              <a:buFont typeface="Arial" panose="020B0604020202020204" pitchFamily="34" charset="0"/>
              <a:buChar char="•"/>
            </a:pPr>
            <a:r>
              <a:rPr lang="es-PE" sz="3200" dirty="0">
                <a:ln>
                  <a:solidFill>
                    <a:srgbClr val="00B050"/>
                  </a:solidFill>
                </a:ln>
                <a:solidFill>
                  <a:schemeClr val="tx1"/>
                </a:solidFill>
                <a:effectLst>
                  <a:glow rad="101600">
                    <a:srgbClr val="00B050">
                      <a:alpha val="60000"/>
                    </a:srgbClr>
                  </a:glow>
                </a:effectLst>
                <a:latin typeface="Arial Black" panose="020B0A04020102020204" pitchFamily="34" charset="0"/>
                <a:cs typeface="Aharoni" panose="02010803020104030203" pitchFamily="2" charset="-79"/>
              </a:rPr>
              <a:t>Brandon Montiveros Llontop</a:t>
            </a:r>
          </a:p>
          <a:p>
            <a:pPr marL="285750" indent="-285750" algn="l">
              <a:buFont typeface="Arial" panose="020B0604020202020204" pitchFamily="34" charset="0"/>
              <a:buChar char="•"/>
            </a:pPr>
            <a:r>
              <a:rPr lang="es-PE" sz="3200" dirty="0">
                <a:ln>
                  <a:solidFill>
                    <a:srgbClr val="00B050"/>
                  </a:solidFill>
                </a:ln>
                <a:solidFill>
                  <a:schemeClr val="tx1"/>
                </a:solidFill>
                <a:effectLst>
                  <a:glow rad="101600">
                    <a:srgbClr val="00B050">
                      <a:alpha val="60000"/>
                    </a:srgbClr>
                  </a:glow>
                </a:effectLst>
                <a:latin typeface="Arial Black" panose="020B0A04020102020204" pitchFamily="34" charset="0"/>
                <a:cs typeface="Aharoni" panose="02010803020104030203" pitchFamily="2" charset="-79"/>
              </a:rPr>
              <a:t>Brahan Carbajal Tarazona</a:t>
            </a:r>
          </a:p>
          <a:p>
            <a:pPr marL="285750" indent="-285750" algn="l">
              <a:buFont typeface="Arial" panose="020B0604020202020204" pitchFamily="34" charset="0"/>
              <a:buChar char="•"/>
            </a:pPr>
            <a:r>
              <a:rPr lang="es-PE" sz="3200" dirty="0">
                <a:ln>
                  <a:solidFill>
                    <a:srgbClr val="00B050"/>
                  </a:solidFill>
                </a:ln>
                <a:solidFill>
                  <a:schemeClr val="tx1"/>
                </a:solidFill>
                <a:effectLst>
                  <a:glow rad="101600">
                    <a:srgbClr val="00B050">
                      <a:alpha val="60000"/>
                    </a:srgbClr>
                  </a:glow>
                </a:effectLst>
                <a:latin typeface="Arial Black" panose="020B0A04020102020204" pitchFamily="34" charset="0"/>
                <a:cs typeface="Aharoni" panose="02010803020104030203" pitchFamily="2" charset="-79"/>
              </a:rPr>
              <a:t>Keler Diaz Cahuana</a:t>
            </a:r>
          </a:p>
          <a:p>
            <a:pPr marL="285750" indent="-285750" algn="l">
              <a:buFont typeface="Arial" panose="020B0604020202020204" pitchFamily="34" charset="0"/>
              <a:buChar char="•"/>
            </a:pPr>
            <a:r>
              <a:rPr lang="es-PE" sz="3200" dirty="0">
                <a:ln>
                  <a:solidFill>
                    <a:srgbClr val="00B050"/>
                  </a:solidFill>
                </a:ln>
                <a:solidFill>
                  <a:schemeClr val="tx1"/>
                </a:solidFill>
                <a:effectLst>
                  <a:glow rad="101600">
                    <a:srgbClr val="00B050">
                      <a:alpha val="60000"/>
                    </a:srgbClr>
                  </a:glow>
                </a:effectLst>
                <a:latin typeface="Arial Black" panose="020B0A04020102020204" pitchFamily="34" charset="0"/>
                <a:cs typeface="Aharoni" panose="02010803020104030203" pitchFamily="2" charset="-79"/>
              </a:rPr>
              <a:t>Jhosue Leguia Valdivia</a:t>
            </a:r>
          </a:p>
        </p:txBody>
      </p:sp>
      <p:pic>
        <p:nvPicPr>
          <p:cNvPr id="1026" name="Picture 2" descr="Ilustración de Grupo De Dibujos Animados Después De Líder Del Equipo Vector  y más Vectores Libres de Derechos de Adulto - iStock">
            <a:extLst>
              <a:ext uri="{FF2B5EF4-FFF2-40B4-BE49-F238E27FC236}">
                <a16:creationId xmlns:a16="http://schemas.microsoft.com/office/drawing/2014/main" id="{3C3C428B-1C80-4D22-A6B6-DA6D554C9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211" y="2219232"/>
            <a:ext cx="3776192" cy="186449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8078143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6201A-E180-48A5-8E4A-E4A6C6A7CC12}"/>
              </a:ext>
            </a:extLst>
          </p:cNvPr>
          <p:cNvSpPr>
            <a:spLocks noGrp="1"/>
          </p:cNvSpPr>
          <p:nvPr>
            <p:ph type="title"/>
          </p:nvPr>
        </p:nvSpPr>
        <p:spPr>
          <a:xfrm>
            <a:off x="286716" y="744026"/>
            <a:ext cx="7898495" cy="801950"/>
          </a:xfrm>
        </p:spPr>
        <p:txBody>
          <a:bodyPr>
            <a:normAutofit/>
          </a:bodyPr>
          <a:lstStyle/>
          <a:p>
            <a:r>
              <a:rPr lang="es-PE" sz="4400" dirty="0">
                <a:ln>
                  <a:solidFill>
                    <a:srgbClr val="00B050"/>
                  </a:solidFill>
                </a:ln>
                <a:solidFill>
                  <a:schemeClr val="tx1"/>
                </a:solidFill>
                <a:effectLst>
                  <a:glow rad="101600">
                    <a:srgbClr val="00B050">
                      <a:alpha val="60000"/>
                    </a:srgbClr>
                  </a:glow>
                </a:effectLst>
                <a:latin typeface="Arial Black" panose="020B0A04020102020204" pitchFamily="34" charset="0"/>
              </a:rPr>
              <a:t>CAMBIO EN EL DÓLAR</a:t>
            </a:r>
          </a:p>
        </p:txBody>
      </p:sp>
      <p:sp>
        <p:nvSpPr>
          <p:cNvPr id="3" name="Marcador de contenido 2">
            <a:extLst>
              <a:ext uri="{FF2B5EF4-FFF2-40B4-BE49-F238E27FC236}">
                <a16:creationId xmlns:a16="http://schemas.microsoft.com/office/drawing/2014/main" id="{37F5FB3A-AF9E-400D-8D25-6BB9B4E16F29}"/>
              </a:ext>
            </a:extLst>
          </p:cNvPr>
          <p:cNvSpPr>
            <a:spLocks noGrp="1"/>
          </p:cNvSpPr>
          <p:nvPr>
            <p:ph idx="1"/>
          </p:nvPr>
        </p:nvSpPr>
        <p:spPr>
          <a:xfrm>
            <a:off x="419881" y="1645685"/>
            <a:ext cx="5803365" cy="3707551"/>
          </a:xfrm>
        </p:spPr>
        <p:txBody>
          <a:bodyPr>
            <a:normAutofit/>
          </a:bodyPr>
          <a:lstStyle/>
          <a:p>
            <a:r>
              <a:rPr lang="es-PE" dirty="0">
                <a:solidFill>
                  <a:schemeClr val="tx1"/>
                </a:solidFill>
                <a:latin typeface="Arial" panose="020B0604020202020204" pitchFamily="34" charset="0"/>
                <a:cs typeface="Arial" panose="020B0604020202020204" pitchFamily="34" charset="0"/>
              </a:rPr>
              <a:t>Como ya vemos en las noticias, el dólar está teniendo una variación muy notable, ocasionando muchos problemas como para las personas que están en el negocio de importación o exportación que puede lograr alterar sus ganancias de manera muy dramática. Todo esto se debe por la inestabilidad política que está viviendo el país. Ocasionando muchos problemas para todos por la alza de precios en algunos productos, por ello presentaremos unos gráficos respecto a los cambios que está teniendo el dólar.</a:t>
            </a:r>
          </a:p>
        </p:txBody>
      </p:sp>
      <p:pic>
        <p:nvPicPr>
          <p:cNvPr id="2050" name="Picture 2" descr="Dólar en Perú | Tipo de cambio en máximo histórico: tres economistas  explican las causas y consecuencias de esta alza NCZE | ECONOMIA | EL  COMERCIO PERÚ">
            <a:extLst>
              <a:ext uri="{FF2B5EF4-FFF2-40B4-BE49-F238E27FC236}">
                <a16:creationId xmlns:a16="http://schemas.microsoft.com/office/drawing/2014/main" id="{6670EDBF-3F29-4AE1-BB03-418960424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906" y="744026"/>
            <a:ext cx="3887170" cy="2392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2" name="Picture 4" descr="Tipo de cambio: revisa el precio del dólar en Perú hoy, 2 de abril del 2021  » EntornoInteligente">
            <a:extLst>
              <a:ext uri="{FF2B5EF4-FFF2-40B4-BE49-F238E27FC236}">
                <a16:creationId xmlns:a16="http://schemas.microsoft.com/office/drawing/2014/main" id="{E30DA68A-8FA6-4817-A234-55E730208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1243" y="4197582"/>
            <a:ext cx="4218833" cy="231130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54" name="Picture 6" descr="Tipo de cambio: Precio del dólar registra fuerte caída y cierra en 3.72  soles hoy, lunes 10 de mayo | SBS | interbancario | dólares a soles |  compra | venta | cotización del dólar | RPP Noticias">
            <a:extLst>
              <a:ext uri="{FF2B5EF4-FFF2-40B4-BE49-F238E27FC236}">
                <a16:creationId xmlns:a16="http://schemas.microsoft.com/office/drawing/2014/main" id="{2329065C-3B8B-4D93-BE2B-60FCA92FC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144" y="4952184"/>
            <a:ext cx="3041791" cy="1703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9436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6EC6F-7DF8-4DEE-8EED-32DC1430234E}"/>
              </a:ext>
            </a:extLst>
          </p:cNvPr>
          <p:cNvSpPr>
            <a:spLocks noGrp="1"/>
          </p:cNvSpPr>
          <p:nvPr>
            <p:ph type="title"/>
          </p:nvPr>
        </p:nvSpPr>
        <p:spPr>
          <a:xfrm>
            <a:off x="260395" y="176104"/>
            <a:ext cx="11769633" cy="836457"/>
          </a:xfrm>
        </p:spPr>
        <p:txBody>
          <a:bodyPr>
            <a:normAutofit fontScale="90000"/>
          </a:bodyPr>
          <a:lstStyle/>
          <a:p>
            <a:pPr algn="ctr"/>
            <a:r>
              <a:rPr lang="es-PE" sz="4400" dirty="0">
                <a:ln w="0"/>
                <a:solidFill>
                  <a:schemeClr val="tx1"/>
                </a:solidFill>
                <a:effectLst>
                  <a:glow rad="101600">
                    <a:srgbClr val="00B050">
                      <a:alpha val="60000"/>
                    </a:srgbClr>
                  </a:glow>
                  <a:outerShdw blurRad="38100" dist="19050" dir="2700000" algn="tl" rotWithShape="0">
                    <a:schemeClr val="dk1">
                      <a:alpha val="40000"/>
                    </a:schemeClr>
                  </a:outerShdw>
                </a:effectLst>
                <a:latin typeface="Amasis MT Pro Black" panose="02040A04050005020304" pitchFamily="18" charset="0"/>
              </a:rPr>
              <a:t>GRAFICO EN PY MAYO CAMBIO DE DOLAR</a:t>
            </a:r>
          </a:p>
        </p:txBody>
      </p:sp>
      <p:graphicFrame>
        <p:nvGraphicFramePr>
          <p:cNvPr id="5" name="Tabla 4"/>
          <p:cNvGraphicFramePr>
            <a:graphicFrameLocks noGrp="1"/>
          </p:cNvGraphicFramePr>
          <p:nvPr>
            <p:extLst>
              <p:ext uri="{D42A27DB-BD31-4B8C-83A1-F6EECF244321}">
                <p14:modId xmlns:p14="http://schemas.microsoft.com/office/powerpoint/2010/main" val="2328419806"/>
              </p:ext>
            </p:extLst>
          </p:nvPr>
        </p:nvGraphicFramePr>
        <p:xfrm>
          <a:off x="161972" y="917319"/>
          <a:ext cx="5163861" cy="5675704"/>
        </p:xfrm>
        <a:graphic>
          <a:graphicData uri="http://schemas.openxmlformats.org/drawingml/2006/table">
            <a:tbl>
              <a:tblPr firstRow="1" bandRow="1">
                <a:tableStyleId>{5C22544A-7EE6-4342-B048-85BDC9FD1C3A}</a:tableStyleId>
              </a:tblPr>
              <a:tblGrid>
                <a:gridCol w="1765294">
                  <a:extLst>
                    <a:ext uri="{9D8B030D-6E8A-4147-A177-3AD203B41FA5}">
                      <a16:colId xmlns:a16="http://schemas.microsoft.com/office/drawing/2014/main" val="3790980625"/>
                    </a:ext>
                  </a:extLst>
                </a:gridCol>
                <a:gridCol w="2006701">
                  <a:extLst>
                    <a:ext uri="{9D8B030D-6E8A-4147-A177-3AD203B41FA5}">
                      <a16:colId xmlns:a16="http://schemas.microsoft.com/office/drawing/2014/main" val="2324176864"/>
                    </a:ext>
                  </a:extLst>
                </a:gridCol>
                <a:gridCol w="1391866">
                  <a:extLst>
                    <a:ext uri="{9D8B030D-6E8A-4147-A177-3AD203B41FA5}">
                      <a16:colId xmlns:a16="http://schemas.microsoft.com/office/drawing/2014/main" val="2519159057"/>
                    </a:ext>
                  </a:extLst>
                </a:gridCol>
              </a:tblGrid>
              <a:tr h="445925">
                <a:tc>
                  <a:txBody>
                    <a:bodyPr/>
                    <a:lstStyle/>
                    <a:p>
                      <a:pPr algn="l" rtl="0" fontAlgn="ctr"/>
                      <a:r>
                        <a:rPr lang="en-US" sz="900" u="none" strike="noStrike">
                          <a:effectLst/>
                        </a:rPr>
                        <a:t>DIA</a:t>
                      </a:r>
                      <a:endParaRPr lang="en-US" sz="900" b="1" i="0" u="none" strike="noStrike">
                        <a:solidFill>
                          <a:srgbClr val="FFFFFF"/>
                        </a:solidFill>
                        <a:effectLst/>
                        <a:latin typeface="Trebuchet MS" panose="020B0603020202020204" pitchFamily="34" charset="0"/>
                      </a:endParaRPr>
                    </a:p>
                  </a:txBody>
                  <a:tcPr marL="4798" marR="4798" marT="4798" marB="0" anchor="ctr"/>
                </a:tc>
                <a:tc>
                  <a:txBody>
                    <a:bodyPr/>
                    <a:lstStyle/>
                    <a:p>
                      <a:pPr algn="l" rtl="0" fontAlgn="ctr"/>
                      <a:r>
                        <a:rPr lang="en-US" sz="900" u="none" strike="noStrike">
                          <a:effectLst/>
                        </a:rPr>
                        <a:t>COMPRA</a:t>
                      </a:r>
                      <a:endParaRPr lang="en-US" sz="900" b="1" i="0" u="none" strike="noStrike">
                        <a:solidFill>
                          <a:srgbClr val="FFFFFF"/>
                        </a:solidFill>
                        <a:effectLst/>
                        <a:latin typeface="Trebuchet MS" panose="020B0603020202020204" pitchFamily="34" charset="0"/>
                      </a:endParaRPr>
                    </a:p>
                  </a:txBody>
                  <a:tcPr marL="4798" marR="4798" marT="4798" marB="0" anchor="ctr"/>
                </a:tc>
                <a:tc>
                  <a:txBody>
                    <a:bodyPr/>
                    <a:lstStyle/>
                    <a:p>
                      <a:pPr algn="l" rtl="0" fontAlgn="ctr"/>
                      <a:r>
                        <a:rPr lang="en-US" sz="900" u="none" strike="noStrike">
                          <a:effectLst/>
                        </a:rPr>
                        <a:t>VENTA</a:t>
                      </a:r>
                      <a:endParaRPr lang="en-US" sz="900" b="1" i="0" u="none" strike="noStrike">
                        <a:solidFill>
                          <a:srgbClr val="FFFFFF"/>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621933176"/>
                  </a:ext>
                </a:extLst>
              </a:tr>
              <a:tr h="438957">
                <a:tc>
                  <a:txBody>
                    <a:bodyPr/>
                    <a:lstStyle/>
                    <a:p>
                      <a:pPr algn="l" rtl="0" fontAlgn="ctr"/>
                      <a:r>
                        <a:rPr lang="en-US" sz="1400" u="none" strike="noStrike" dirty="0">
                          <a:effectLst/>
                        </a:rPr>
                        <a:t>1</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3.783 </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3.792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893371342"/>
                  </a:ext>
                </a:extLst>
              </a:tr>
              <a:tr h="431989">
                <a:tc>
                  <a:txBody>
                    <a:bodyPr/>
                    <a:lstStyle/>
                    <a:p>
                      <a:pPr algn="l" rtl="0" fontAlgn="ctr"/>
                      <a:r>
                        <a:rPr lang="en-US" sz="1400" u="none" strike="noStrike" dirty="0">
                          <a:effectLst/>
                        </a:rPr>
                        <a:t>2</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3.783 </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3.792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663336804"/>
                  </a:ext>
                </a:extLst>
              </a:tr>
              <a:tr h="215994">
                <a:tc>
                  <a:txBody>
                    <a:bodyPr/>
                    <a:lstStyle/>
                    <a:p>
                      <a:pPr algn="l" rtl="0" fontAlgn="ctr"/>
                      <a:r>
                        <a:rPr lang="en-US" sz="1400" u="none" strike="noStrike">
                          <a:effectLst/>
                        </a:rPr>
                        <a:t>3</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3.807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3.813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551976072"/>
                  </a:ext>
                </a:extLst>
              </a:tr>
              <a:tr h="215994">
                <a:tc>
                  <a:txBody>
                    <a:bodyPr/>
                    <a:lstStyle/>
                    <a:p>
                      <a:pPr algn="l" rtl="0" fontAlgn="ctr"/>
                      <a:r>
                        <a:rPr lang="en-US" sz="1400" u="none" strike="noStrike">
                          <a:effectLst/>
                        </a:rPr>
                        <a:t>4</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3.827 </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3.832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3318538702"/>
                  </a:ext>
                </a:extLst>
              </a:tr>
              <a:tr h="215994">
                <a:tc>
                  <a:txBody>
                    <a:bodyPr/>
                    <a:lstStyle/>
                    <a:p>
                      <a:pPr algn="l" rtl="0" fontAlgn="ctr"/>
                      <a:r>
                        <a:rPr lang="en-US" sz="1400" u="none" strike="noStrike">
                          <a:effectLst/>
                        </a:rPr>
                        <a:t>5</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3.824 </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3.829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876194840"/>
                  </a:ext>
                </a:extLst>
              </a:tr>
              <a:tr h="215994">
                <a:tc>
                  <a:txBody>
                    <a:bodyPr/>
                    <a:lstStyle/>
                    <a:p>
                      <a:pPr algn="l" rtl="0" fontAlgn="ctr"/>
                      <a:r>
                        <a:rPr lang="en-US" sz="1400" u="none" strike="noStrike">
                          <a:effectLst/>
                        </a:rPr>
                        <a:t>6</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3.815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3.821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1015545061"/>
                  </a:ext>
                </a:extLst>
              </a:tr>
              <a:tr h="431989">
                <a:tc>
                  <a:txBody>
                    <a:bodyPr/>
                    <a:lstStyle/>
                    <a:p>
                      <a:pPr algn="l" rtl="0" fontAlgn="ctr"/>
                      <a:r>
                        <a:rPr lang="en-US" sz="1400" u="none" strike="noStrike">
                          <a:effectLst/>
                        </a:rPr>
                        <a:t>7</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3.796 </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3.800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541777474"/>
                  </a:ext>
                </a:extLst>
              </a:tr>
              <a:tr h="215994">
                <a:tc>
                  <a:txBody>
                    <a:bodyPr/>
                    <a:lstStyle/>
                    <a:p>
                      <a:pPr algn="l" rtl="0" fontAlgn="ctr"/>
                      <a:r>
                        <a:rPr lang="en-US" sz="1400" u="none" strike="noStrike">
                          <a:effectLst/>
                        </a:rPr>
                        <a:t>8</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S./3.796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3.80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4121302279"/>
                  </a:ext>
                </a:extLst>
              </a:tr>
              <a:tr h="215994">
                <a:tc>
                  <a:txBody>
                    <a:bodyPr/>
                    <a:lstStyle/>
                    <a:p>
                      <a:pPr algn="l" rtl="0" fontAlgn="ctr"/>
                      <a:r>
                        <a:rPr lang="en-US" sz="1400" u="none" strike="noStrike" dirty="0">
                          <a:effectLst/>
                        </a:rPr>
                        <a:t>9</a:t>
                      </a:r>
                      <a:endParaRPr lang="en-US" sz="1400" b="0" i="0" u="none" strike="noStrike" dirty="0">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3.34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3.34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3130486069"/>
                  </a:ext>
                </a:extLst>
              </a:tr>
              <a:tr h="215994">
                <a:tc>
                  <a:txBody>
                    <a:bodyPr/>
                    <a:lstStyle/>
                    <a:p>
                      <a:pPr algn="l" rtl="0" fontAlgn="ctr"/>
                      <a:r>
                        <a:rPr lang="en-US" sz="1400" u="none" strike="noStrike">
                          <a:effectLst/>
                        </a:rPr>
                        <a:t>10</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3.77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3.80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368018467"/>
                  </a:ext>
                </a:extLst>
              </a:tr>
              <a:tr h="215994">
                <a:tc>
                  <a:txBody>
                    <a:bodyPr/>
                    <a:lstStyle/>
                    <a:p>
                      <a:pPr algn="l" rtl="0" fontAlgn="ctr"/>
                      <a:r>
                        <a:rPr lang="en-US" sz="1400" u="none" strike="noStrike">
                          <a:effectLst/>
                        </a:rPr>
                        <a:t>11</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3.70 </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3.78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3622127363"/>
                  </a:ext>
                </a:extLst>
              </a:tr>
              <a:tr h="215994">
                <a:tc>
                  <a:txBody>
                    <a:bodyPr/>
                    <a:lstStyle/>
                    <a:p>
                      <a:pPr algn="l" rtl="0" fontAlgn="ctr"/>
                      <a:r>
                        <a:rPr lang="en-US" sz="1400" u="none" strike="noStrike">
                          <a:effectLst/>
                        </a:rPr>
                        <a:t>12</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3.68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3.69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717432894"/>
                  </a:ext>
                </a:extLst>
              </a:tr>
              <a:tr h="215994">
                <a:tc>
                  <a:txBody>
                    <a:bodyPr/>
                    <a:lstStyle/>
                    <a:p>
                      <a:pPr algn="l" rtl="0" fontAlgn="ctr"/>
                      <a:r>
                        <a:rPr lang="en-US" sz="1400" u="none" strike="noStrike">
                          <a:effectLst/>
                        </a:rPr>
                        <a:t>13</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3.67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3.68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3708019391"/>
                  </a:ext>
                </a:extLst>
              </a:tr>
              <a:tr h="215994">
                <a:tc>
                  <a:txBody>
                    <a:bodyPr/>
                    <a:lstStyle/>
                    <a:p>
                      <a:pPr algn="l" rtl="0" fontAlgn="ctr"/>
                      <a:r>
                        <a:rPr lang="en-US" sz="1400" u="none" strike="noStrike">
                          <a:effectLst/>
                        </a:rPr>
                        <a:t>14</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3.67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3.68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1507753704"/>
                  </a:ext>
                </a:extLst>
              </a:tr>
              <a:tr h="215994">
                <a:tc>
                  <a:txBody>
                    <a:bodyPr/>
                    <a:lstStyle/>
                    <a:p>
                      <a:pPr algn="l" rtl="0" fontAlgn="ctr"/>
                      <a:r>
                        <a:rPr lang="en-US" sz="1400" u="none" strike="noStrike">
                          <a:effectLst/>
                        </a:rPr>
                        <a:t>15</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3.67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3.68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475783150"/>
                  </a:ext>
                </a:extLst>
              </a:tr>
              <a:tr h="215994">
                <a:tc>
                  <a:txBody>
                    <a:bodyPr/>
                    <a:lstStyle/>
                    <a:p>
                      <a:pPr algn="l" rtl="0" fontAlgn="ctr"/>
                      <a:r>
                        <a:rPr lang="en-US" sz="1400" u="none" strike="noStrike">
                          <a:effectLst/>
                        </a:rPr>
                        <a:t>16</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3.70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3.70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249917920"/>
                  </a:ext>
                </a:extLst>
              </a:tr>
              <a:tr h="215994">
                <a:tc>
                  <a:txBody>
                    <a:bodyPr/>
                    <a:lstStyle/>
                    <a:p>
                      <a:pPr algn="l" rtl="0" fontAlgn="ctr"/>
                      <a:r>
                        <a:rPr lang="en-US" sz="1400" u="none" strike="noStrike">
                          <a:effectLst/>
                        </a:rPr>
                        <a:t>17</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3.72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3.73 </a:t>
                      </a:r>
                      <a:endParaRPr lang="en-US" sz="1400" b="0" i="0" u="none" strike="noStrike">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1857047170"/>
                  </a:ext>
                </a:extLst>
              </a:tr>
              <a:tr h="215994">
                <a:tc>
                  <a:txBody>
                    <a:bodyPr/>
                    <a:lstStyle/>
                    <a:p>
                      <a:pPr algn="l" rtl="0" fontAlgn="ctr"/>
                      <a:r>
                        <a:rPr lang="en-US" sz="1400" u="none" strike="noStrike">
                          <a:effectLst/>
                        </a:rPr>
                        <a:t>18</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3.74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3.75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1275599101"/>
                  </a:ext>
                </a:extLst>
              </a:tr>
              <a:tr h="215994">
                <a:tc>
                  <a:txBody>
                    <a:bodyPr/>
                    <a:lstStyle/>
                    <a:p>
                      <a:pPr algn="l" rtl="0" fontAlgn="ctr"/>
                      <a:r>
                        <a:rPr lang="en-US" sz="1400" u="none" strike="noStrike">
                          <a:effectLst/>
                        </a:rPr>
                        <a:t>19</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3.74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3.74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60697486"/>
                  </a:ext>
                </a:extLst>
              </a:tr>
              <a:tr h="215994">
                <a:tc>
                  <a:txBody>
                    <a:bodyPr/>
                    <a:lstStyle/>
                    <a:p>
                      <a:pPr algn="l" rtl="0" fontAlgn="ctr"/>
                      <a:r>
                        <a:rPr lang="en-US" sz="1400" u="none" strike="noStrike">
                          <a:effectLst/>
                        </a:rPr>
                        <a:t>20</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3.74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3.75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2572942164"/>
                  </a:ext>
                </a:extLst>
              </a:tr>
              <a:tr h="215994">
                <a:tc>
                  <a:txBody>
                    <a:bodyPr/>
                    <a:lstStyle/>
                    <a:p>
                      <a:pPr algn="l" rtl="0" fontAlgn="ctr"/>
                      <a:r>
                        <a:rPr lang="en-US" sz="1400" u="none" strike="noStrike">
                          <a:effectLst/>
                        </a:rPr>
                        <a:t>21</a:t>
                      </a:r>
                      <a:endParaRPr lang="en-US" sz="1400" b="0"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a:effectLst/>
                        </a:rPr>
                        <a:t> S/           3.74 </a:t>
                      </a:r>
                      <a:endParaRPr lang="en-US" sz="1400" b="1" i="0" u="none" strike="noStrike">
                        <a:solidFill>
                          <a:srgbClr val="000000"/>
                        </a:solidFill>
                        <a:effectLst/>
                        <a:latin typeface="Trebuchet MS" panose="020B0603020202020204" pitchFamily="34" charset="0"/>
                      </a:endParaRPr>
                    </a:p>
                  </a:txBody>
                  <a:tcPr marL="4798" marR="4798" marT="4798" marB="0" anchor="ctr"/>
                </a:tc>
                <a:tc>
                  <a:txBody>
                    <a:bodyPr/>
                    <a:lstStyle/>
                    <a:p>
                      <a:pPr algn="l" rtl="0" fontAlgn="ctr"/>
                      <a:r>
                        <a:rPr lang="en-US" sz="1400" u="none" strike="noStrike" dirty="0">
                          <a:effectLst/>
                        </a:rPr>
                        <a:t> S/   3.75 </a:t>
                      </a:r>
                      <a:endParaRPr lang="en-US" sz="1400" b="0" i="0" u="none" strike="noStrike" dirty="0">
                        <a:solidFill>
                          <a:srgbClr val="000000"/>
                        </a:solidFill>
                        <a:effectLst/>
                        <a:latin typeface="Trebuchet MS" panose="020B0603020202020204" pitchFamily="34" charset="0"/>
                      </a:endParaRPr>
                    </a:p>
                  </a:txBody>
                  <a:tcPr marL="4798" marR="4798" marT="4798" marB="0" anchor="ctr"/>
                </a:tc>
                <a:extLst>
                  <a:ext uri="{0D108BD9-81ED-4DB2-BD59-A6C34878D82A}">
                    <a16:rowId xmlns:a16="http://schemas.microsoft.com/office/drawing/2014/main" val="5941679"/>
                  </a:ext>
                </a:extLst>
              </a:tr>
            </a:tbl>
          </a:graphicData>
        </a:graphic>
      </p:graphicFrame>
      <p:pic>
        <p:nvPicPr>
          <p:cNvPr id="6" name="Imagen 5"/>
          <p:cNvPicPr>
            <a:picLocks noChangeAspect="1"/>
          </p:cNvPicPr>
          <p:nvPr/>
        </p:nvPicPr>
        <p:blipFill rotWithShape="1">
          <a:blip r:embed="rId2"/>
          <a:srcRect l="30858" t="13124" r="23059" b="19197"/>
          <a:stretch/>
        </p:blipFill>
        <p:spPr>
          <a:xfrm>
            <a:off x="5721531" y="1260284"/>
            <a:ext cx="5995852" cy="4950823"/>
          </a:xfrm>
          <a:prstGeom prst="rect">
            <a:avLst/>
          </a:prstGeom>
        </p:spPr>
      </p:pic>
    </p:spTree>
    <p:extLst>
      <p:ext uri="{BB962C8B-B14F-4D97-AF65-F5344CB8AC3E}">
        <p14:creationId xmlns:p14="http://schemas.microsoft.com/office/powerpoint/2010/main" val="172618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5A5B7-D5E0-4979-8052-92805A3AFE23}"/>
              </a:ext>
            </a:extLst>
          </p:cNvPr>
          <p:cNvSpPr>
            <a:spLocks noGrp="1"/>
          </p:cNvSpPr>
          <p:nvPr>
            <p:ph type="title"/>
          </p:nvPr>
        </p:nvSpPr>
        <p:spPr>
          <a:xfrm>
            <a:off x="1040228" y="156840"/>
            <a:ext cx="9266746" cy="1002026"/>
          </a:xfrm>
        </p:spPr>
        <p:txBody>
          <a:bodyPr/>
          <a:lstStyle/>
          <a:p>
            <a:pPr algn="ctr"/>
            <a:r>
              <a:rPr lang="es-PE" dirty="0">
                <a:solidFill>
                  <a:schemeClr val="bg2">
                    <a:lumMod val="10000"/>
                  </a:schemeClr>
                </a:solidFill>
                <a:effectLst>
                  <a:glow rad="101600">
                    <a:srgbClr val="00B050">
                      <a:alpha val="60000"/>
                    </a:srgbClr>
                  </a:glow>
                </a:effectLst>
                <a:latin typeface="Arial Black" panose="020B0A04020102020204" pitchFamily="34" charset="0"/>
              </a:rPr>
              <a:t>CODIGO EN PY</a:t>
            </a:r>
          </a:p>
        </p:txBody>
      </p:sp>
      <p:pic>
        <p:nvPicPr>
          <p:cNvPr id="6" name="Imagen 5">
            <a:extLst>
              <a:ext uri="{FF2B5EF4-FFF2-40B4-BE49-F238E27FC236}">
                <a16:creationId xmlns:a16="http://schemas.microsoft.com/office/drawing/2014/main" id="{812CF4B6-1E4D-4EC9-8CD1-809FB0FA69CA}"/>
              </a:ext>
            </a:extLst>
          </p:cNvPr>
          <p:cNvPicPr>
            <a:picLocks noChangeAspect="1"/>
          </p:cNvPicPr>
          <p:nvPr/>
        </p:nvPicPr>
        <p:blipFill rotWithShape="1">
          <a:blip r:embed="rId2">
            <a:extLst>
              <a:ext uri="{28A0092B-C50C-407E-A947-70E740481C1C}">
                <a14:useLocalDpi xmlns:a14="http://schemas.microsoft.com/office/drawing/2010/main" val="0"/>
              </a:ext>
            </a:extLst>
          </a:blip>
          <a:srcRect l="15198" t="4849" r="134" b="5825"/>
          <a:stretch/>
        </p:blipFill>
        <p:spPr>
          <a:xfrm>
            <a:off x="941031" y="990190"/>
            <a:ext cx="9669202" cy="5162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95160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23EE2-39BB-4A52-9124-6409C5282AFC}"/>
              </a:ext>
            </a:extLst>
          </p:cNvPr>
          <p:cNvSpPr>
            <a:spLocks noGrp="1"/>
          </p:cNvSpPr>
          <p:nvPr>
            <p:ph type="title"/>
          </p:nvPr>
        </p:nvSpPr>
        <p:spPr>
          <a:xfrm>
            <a:off x="1636123" y="260536"/>
            <a:ext cx="7534510" cy="846338"/>
          </a:xfrm>
        </p:spPr>
        <p:txBody>
          <a:bodyPr>
            <a:normAutofit fontScale="90000"/>
          </a:bodyPr>
          <a:lstStyle/>
          <a:p>
            <a:r>
              <a:rPr lang="es-PE" sz="4400" dirty="0">
                <a:ln>
                  <a:solidFill>
                    <a:schemeClr val="tx1"/>
                  </a:solidFill>
                </a:ln>
                <a:effectLst>
                  <a:glow rad="101600">
                    <a:srgbClr val="FFFF00">
                      <a:alpha val="60000"/>
                    </a:srgbClr>
                  </a:glow>
                </a:effectLst>
                <a:latin typeface="Amasis MT Pro Black" panose="02040A04050005020304" pitchFamily="18" charset="0"/>
              </a:rPr>
              <a:t>GRAFICO DE DISPERSION</a:t>
            </a:r>
          </a:p>
        </p:txBody>
      </p:sp>
      <p:sp>
        <p:nvSpPr>
          <p:cNvPr id="3" name="Marcador de contenido 2">
            <a:extLst>
              <a:ext uri="{FF2B5EF4-FFF2-40B4-BE49-F238E27FC236}">
                <a16:creationId xmlns:a16="http://schemas.microsoft.com/office/drawing/2014/main" id="{9651BB51-5771-4DB9-8BB7-F1126AD85623}"/>
              </a:ext>
            </a:extLst>
          </p:cNvPr>
          <p:cNvSpPr>
            <a:spLocks noGrp="1"/>
          </p:cNvSpPr>
          <p:nvPr>
            <p:ph idx="1"/>
          </p:nvPr>
        </p:nvSpPr>
        <p:spPr>
          <a:xfrm>
            <a:off x="289879" y="1248916"/>
            <a:ext cx="11029149" cy="1369997"/>
          </a:xfrm>
        </p:spPr>
        <p:txBody>
          <a:bodyPr/>
          <a:lstStyle/>
          <a:p>
            <a:r>
              <a:rPr lang="es-PE" dirty="0">
                <a:solidFill>
                  <a:schemeClr val="bg2">
                    <a:lumMod val="10000"/>
                  </a:schemeClr>
                </a:solidFill>
                <a:latin typeface="Arial" panose="020B0604020202020204" pitchFamily="34" charset="0"/>
                <a:ea typeface="Calibri" panose="020F0502020204030204" pitchFamily="34" charset="0"/>
                <a:cs typeface="Times New Roman" panose="02020603050405020304" pitchFamily="18" charset="0"/>
              </a:rPr>
              <a:t>Los gráficos de dispersión visualizan la relación entre dos variables numéricas, de forma que una variable se muestra en el eje x y la otra, en el eje y. Para cada registro, se traza un punto donde las dos variables se intersecan en el gráfico. Cuando los puntos resultantes forman una estructura no aleatoria, existe una relación entre las dos variables.</a:t>
            </a:r>
            <a:endParaRPr lang="es-PE" dirty="0">
              <a:solidFill>
                <a:schemeClr val="bg2">
                  <a:lumMod val="10000"/>
                </a:schemeClr>
              </a:solidFill>
            </a:endParaRPr>
          </a:p>
        </p:txBody>
      </p:sp>
      <p:sp>
        <p:nvSpPr>
          <p:cNvPr id="4" name="CuadroTexto 3">
            <a:extLst>
              <a:ext uri="{FF2B5EF4-FFF2-40B4-BE49-F238E27FC236}">
                <a16:creationId xmlns:a16="http://schemas.microsoft.com/office/drawing/2014/main" id="{711F79E3-2EE1-4548-BEFE-6A8EBF5F3E5F}"/>
              </a:ext>
            </a:extLst>
          </p:cNvPr>
          <p:cNvSpPr txBox="1"/>
          <p:nvPr/>
        </p:nvSpPr>
        <p:spPr>
          <a:xfrm>
            <a:off x="451328" y="2642711"/>
            <a:ext cx="3932808" cy="1477328"/>
          </a:xfrm>
          <a:prstGeom prst="rect">
            <a:avLst/>
          </a:prstGeom>
          <a:noFill/>
        </p:spPr>
        <p:txBody>
          <a:bodyPr wrap="square" rtlCol="0">
            <a:spAutoFit/>
          </a:bodyPr>
          <a:lstStyle/>
          <a:p>
            <a:r>
              <a:rPr lang="es-PE" dirty="0">
                <a:latin typeface="Aharoni" panose="02010803020104030203" pitchFamily="2" charset="-79"/>
                <a:cs typeface="Aharoni" panose="02010803020104030203" pitchFamily="2" charset="-79"/>
              </a:rPr>
              <a:t>Títulos y descripción:</a:t>
            </a:r>
          </a:p>
          <a:p>
            <a:r>
              <a:rPr lang="es-PE" dirty="0">
                <a:latin typeface="Arial" panose="020B0604020202020204" pitchFamily="34" charset="0"/>
                <a:cs typeface="Arial" panose="020B0604020202020204" pitchFamily="34" charset="0"/>
              </a:rPr>
              <a:t>Los gráficos y los ejes usan títulos predeterminados basados en los nombres de las variables y el tipo de gráfico.</a:t>
            </a:r>
          </a:p>
        </p:txBody>
      </p:sp>
      <p:sp>
        <p:nvSpPr>
          <p:cNvPr id="5" name="CuadroTexto 4">
            <a:extLst>
              <a:ext uri="{FF2B5EF4-FFF2-40B4-BE49-F238E27FC236}">
                <a16:creationId xmlns:a16="http://schemas.microsoft.com/office/drawing/2014/main" id="{532A23E5-FBB4-4A67-9AFE-8EDCC4A02601}"/>
              </a:ext>
            </a:extLst>
          </p:cNvPr>
          <p:cNvSpPr txBox="1"/>
          <p:nvPr/>
        </p:nvSpPr>
        <p:spPr>
          <a:xfrm>
            <a:off x="6331260" y="2365712"/>
            <a:ext cx="4403324" cy="2031325"/>
          </a:xfrm>
          <a:prstGeom prst="rect">
            <a:avLst/>
          </a:prstGeom>
          <a:noFill/>
        </p:spPr>
        <p:txBody>
          <a:bodyPr wrap="square" rtlCol="0">
            <a:spAutoFit/>
          </a:bodyPr>
          <a:lstStyle/>
          <a:p>
            <a:r>
              <a:rPr lang="es-PE" dirty="0">
                <a:solidFill>
                  <a:schemeClr val="bg2">
                    <a:lumMod val="10000"/>
                  </a:schemeClr>
                </a:solidFill>
                <a:latin typeface="Aharoni" panose="02010803020104030203" pitchFamily="2" charset="-79"/>
                <a:cs typeface="Aharoni" panose="02010803020104030203" pitchFamily="2" charset="-79"/>
              </a:rPr>
              <a:t>Guías:</a:t>
            </a:r>
          </a:p>
          <a:p>
            <a:r>
              <a:rPr lang="es-PE" dirty="0">
                <a:latin typeface="Arial" panose="020B0604020202020204" pitchFamily="34" charset="0"/>
                <a:cs typeface="Arial" panose="020B0604020202020204" pitchFamily="34" charset="0"/>
              </a:rPr>
              <a:t>Para dibujar una línea, introduzca un Valor donde desee que se dibuje la línea. Para crear un rango, introduzca un valor a. También puede agregar texto a su guía especificando una Etiqueta.</a:t>
            </a:r>
          </a:p>
          <a:p>
            <a:endParaRPr lang="es-PE" dirty="0"/>
          </a:p>
        </p:txBody>
      </p:sp>
      <p:pic>
        <p:nvPicPr>
          <p:cNvPr id="4098" name="Picture 2" descr="Diagrama de dispersión - Calidad y ADR">
            <a:extLst>
              <a:ext uri="{FF2B5EF4-FFF2-40B4-BE49-F238E27FC236}">
                <a16:creationId xmlns:a16="http://schemas.microsoft.com/office/drawing/2014/main" id="{B039D03F-8C9E-4616-BDE4-2D1242063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012" y="4143837"/>
            <a:ext cx="3423730" cy="2299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descr="El eje de coordenadas | Escuela de Videojuegos | Hektor Profe">
            <a:extLst>
              <a:ext uri="{FF2B5EF4-FFF2-40B4-BE49-F238E27FC236}">
                <a16:creationId xmlns:a16="http://schemas.microsoft.com/office/drawing/2014/main" id="{9F9D3A38-EE02-463F-9630-088CE918B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8483" y="4471309"/>
            <a:ext cx="1962150" cy="19716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9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01992-EBB7-469C-842E-BC37D3130F8B}"/>
              </a:ext>
            </a:extLst>
          </p:cNvPr>
          <p:cNvSpPr>
            <a:spLocks noGrp="1"/>
          </p:cNvSpPr>
          <p:nvPr>
            <p:ph type="title"/>
          </p:nvPr>
        </p:nvSpPr>
        <p:spPr>
          <a:xfrm>
            <a:off x="677334" y="281126"/>
            <a:ext cx="8596668" cy="1320800"/>
          </a:xfrm>
        </p:spPr>
        <p:txBody>
          <a:bodyPr>
            <a:normAutofit fontScale="90000"/>
          </a:bodyPr>
          <a:lstStyle/>
          <a:p>
            <a:r>
              <a:rPr lang="es-MX" dirty="0">
                <a:ln>
                  <a:solidFill>
                    <a:schemeClr val="tx1"/>
                  </a:solidFill>
                </a:ln>
                <a:solidFill>
                  <a:srgbClr val="FF0000"/>
                </a:solidFill>
                <a:effectLst>
                  <a:glow rad="101600">
                    <a:srgbClr val="FFC000">
                      <a:alpha val="60000"/>
                    </a:srgbClr>
                  </a:glow>
                </a:effectLst>
                <a:latin typeface="Amasis MT Pro Black" panose="02040A04050005020304" pitchFamily="18" charset="0"/>
              </a:rPr>
              <a:t>Gráfico de dispersión: ¿cómo usar esta herramienta de control de calidad?</a:t>
            </a:r>
            <a:br>
              <a:rPr lang="es-MX" dirty="0">
                <a:ln>
                  <a:solidFill>
                    <a:schemeClr val="tx1"/>
                  </a:solidFill>
                </a:ln>
                <a:solidFill>
                  <a:srgbClr val="FF0000"/>
                </a:solidFill>
                <a:effectLst>
                  <a:glow rad="101600">
                    <a:srgbClr val="FFC000">
                      <a:alpha val="60000"/>
                    </a:srgbClr>
                  </a:glow>
                </a:effectLst>
              </a:rPr>
            </a:br>
            <a:endParaRPr lang="es-PE" dirty="0">
              <a:ln>
                <a:solidFill>
                  <a:schemeClr val="tx1"/>
                </a:solidFill>
              </a:ln>
              <a:effectLst>
                <a:glow rad="101600">
                  <a:srgbClr val="FFC000">
                    <a:alpha val="60000"/>
                  </a:srgbClr>
                </a:glow>
              </a:effectLst>
            </a:endParaRPr>
          </a:p>
        </p:txBody>
      </p:sp>
      <p:sp>
        <p:nvSpPr>
          <p:cNvPr id="3" name="Marcador de contenido 2">
            <a:extLst>
              <a:ext uri="{FF2B5EF4-FFF2-40B4-BE49-F238E27FC236}">
                <a16:creationId xmlns:a16="http://schemas.microsoft.com/office/drawing/2014/main" id="{EF8D9977-B089-4644-B67D-691C3FC86B8B}"/>
              </a:ext>
            </a:extLst>
          </p:cNvPr>
          <p:cNvSpPr>
            <a:spLocks noGrp="1"/>
          </p:cNvSpPr>
          <p:nvPr>
            <p:ph idx="1"/>
          </p:nvPr>
        </p:nvSpPr>
        <p:spPr>
          <a:xfrm>
            <a:off x="313350" y="1562428"/>
            <a:ext cx="4835698" cy="2201704"/>
          </a:xfrm>
        </p:spPr>
        <p:txBody>
          <a:bodyPr>
            <a:normAutofit lnSpcReduction="10000"/>
          </a:bodyPr>
          <a:lstStyle/>
          <a:p>
            <a:pPr marL="0" indent="0">
              <a:buNone/>
            </a:pPr>
            <a:r>
              <a:rPr lang="es-MX" sz="2400" b="1" i="1" dirty="0">
                <a:solidFill>
                  <a:schemeClr val="tx1"/>
                </a:solidFill>
                <a:effectLst>
                  <a:glow rad="101600">
                    <a:srgbClr val="FF0000">
                      <a:alpha val="60000"/>
                    </a:srgbClr>
                  </a:glow>
                </a:effectLst>
                <a:latin typeface="Amasis MT Pro Black" panose="02040A04050005020304" pitchFamily="18" charset="0"/>
                <a:cs typeface="Arial" panose="020B0604020202020204" pitchFamily="34" charset="0"/>
              </a:rPr>
              <a:t>Concepto</a:t>
            </a:r>
          </a:p>
          <a:p>
            <a:pPr marL="0" indent="0">
              <a:buNone/>
            </a:pPr>
            <a:r>
              <a:rPr lang="es-MX" dirty="0">
                <a:solidFill>
                  <a:schemeClr val="bg2">
                    <a:lumMod val="10000"/>
                  </a:schemeClr>
                </a:solidFill>
                <a:latin typeface="Arial" panose="020B0604020202020204" pitchFamily="34" charset="0"/>
                <a:cs typeface="Arial" panose="020B0604020202020204" pitchFamily="34" charset="0"/>
              </a:rPr>
              <a:t>El diagrama de dispersión es una herramienta muy útil con la capacidad de mostrar relaciones no lineales entre variables y se puede determinar la estrategia a usar para controlar y supervisar el proceso de manera eficiente, mejorando así la calidad.</a:t>
            </a:r>
            <a:endParaRPr lang="es-PE" dirty="0">
              <a:solidFill>
                <a:schemeClr val="bg2">
                  <a:lumMod val="10000"/>
                </a:schemeClr>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057EA8D8-966D-46E9-A719-940CCFE03ED7}"/>
              </a:ext>
            </a:extLst>
          </p:cNvPr>
          <p:cNvSpPr txBox="1"/>
          <p:nvPr/>
        </p:nvSpPr>
        <p:spPr>
          <a:xfrm>
            <a:off x="5628443" y="1459884"/>
            <a:ext cx="5646198" cy="4431983"/>
          </a:xfrm>
          <a:prstGeom prst="rect">
            <a:avLst/>
          </a:prstGeom>
          <a:noFill/>
        </p:spPr>
        <p:txBody>
          <a:bodyPr wrap="square" rtlCol="0">
            <a:spAutoFit/>
          </a:bodyPr>
          <a:lstStyle/>
          <a:p>
            <a:r>
              <a:rPr lang="es-PE" sz="2000" b="1" i="1" dirty="0">
                <a:effectLst>
                  <a:glow rad="101600">
                    <a:srgbClr val="FF0000">
                      <a:alpha val="60000"/>
                    </a:srgbClr>
                  </a:glow>
                </a:effectLst>
                <a:latin typeface="Amasis MT Pro Black" panose="02040A04050005020304" pitchFamily="18" charset="0"/>
              </a:rPr>
              <a:t>Pasos para elaborar un Grafico de Dispersión:</a:t>
            </a:r>
          </a:p>
          <a:p>
            <a:pPr marL="285750" indent="-285750">
              <a:buFont typeface="Arial" panose="020B0604020202020204" pitchFamily="34" charset="0"/>
              <a:buChar char="•"/>
            </a:pPr>
            <a:r>
              <a:rPr lang="es-MX" sz="1600" b="1" dirty="0"/>
              <a:t>Identificar la situación y las variables</a:t>
            </a:r>
            <a:r>
              <a:rPr lang="es-MX" sz="1600" dirty="0"/>
              <a:t>. Lo primero que deben hacer las organizaciones es detectar el problema en cuestión.</a:t>
            </a:r>
          </a:p>
          <a:p>
            <a:pPr marL="285750" indent="-285750">
              <a:buFont typeface="Arial" panose="020B0604020202020204" pitchFamily="34" charset="0"/>
              <a:buChar char="•"/>
            </a:pPr>
            <a:endParaRPr lang="es-MX" sz="1600" b="1" dirty="0"/>
          </a:p>
          <a:p>
            <a:pPr marL="285750" indent="-285750">
              <a:buFont typeface="Arial" panose="020B0604020202020204" pitchFamily="34" charset="0"/>
              <a:buChar char="•"/>
            </a:pPr>
            <a:r>
              <a:rPr lang="es-MX" sz="1600" b="1" dirty="0"/>
              <a:t>Recolectar los datos de las variables</a:t>
            </a:r>
            <a:r>
              <a:rPr lang="es-MX" sz="1600" dirty="0"/>
              <a:t>. Se recopilan los datos que se analizarán para verificar la relación entre las variables.</a:t>
            </a:r>
          </a:p>
          <a:p>
            <a:pPr marL="285750" indent="-285750">
              <a:buFont typeface="Arial" panose="020B0604020202020204" pitchFamily="34" charset="0"/>
              <a:buChar char="•"/>
            </a:pPr>
            <a:endParaRPr lang="es-MX" sz="1600" b="1" dirty="0"/>
          </a:p>
          <a:p>
            <a:pPr marL="285750" indent="-285750">
              <a:buFont typeface="Arial" panose="020B0604020202020204" pitchFamily="34" charset="0"/>
              <a:buChar char="•"/>
            </a:pPr>
            <a:r>
              <a:rPr lang="es-MX" sz="1600" b="1" dirty="0"/>
              <a:t>Dibujar el plano cartesiano</a:t>
            </a:r>
            <a:r>
              <a:rPr lang="es-MX" sz="1600" dirty="0"/>
              <a:t>. En el eje X se encuentra la variable independiente y en el eje Y se coloca la variable dependiente.</a:t>
            </a:r>
          </a:p>
          <a:p>
            <a:pPr marL="285750" indent="-285750">
              <a:buFont typeface="Arial" panose="020B0604020202020204" pitchFamily="34" charset="0"/>
              <a:buChar char="•"/>
            </a:pPr>
            <a:endParaRPr lang="es-MX" sz="1600" b="1" dirty="0"/>
          </a:p>
          <a:p>
            <a:pPr marL="285750" indent="-285750">
              <a:buFont typeface="Arial" panose="020B0604020202020204" pitchFamily="34" charset="0"/>
              <a:buChar char="•"/>
            </a:pPr>
            <a:r>
              <a:rPr lang="es-MX" sz="1600" b="1" dirty="0"/>
              <a:t>Trazar las variables pareadas. </a:t>
            </a:r>
            <a:r>
              <a:rPr lang="es-MX" sz="1600" dirty="0"/>
              <a:t>Las variables son representadas por círculos.  </a:t>
            </a:r>
            <a:endParaRPr lang="es-PE" sz="1600" dirty="0"/>
          </a:p>
          <a:p>
            <a:endParaRPr lang="es-PE" dirty="0"/>
          </a:p>
        </p:txBody>
      </p:sp>
      <p:pic>
        <p:nvPicPr>
          <p:cNvPr id="5" name="Picture 2" descr="Probabilidad y Estadística: Tema 5.-Regresión lineal: 5.1.1 Diagramas de  dispersión">
            <a:extLst>
              <a:ext uri="{FF2B5EF4-FFF2-40B4-BE49-F238E27FC236}">
                <a16:creationId xmlns:a16="http://schemas.microsoft.com/office/drawing/2014/main" id="{59CB659F-0DD0-46F2-AC84-3B6EA881C0C6}"/>
              </a:ext>
            </a:extLst>
          </p:cNvPr>
          <p:cNvPicPr>
            <a:picLocks noChangeAspect="1" noChangeArrowheads="1"/>
          </p:cNvPicPr>
          <p:nvPr/>
        </p:nvPicPr>
        <p:blipFill rotWithShape="1">
          <a:blip r:embed="rId2" cstate="print"/>
          <a:srcRect l="11531" t="25868" r="13029" b="6340"/>
          <a:stretch/>
        </p:blipFill>
        <p:spPr bwMode="auto">
          <a:xfrm>
            <a:off x="677333" y="4023837"/>
            <a:ext cx="4471715" cy="2113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3332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320</TotalTime>
  <Words>592</Words>
  <Application>Microsoft Office PowerPoint</Application>
  <PresentationFormat>Panorámica</PresentationFormat>
  <Paragraphs>95</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Aharoni</vt:lpstr>
      <vt:lpstr>Amasis MT Pro Black</vt:lpstr>
      <vt:lpstr>Arial</vt:lpstr>
      <vt:lpstr>Arial Black</vt:lpstr>
      <vt:lpstr>Trebuchet MS</vt:lpstr>
      <vt:lpstr>Wingdings 3</vt:lpstr>
      <vt:lpstr>Faceta</vt:lpstr>
      <vt:lpstr>GRUPO 4</vt:lpstr>
      <vt:lpstr>CAMBIO EN EL DÓLAR</vt:lpstr>
      <vt:lpstr>GRAFICO EN PY MAYO CAMBIO DE DOLAR</vt:lpstr>
      <vt:lpstr>CODIGO EN PY</vt:lpstr>
      <vt:lpstr>GRAFICO DE DISPERSION</vt:lpstr>
      <vt:lpstr>Gráfico de dispersión: ¿cómo usar esta herramienta de control de calidad?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JUSTICE LEAGUE</dc:title>
  <dc:creator>Mac Armell</dc:creator>
  <cp:lastModifiedBy>Mac Armell</cp:lastModifiedBy>
  <cp:revision>15</cp:revision>
  <dcterms:created xsi:type="dcterms:W3CDTF">2021-05-22T14:01:20Z</dcterms:created>
  <dcterms:modified xsi:type="dcterms:W3CDTF">2021-05-22T19:31:44Z</dcterms:modified>
</cp:coreProperties>
</file>