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03" r:id="rId13"/>
    <p:sldId id="286" r:id="rId14"/>
  </p:sldIdLst>
  <p:sldSz cx="9144000" cy="5143500" type="screen16x9"/>
  <p:notesSz cx="6858000" cy="9144000"/>
  <p:embeddedFontLst>
    <p:embeddedFont>
      <p:font typeface="Lato" charset="-122"/>
      <p:regular r:id="rId17"/>
      <p:bold r:id="rId18"/>
      <p:italic r:id="rId19"/>
      <p:boldItalic r:id="rId20"/>
    </p:embeddedFont>
    <p:embeddedFont>
      <p:font typeface="Raleway" charset="0"/>
      <p:regular r:id="rId21"/>
      <p:bold r:id="rId22"/>
      <p:italic r:id="rId23"/>
      <p:boldItalic r:id="rId24"/>
    </p:embeddedFont>
    <p:embeddedFont>
      <p:font typeface="Cambria Math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96" y="-96"/>
      </p:cViewPr>
      <p:guideLst>
        <p:guide orient="horz" pos="1620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8E96-2DB2-41D2-B813-1959A9E9EC9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E2B1D-83B2-4372-89D2-47F48D2CF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4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6901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83846829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83846829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384682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384682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10600030101010101"/>
              <a:buChar char="●"/>
              <a:defRPr sz="18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●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●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70382" y="643477"/>
            <a:ext cx="7245487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RNN</a:t>
            </a:r>
            <a:r>
              <a:rPr lang="zh-CN" altLang="en-US" dirty="0" smtClean="0"/>
              <a:t>引发的一系列“变体”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Speaker:J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 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-US" altLang="zh-CN" sz="2400" dirty="0" err="1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Atttention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2" name="矩形 1"/>
          <p:cNvSpPr/>
          <p:nvPr/>
        </p:nvSpPr>
        <p:spPr>
          <a:xfrm>
            <a:off x="381000" y="1230868"/>
            <a:ext cx="7359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同样，给出信息输入：用</a:t>
            </a:r>
            <a:r>
              <a:rPr lang="en-US" altLang="zh-CN" dirty="0"/>
              <a:t>X = [x1, · · · , </a:t>
            </a:r>
            <a:r>
              <a:rPr lang="en-US" altLang="zh-CN" dirty="0" err="1"/>
              <a:t>xN</a:t>
            </a:r>
            <a:r>
              <a:rPr lang="en-US" altLang="zh-CN" dirty="0"/>
              <a:t> ]</a:t>
            </a:r>
            <a:r>
              <a:rPr lang="zh-CN" altLang="en-US" dirty="0"/>
              <a:t>表示</a:t>
            </a:r>
            <a:r>
              <a:rPr lang="en-US" altLang="zh-CN" dirty="0"/>
              <a:t>N </a:t>
            </a:r>
            <a:r>
              <a:rPr lang="zh-CN" altLang="en-US" dirty="0"/>
              <a:t>个输入信息；通过线性变换得到为查询向量序列，键向量序列和值向量序列： 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6" y="1754088"/>
            <a:ext cx="12668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25450" y="2765197"/>
            <a:ext cx="7359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上面的公式可以看出，</a:t>
            </a:r>
            <a:r>
              <a:rPr lang="en-US" altLang="zh-CN" dirty="0"/>
              <a:t>self-Attention</a:t>
            </a:r>
            <a:r>
              <a:rPr lang="zh-CN" altLang="en-US" dirty="0"/>
              <a:t>中的</a:t>
            </a:r>
            <a:r>
              <a:rPr lang="en-US" altLang="zh-CN" dirty="0"/>
              <a:t>Q</a:t>
            </a:r>
            <a:r>
              <a:rPr lang="zh-CN" altLang="en-US" dirty="0"/>
              <a:t>是对自身（</a:t>
            </a:r>
            <a:r>
              <a:rPr lang="en-US" altLang="zh-CN" dirty="0"/>
              <a:t>self</a:t>
            </a:r>
            <a:r>
              <a:rPr lang="zh-CN" altLang="en-US" dirty="0"/>
              <a:t>）输入的变换，而在传统的</a:t>
            </a:r>
            <a:r>
              <a:rPr lang="en-US" altLang="zh-CN" dirty="0"/>
              <a:t>Attention</a:t>
            </a:r>
            <a:r>
              <a:rPr lang="zh-CN" altLang="en-US" dirty="0"/>
              <a:t>中，</a:t>
            </a:r>
            <a:r>
              <a:rPr lang="en-US" altLang="zh-CN" dirty="0"/>
              <a:t>Q</a:t>
            </a:r>
            <a:r>
              <a:rPr lang="zh-CN" altLang="en-US" dirty="0"/>
              <a:t>来自于外部。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1" y="3288417"/>
            <a:ext cx="2514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1850" y="4666565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76350"/>
            <a:ext cx="63817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3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2885309" y="2260676"/>
            <a:ext cx="3174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</a:rPr>
              <a:t>Questions ? 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pic>
        <p:nvPicPr>
          <p:cNvPr id="1030" name="Picture 6" descr="https://pic1.zhimg.com/80/v2-da9ac1b5e3f91086fd06e6173fed1580_720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4" y="1377950"/>
            <a:ext cx="1787525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4" y="2946400"/>
            <a:ext cx="167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3796109"/>
            <a:ext cx="2794001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https://pic2.zhimg.com/80/v2-629abbab0d5cc871db396f17e9c58631_720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946400"/>
            <a:ext cx="3028950" cy="19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860425"/>
            <a:ext cx="35560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消失和爆炸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8" y="1450777"/>
            <a:ext cx="3629025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3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5" descr="[公式]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46525" y="1347689"/>
                <a:ext cx="3340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25" y="1347689"/>
                <a:ext cx="334072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46525" y="1920873"/>
                <a:ext cx="3340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25" y="1920873"/>
                <a:ext cx="3340723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946525" y="2503191"/>
                <a:ext cx="3340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25" y="2503191"/>
                <a:ext cx="3340723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0375" y="3349099"/>
                <a:ext cx="1423338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349099"/>
                <a:ext cx="1423338" cy="49564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0375" y="3945833"/>
                <a:ext cx="991169" cy="705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945833"/>
                <a:ext cx="991169" cy="70583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59" y="3022600"/>
            <a:ext cx="5026394" cy="169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1429843"/>
            <a:ext cx="373044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33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消失和爆炸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896442"/>
            <a:ext cx="4029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950543"/>
            <a:ext cx="3629025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3" y="2449018"/>
            <a:ext cx="29813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4" y="3423743"/>
            <a:ext cx="26098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134568"/>
            <a:ext cx="36861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115518"/>
            <a:ext cx="37814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9" y="3421060"/>
            <a:ext cx="160496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2" y="3342476"/>
            <a:ext cx="2206626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99" y="3243655"/>
            <a:ext cx="395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2" y="3278778"/>
            <a:ext cx="442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99" y="4089397"/>
            <a:ext cx="28098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99" y="4025897"/>
            <a:ext cx="36671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9250" y="2889250"/>
            <a:ext cx="12128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99" y="951704"/>
            <a:ext cx="4279901" cy="193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942089"/>
            <a:ext cx="4102100" cy="210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6" y="879565"/>
            <a:ext cx="4243390" cy="224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36850" y="3003440"/>
            <a:ext cx="127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614462"/>
            <a:ext cx="4202110" cy="238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变体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092200"/>
            <a:ext cx="36830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027112"/>
            <a:ext cx="40195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1" y="888999"/>
            <a:ext cx="418068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977898"/>
            <a:ext cx="3962400" cy="282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8125" y="4184650"/>
            <a:ext cx="156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 VS 1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6591300" y="4184649"/>
            <a:ext cx="803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 </a:t>
            </a:r>
            <a:r>
              <a:rPr lang="en-US" altLang="zh-CN" b="1" dirty="0"/>
              <a:t>VS </a:t>
            </a:r>
            <a:r>
              <a:rPr lang="en-US" altLang="zh-CN" b="1" dirty="0" smtClean="0"/>
              <a:t>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57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变体</a:t>
            </a:r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VS M  Seq2Seq Encoder-Decoder)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" y="1092200"/>
            <a:ext cx="3965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1216024"/>
            <a:ext cx="44069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1092200"/>
            <a:ext cx="4406900" cy="292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2249" y="4178298"/>
            <a:ext cx="156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Encoder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56275" y="4178299"/>
            <a:ext cx="156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Decoder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57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" y="1187450"/>
            <a:ext cx="2630487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1646237"/>
            <a:ext cx="4764088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304924"/>
            <a:ext cx="342900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sz="24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计算方式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25450" y="1155700"/>
            <a:ext cx="5994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Attention</a:t>
            </a:r>
            <a:r>
              <a:rPr lang="zh-CN" altLang="en-US" dirty="0" smtClean="0"/>
              <a:t>一般分为</a:t>
            </a:r>
            <a:r>
              <a:rPr lang="en-US" altLang="zh-CN" dirty="0"/>
              <a:t>Soft Attention</a:t>
            </a:r>
            <a:r>
              <a:rPr lang="zh-CN" altLang="en-US" dirty="0"/>
              <a:t>和</a:t>
            </a:r>
            <a:r>
              <a:rPr lang="en-US" altLang="zh-CN" dirty="0"/>
              <a:t>Hard Attention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Soft </a:t>
            </a:r>
            <a:r>
              <a:rPr lang="en-US" altLang="zh-CN" dirty="0"/>
              <a:t>Attention</a:t>
            </a:r>
            <a:r>
              <a:rPr lang="zh-CN" altLang="en-US" dirty="0"/>
              <a:t>是所有的数据都会注意，都会计算出相应的注意力权值，不会设置筛选条件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Hard </a:t>
            </a:r>
            <a:r>
              <a:rPr lang="en-US" altLang="zh-CN" dirty="0"/>
              <a:t>Attention</a:t>
            </a:r>
            <a:r>
              <a:rPr lang="zh-CN" altLang="en-US" dirty="0"/>
              <a:t>会在生成注意力权重后筛选掉一部分不符合条件的注意力，让它的注意力权值为</a:t>
            </a:r>
            <a:r>
              <a:rPr lang="en-US" altLang="zh-CN" dirty="0" smtClean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4550" y="2863860"/>
            <a:ext cx="1263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0225" y="3475235"/>
            <a:ext cx="53687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Attention</a:t>
            </a:r>
            <a:r>
              <a:rPr lang="zh-CN" altLang="en-US" dirty="0" smtClean="0"/>
              <a:t>机制一般分三步走</a:t>
            </a:r>
            <a:endParaRPr lang="en-US" altLang="zh-CN" dirty="0" smtClean="0"/>
          </a:p>
          <a:p>
            <a:r>
              <a:rPr lang="en-US" altLang="zh-CN" dirty="0" smtClean="0"/>
              <a:t>step1-</a:t>
            </a:r>
            <a:r>
              <a:rPr lang="zh-CN" altLang="en-US" dirty="0"/>
              <a:t>信息输入：用</a:t>
            </a:r>
            <a:r>
              <a:rPr lang="en-US" altLang="zh-CN" dirty="0"/>
              <a:t>X = [x1, · · · , </a:t>
            </a:r>
            <a:r>
              <a:rPr lang="en-US" altLang="zh-CN" dirty="0" err="1"/>
              <a:t>xN</a:t>
            </a:r>
            <a:r>
              <a:rPr lang="en-US" altLang="zh-CN" dirty="0"/>
              <a:t> ]</a:t>
            </a:r>
            <a:r>
              <a:rPr lang="zh-CN" altLang="en-US" dirty="0"/>
              <a:t>表示</a:t>
            </a:r>
            <a:r>
              <a:rPr lang="en-US" altLang="zh-CN" dirty="0"/>
              <a:t>N </a:t>
            </a:r>
            <a:r>
              <a:rPr lang="zh-CN" altLang="en-US" dirty="0"/>
              <a:t>个输入信息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step2-</a:t>
            </a:r>
            <a:r>
              <a:rPr lang="zh-CN" altLang="en-US" dirty="0"/>
              <a:t>注意力分布计算：令</a:t>
            </a:r>
            <a:r>
              <a:rPr lang="en-US" altLang="zh-CN" dirty="0"/>
              <a:t>Key=Value=X</a:t>
            </a:r>
            <a:r>
              <a:rPr lang="zh-CN" altLang="en-US" dirty="0"/>
              <a:t>，则可以给出注意力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4" y="4175342"/>
            <a:ext cx="41243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0225" y="4602694"/>
            <a:ext cx="479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step3-</a:t>
            </a:r>
            <a:r>
              <a:rPr lang="zh-CN" altLang="en-US" dirty="0"/>
              <a:t>信息加权平均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4508825"/>
            <a:ext cx="1952625" cy="49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4489882"/>
            <a:ext cx="23336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4489882"/>
            <a:ext cx="45720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576811"/>
            <a:ext cx="3146424" cy="88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040347"/>
            <a:ext cx="583565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92" y="301339"/>
            <a:ext cx="3242039" cy="317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0633" y="2867475"/>
            <a:ext cx="11236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3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389</Words>
  <Application>Microsoft Office PowerPoint</Application>
  <PresentationFormat>全屏显示(16:9)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Lato</vt:lpstr>
      <vt:lpstr>Raleway</vt:lpstr>
      <vt:lpstr>Times New Roman</vt:lpstr>
      <vt:lpstr>Cambria Math</vt:lpstr>
      <vt:lpstr>Swiss</vt:lpstr>
      <vt:lpstr>RNN引发的一系列“变体”</vt:lpstr>
      <vt:lpstr>RNN</vt:lpstr>
      <vt:lpstr>RNN消失和爆炸</vt:lpstr>
      <vt:lpstr>RNN消失和爆炸</vt:lpstr>
      <vt:lpstr>LSTM</vt:lpstr>
      <vt:lpstr>RNN变体</vt:lpstr>
      <vt:lpstr>RNN变体(N VS M  Seq2Seq Encoder-Decoder)</vt:lpstr>
      <vt:lpstr>Attention</vt:lpstr>
      <vt:lpstr>Attention计算方式</vt:lpstr>
      <vt:lpstr>Self-Atttention</vt:lpstr>
      <vt:lpstr>RNN</vt:lpstr>
      <vt:lpstr>Questions ?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Spiking Neural Network</dc:title>
  <dc:creator>Administrator</dc:creator>
  <cp:lastModifiedBy>Administrator</cp:lastModifiedBy>
  <cp:revision>128</cp:revision>
  <dcterms:created xsi:type="dcterms:W3CDTF">2020-10-23T06:35:42Z</dcterms:created>
  <dcterms:modified xsi:type="dcterms:W3CDTF">2020-11-06T05:57:49Z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