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315" r:id="rId4"/>
    <p:sldId id="316" r:id="rId5"/>
    <p:sldId id="317" r:id="rId6"/>
    <p:sldId id="318" r:id="rId7"/>
    <p:sldId id="305" r:id="rId8"/>
    <p:sldId id="314" r:id="rId9"/>
    <p:sldId id="319" r:id="rId10"/>
    <p:sldId id="320" r:id="rId11"/>
    <p:sldId id="321" r:id="rId12"/>
    <p:sldId id="303" r:id="rId13"/>
    <p:sldId id="286" r:id="rId14"/>
  </p:sldIdLst>
  <p:sldSz cx="9144000" cy="5143500" type="screen16x9"/>
  <p:notesSz cx="6858000" cy="9144000"/>
  <p:embeddedFontLst>
    <p:embeddedFont>
      <p:font typeface="黑体" pitchFamily="49" charset="-122"/>
      <p:regular r:id="rId17"/>
    </p:embeddedFont>
    <p:embeddedFont>
      <p:font typeface="Lato" charset="-122"/>
      <p:regular r:id="rId18"/>
      <p:bold r:id="rId19"/>
      <p:italic r:id="rId20"/>
      <p:boldItalic r:id="rId21"/>
    </p:embeddedFont>
    <p:embeddedFont>
      <p:font typeface="Raleway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96" y="-96"/>
      </p:cViewPr>
      <p:guideLst>
        <p:guide orient="horz" pos="162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96-2DB2-41D2-B813-1959A9E9EC98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2B1D-83B2-4372-89D2-47F48D2CF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4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6901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3846829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3846829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384682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384682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10600030101010101"/>
              <a:buChar char="●"/>
              <a:defRPr sz="18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70382" y="643477"/>
            <a:ext cx="724548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/>
              <a:t>机器学习中的范数</a:t>
            </a:r>
            <a:r>
              <a:rPr lang="zh-CN" altLang="en-US" dirty="0" smtClean="0"/>
              <a:t>规则化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Speaker: </a:t>
            </a:r>
            <a:r>
              <a:rPr lang="en-US" dirty="0" err="1" smtClean="0"/>
              <a:t>J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</a:t>
            </a:r>
            <a:r>
              <a:rPr lang="en-US" altLang="zh-CN" dirty="0" smtClean="0"/>
              <a:t>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核范数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47" y="1103243"/>
            <a:ext cx="2057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920598" y="2490089"/>
            <a:ext cx="78390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约束</a:t>
            </a:r>
            <a:r>
              <a:rPr lang="en-US" altLang="zh-CN" dirty="0"/>
              <a:t>Low-Rank</a:t>
            </a:r>
            <a:r>
              <a:rPr lang="zh-CN" altLang="en-US" dirty="0"/>
              <a:t>（低秩）秩可以度量相关性，而矩阵的相关性实际上有带有了矩阵的结构信息。如果矩阵之间各行的相关性很强，那么就表示这个矩阵实际可以投影到更低维的线性子空间，也就是用几个向量就可以完全表达了，它就是低秩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低</a:t>
            </a:r>
            <a:r>
              <a:rPr lang="zh-CN" altLang="en-US" dirty="0"/>
              <a:t>秩矩阵每行或每列都可以用其他的行或列线性表出，可见它包含大量的冗余信息。利用这种冗余信息，可以对缺失数据进行恢复，也可以对数据进行特征提取。</a:t>
            </a:r>
          </a:p>
        </p:txBody>
      </p:sp>
    </p:spTree>
    <p:extLst>
      <p:ext uri="{BB962C8B-B14F-4D97-AF65-F5344CB8AC3E}">
        <p14:creationId xmlns:p14="http://schemas.microsoft.com/office/powerpoint/2010/main" val="36577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规则化项参数的选择问题 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32" y="1195043"/>
            <a:ext cx="347503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7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885309" y="2260676"/>
            <a:ext cx="3174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</a:rPr>
              <a:t>Questions ?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过拟合与规则化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2471529" y="206158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 L0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和核范数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规则化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规则化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项参数的选择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问题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your </a:t>
            </a:r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while regularizing your parameters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523461" y="1105706"/>
            <a:ext cx="7282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监督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机器学习问题无非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就是在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规则化参数的同时最小化误差。最小化误差是为了让我们的模型拟合我们的训练数据，而规则化参数是防止我们的模型过分拟合我们的训练数据。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3832" y="1105706"/>
            <a:ext cx="7653128" cy="1807051"/>
            <a:chOff x="523461" y="2827589"/>
            <a:chExt cx="7653128" cy="18070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61" y="2827589"/>
              <a:ext cx="3597964" cy="1653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425" y="2827590"/>
              <a:ext cx="3684104" cy="17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23462" y="4089784"/>
              <a:ext cx="35979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783" y="4326863"/>
              <a:ext cx="34389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4495" y="3991418"/>
              <a:ext cx="394583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425" y="4284454"/>
              <a:ext cx="4055164" cy="3135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520154" y="3486317"/>
            <a:ext cx="82494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机器学习</a:t>
            </a:r>
            <a:r>
              <a:rPr lang="zh-CN" altLang="en-US" dirty="0"/>
              <a:t>的大部分带参模型都和这个不但形似，而且神似</a:t>
            </a:r>
            <a:r>
              <a:rPr lang="zh-CN" altLang="en-US" dirty="0"/>
              <a:t>。对于</a:t>
            </a:r>
            <a:r>
              <a:rPr lang="zh-CN" altLang="en-US" dirty="0"/>
              <a:t>第一项</a:t>
            </a:r>
            <a:r>
              <a:rPr lang="en-US" altLang="zh-CN" dirty="0"/>
              <a:t>Loss</a:t>
            </a:r>
            <a:r>
              <a:rPr lang="zh-CN" altLang="en-US" dirty="0"/>
              <a:t>函数，如果是</a:t>
            </a:r>
            <a:r>
              <a:rPr lang="en-US" altLang="zh-CN" dirty="0"/>
              <a:t>Square loss</a:t>
            </a:r>
            <a:r>
              <a:rPr lang="zh-CN" altLang="en-US" dirty="0"/>
              <a:t>，那就是最小二乘了；如果是</a:t>
            </a:r>
            <a:r>
              <a:rPr lang="en-US" altLang="zh-CN" dirty="0"/>
              <a:t>Hinge Loss</a:t>
            </a:r>
            <a:r>
              <a:rPr lang="zh-CN" altLang="en-US" dirty="0"/>
              <a:t>，那就是著名的</a:t>
            </a:r>
            <a:r>
              <a:rPr lang="en-US" altLang="zh-CN" dirty="0"/>
              <a:t>SVM</a:t>
            </a:r>
            <a:r>
              <a:rPr lang="zh-CN" altLang="en-US" dirty="0"/>
              <a:t>了；如果是</a:t>
            </a:r>
            <a:r>
              <a:rPr lang="en-US" altLang="zh-CN" dirty="0" err="1"/>
              <a:t>exp</a:t>
            </a:r>
            <a:r>
              <a:rPr lang="en-US" altLang="zh-CN" dirty="0"/>
              <a:t>-Loss</a:t>
            </a:r>
            <a:r>
              <a:rPr lang="zh-CN" altLang="en-US" dirty="0"/>
              <a:t>，那</a:t>
            </a:r>
            <a:r>
              <a:rPr lang="zh-CN" altLang="en-US" dirty="0" smtClean="0"/>
              <a:t>就是 </a:t>
            </a:r>
            <a:r>
              <a:rPr lang="en-US" altLang="zh-CN" dirty="0"/>
              <a:t>Boosting</a:t>
            </a:r>
            <a:r>
              <a:rPr lang="zh-CN" altLang="en-US" dirty="0"/>
              <a:t>了；如果是</a:t>
            </a:r>
            <a:r>
              <a:rPr lang="en-US" altLang="zh-CN" dirty="0"/>
              <a:t>log-Loss</a:t>
            </a:r>
            <a:r>
              <a:rPr lang="zh-CN" altLang="en-US" dirty="0"/>
              <a:t>，那就是</a:t>
            </a:r>
            <a:r>
              <a:rPr lang="en-US" altLang="zh-CN" dirty="0"/>
              <a:t>Logistic Regression</a:t>
            </a:r>
            <a:r>
              <a:rPr lang="zh-CN" altLang="en-US" dirty="0"/>
              <a:t>了；规则化函数</a:t>
            </a:r>
            <a:r>
              <a:rPr lang="en-US" altLang="zh-CN" dirty="0"/>
              <a:t>Ω(w)</a:t>
            </a:r>
            <a:r>
              <a:rPr lang="zh-CN" altLang="en-US" dirty="0"/>
              <a:t>也有很多种选择，比如可以是模型参数向量的范数。我们在论文中常见的都聚集在：零范数、一范数、二范数、迹范数、</a:t>
            </a:r>
            <a:r>
              <a:rPr lang="en-US" altLang="zh-CN" dirty="0" err="1"/>
              <a:t>Frobenius</a:t>
            </a:r>
            <a:r>
              <a:rPr lang="zh-CN" altLang="en-US" dirty="0"/>
              <a:t>范数和核范数等等。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71" y="1987722"/>
            <a:ext cx="347503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范数与</a:t>
            </a:r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516835" y="1148870"/>
            <a:ext cx="83621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L0</a:t>
            </a:r>
            <a:r>
              <a:rPr lang="zh-CN" altLang="en-US" dirty="0" smtClean="0"/>
              <a:t>范数是</a:t>
            </a:r>
            <a:r>
              <a:rPr lang="zh-CN" altLang="en-US" dirty="0"/>
              <a:t>指向量中非</a:t>
            </a:r>
            <a:r>
              <a:rPr lang="en-US" altLang="zh-CN" dirty="0"/>
              <a:t>0</a:t>
            </a:r>
            <a:r>
              <a:rPr lang="zh-CN" altLang="en-US" dirty="0"/>
              <a:t>的元素的个数。如果我们用</a:t>
            </a:r>
            <a:r>
              <a:rPr lang="en-US" altLang="zh-CN" dirty="0"/>
              <a:t>L0</a:t>
            </a:r>
            <a:r>
              <a:rPr lang="zh-CN" altLang="en-US" dirty="0"/>
              <a:t>范数来规则化一个参数矩阵</a:t>
            </a:r>
            <a:r>
              <a:rPr lang="en-US" altLang="zh-CN" dirty="0"/>
              <a:t>W</a:t>
            </a:r>
            <a:r>
              <a:rPr lang="zh-CN" altLang="en-US" dirty="0"/>
              <a:t>的话，就是希望</a:t>
            </a:r>
            <a:r>
              <a:rPr lang="en-US" altLang="zh-CN" dirty="0"/>
              <a:t>W</a:t>
            </a:r>
            <a:r>
              <a:rPr lang="zh-CN" altLang="en-US" dirty="0"/>
              <a:t>的大部分元素都是</a:t>
            </a:r>
            <a:r>
              <a:rPr lang="en-US" altLang="zh-CN" dirty="0"/>
              <a:t>0</a:t>
            </a:r>
            <a:r>
              <a:rPr lang="zh-CN" altLang="en-US" dirty="0"/>
              <a:t>。换句话说，让参数</a:t>
            </a:r>
            <a:r>
              <a:rPr lang="en-US" altLang="zh-CN" dirty="0"/>
              <a:t>W</a:t>
            </a:r>
            <a:r>
              <a:rPr lang="zh-CN" altLang="en-US" dirty="0"/>
              <a:t>是稀疏的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L1</a:t>
            </a:r>
            <a:r>
              <a:rPr lang="zh-CN" altLang="en-US" dirty="0"/>
              <a:t>范数是指向量中各个元素绝对值之和</a:t>
            </a:r>
            <a:r>
              <a:rPr lang="zh-CN" altLang="en-US" dirty="0" smtClean="0"/>
              <a:t>，也称为“稀疏规则算子”</a:t>
            </a:r>
            <a:r>
              <a:rPr lang="zh-CN" altLang="en-US" dirty="0"/>
              <a:t>（</a:t>
            </a:r>
            <a:r>
              <a:rPr lang="en-US" altLang="zh-CN" dirty="0"/>
              <a:t>Lasso regularization</a:t>
            </a:r>
            <a:r>
              <a:rPr lang="zh-CN" altLang="en-US" dirty="0"/>
              <a:t>）。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31" y="2049805"/>
            <a:ext cx="35607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31" y="992980"/>
            <a:ext cx="35607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483333" y="3541229"/>
            <a:ext cx="4429125" cy="1130163"/>
            <a:chOff x="2284550" y="3406154"/>
            <a:chExt cx="4429125" cy="1130163"/>
          </a:xfrm>
        </p:grpSpPr>
        <p:pic>
          <p:nvPicPr>
            <p:cNvPr id="2056" name="Picture 8" descr="https://img-blog.csdn.net/20140504122328921?watermark/2/text/aHR0cDovL2Jsb2cuY3Nkbi5uZXQvem91eHkwOQ==/font/5a6L5L2T/fontsize/400/fill/I0JBQkFCMA==/dissolve/70/gravity/SouthEas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550" y="3479041"/>
              <a:ext cx="4429125" cy="1057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10000" y="4194313"/>
              <a:ext cx="157038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67539" y="3406154"/>
              <a:ext cx="16631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在一定条件下，以概率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意义下等价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00" y="41584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范数与</a:t>
            </a:r>
            <a:r>
              <a:rPr 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2286000" y="22024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728869" y="1075324"/>
            <a:ext cx="8355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总结：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范数和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范数可以实现稀疏，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因具有比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更好的优化求解特性而被广泛应用。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728869" y="1635132"/>
            <a:ext cx="74212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稀疏的好处：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）特征选择</a:t>
            </a:r>
            <a:r>
              <a:rPr lang="en-US" altLang="zh-CN" dirty="0"/>
              <a:t>(Feature Selection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）可解释性</a:t>
            </a:r>
            <a:r>
              <a:rPr lang="en-US" altLang="zh-CN" dirty="0"/>
              <a:t>(Interpretability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患某种病的概率是</a:t>
            </a:r>
            <a:r>
              <a:rPr lang="en-US" altLang="zh-CN" dirty="0"/>
              <a:t>y</a:t>
            </a:r>
            <a:r>
              <a:rPr lang="zh-CN" altLang="en-US" dirty="0"/>
              <a:t>，然后我们收集到的数据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1000</a:t>
            </a:r>
            <a:r>
              <a:rPr lang="zh-CN" altLang="en-US" dirty="0"/>
              <a:t>维的，也就是我们需要寻找这</a:t>
            </a:r>
            <a:r>
              <a:rPr lang="en-US" altLang="zh-CN" dirty="0"/>
              <a:t>1000</a:t>
            </a:r>
            <a:r>
              <a:rPr lang="zh-CN" altLang="en-US" dirty="0"/>
              <a:t>种因素到底是怎么影响患上这种病的概率的。假设我们这个是个回归模型</a:t>
            </a:r>
            <a:r>
              <a:rPr lang="zh-CN" altLang="en-US" dirty="0" smtClean="0"/>
              <a:t>：      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y=w1*x1+w2*x2</a:t>
            </a:r>
            <a:r>
              <a:rPr lang="en-US" altLang="zh-CN" dirty="0"/>
              <a:t>+…+</a:t>
            </a:r>
            <a:r>
              <a:rPr lang="en-US" altLang="zh-CN" dirty="0" smtClean="0"/>
              <a:t>w1000*x1000+b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学习，如果最后学习到的</a:t>
            </a:r>
            <a:r>
              <a:rPr lang="en-US" altLang="zh-CN" dirty="0"/>
              <a:t>w*</a:t>
            </a:r>
            <a:r>
              <a:rPr lang="zh-CN" altLang="en-US" dirty="0"/>
              <a:t>就只有很少的非零元素，例如只有</a:t>
            </a:r>
            <a:r>
              <a:rPr lang="en-US" altLang="zh-CN" dirty="0"/>
              <a:t>5</a:t>
            </a:r>
            <a:r>
              <a:rPr lang="zh-CN" altLang="en-US" dirty="0"/>
              <a:t>个非零的</a:t>
            </a:r>
            <a:r>
              <a:rPr lang="en-US" altLang="zh-CN" dirty="0" err="1"/>
              <a:t>wi</a:t>
            </a:r>
            <a:r>
              <a:rPr lang="zh-CN" altLang="en-US" dirty="0" smtClean="0"/>
              <a:t>，也就是说</a:t>
            </a:r>
            <a:r>
              <a:rPr lang="zh-CN" altLang="en-US" dirty="0"/>
              <a:t>，患不患这种病只和这</a:t>
            </a:r>
            <a:r>
              <a:rPr lang="en-US" altLang="zh-CN" dirty="0"/>
              <a:t>5</a:t>
            </a:r>
            <a:r>
              <a:rPr lang="zh-CN" altLang="en-US" dirty="0"/>
              <a:t>个因素有关</a:t>
            </a:r>
            <a:r>
              <a:rPr lang="zh-CN" altLang="en-US" dirty="0" smtClean="0"/>
              <a:t>，这样医生就好分析多了</a:t>
            </a:r>
            <a:r>
              <a:rPr lang="zh-CN" altLang="en-US" dirty="0"/>
              <a:t>。</a:t>
            </a:r>
            <a:r>
              <a:rPr lang="zh-CN" altLang="en-US" dirty="0" smtClean="0"/>
              <a:t>但</a:t>
            </a:r>
            <a:r>
              <a:rPr lang="zh-CN" altLang="en-US" dirty="0"/>
              <a:t>如果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 err="1"/>
              <a:t>wi</a:t>
            </a:r>
            <a:r>
              <a:rPr lang="zh-CN" altLang="en-US" dirty="0"/>
              <a:t>都非</a:t>
            </a:r>
            <a:r>
              <a:rPr lang="en-US" altLang="zh-CN" dirty="0"/>
              <a:t>0</a:t>
            </a:r>
            <a:r>
              <a:rPr lang="zh-CN" altLang="en-US" dirty="0"/>
              <a:t>，医生面对这</a:t>
            </a:r>
            <a:r>
              <a:rPr lang="en-US" altLang="zh-CN" dirty="0"/>
              <a:t>1000</a:t>
            </a:r>
            <a:r>
              <a:rPr lang="zh-CN" altLang="en-US" dirty="0"/>
              <a:t>种因素，累觉不爱。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657307" y="1544621"/>
            <a:ext cx="8719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回归里面，有人把有它的回归叫“岭回归”（</a:t>
            </a:r>
            <a:r>
              <a:rPr lang="en-US" altLang="zh-CN" dirty="0"/>
              <a:t>Ridge Regression</a:t>
            </a:r>
            <a:r>
              <a:rPr lang="zh-CN" altLang="en-US" dirty="0"/>
              <a:t>），有人也叫它“权值衰减</a:t>
            </a:r>
            <a:r>
              <a:rPr lang="en-US" altLang="zh-CN" dirty="0"/>
              <a:t>weight decay”</a:t>
            </a:r>
            <a:r>
              <a:rPr lang="zh-CN" altLang="en-US" dirty="0"/>
              <a:t>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7" y="198222"/>
            <a:ext cx="35179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72285" y="2635883"/>
            <a:ext cx="8097520" cy="1169551"/>
            <a:chOff x="657307" y="2215936"/>
            <a:chExt cx="8097520" cy="1169551"/>
          </a:xfrm>
        </p:grpSpPr>
        <p:sp>
          <p:nvSpPr>
            <p:cNvPr id="6" name="矩形 5"/>
            <p:cNvSpPr/>
            <p:nvPr/>
          </p:nvSpPr>
          <p:spPr>
            <a:xfrm>
              <a:off x="657307" y="2215936"/>
              <a:ext cx="809752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L2</a:t>
              </a:r>
              <a:r>
                <a:rPr lang="zh-CN" altLang="en-US" dirty="0"/>
                <a:t>范数是指向量各元素的平方和然后求平方根。我们让</a:t>
              </a:r>
              <a:r>
                <a:rPr lang="en-US" altLang="zh-CN" dirty="0"/>
                <a:t>L2</a:t>
              </a:r>
              <a:r>
                <a:rPr lang="zh-CN" altLang="en-US" dirty="0"/>
                <a:t>范数的规则</a:t>
              </a:r>
              <a:r>
                <a:rPr lang="zh-CN" altLang="en-US" dirty="0" smtClean="0"/>
                <a:t>项        最小</a:t>
              </a:r>
              <a:r>
                <a:rPr lang="zh-CN" altLang="en-US" dirty="0"/>
                <a:t>，可以</a:t>
              </a:r>
              <a:r>
                <a:rPr lang="zh-CN" altLang="en-US" dirty="0" smtClean="0"/>
                <a:t>使得</a:t>
              </a:r>
              <a:r>
                <a:rPr lang="en-US" altLang="zh-CN" dirty="0" smtClean="0"/>
                <a:t>w</a:t>
              </a:r>
              <a:r>
                <a:rPr lang="zh-CN" altLang="en-US" dirty="0" smtClean="0"/>
                <a:t>的</a:t>
              </a:r>
              <a:r>
                <a:rPr lang="zh-CN" altLang="en-US" dirty="0"/>
                <a:t>每个元素都很小，都接近于</a:t>
              </a:r>
              <a:r>
                <a:rPr lang="en-US" altLang="zh-CN" dirty="0"/>
                <a:t>0</a:t>
              </a:r>
              <a:r>
                <a:rPr lang="zh-CN" altLang="en-US" dirty="0"/>
                <a:t>，但与</a:t>
              </a:r>
              <a:r>
                <a:rPr lang="en-US" altLang="zh-CN" dirty="0"/>
                <a:t>L1</a:t>
              </a:r>
              <a:r>
                <a:rPr lang="zh-CN" altLang="en-US" dirty="0"/>
                <a:t>范数不同，它不会让它等于</a:t>
              </a:r>
              <a:r>
                <a:rPr lang="en-US" altLang="zh-CN" dirty="0"/>
                <a:t>0</a:t>
              </a:r>
              <a:r>
                <a:rPr lang="zh-CN" altLang="en-US" dirty="0"/>
                <a:t>，而是接近于</a:t>
              </a:r>
              <a:r>
                <a:rPr lang="en-US" altLang="zh-CN" dirty="0"/>
                <a:t>0</a:t>
              </a:r>
              <a:r>
                <a:rPr lang="zh-CN" altLang="en-US" dirty="0" smtClean="0"/>
                <a:t>，而</a:t>
              </a:r>
              <a:r>
                <a:rPr lang="zh-CN" altLang="en-US" dirty="0"/>
                <a:t>越小的参数说明模型越简单，越简单的模型则越不容易产生过拟合现象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总结：</a:t>
              </a:r>
              <a:r>
                <a:rPr lang="zh-CN" altLang="en-US" dirty="0"/>
                <a:t>通过</a:t>
              </a:r>
              <a:r>
                <a:rPr lang="en-US" altLang="zh-CN" dirty="0"/>
                <a:t>L2</a:t>
              </a:r>
              <a:r>
                <a:rPr lang="zh-CN" altLang="en-US" dirty="0"/>
                <a:t>范数，我们可以实现了对模型空间的限制，从而在一定程度上避免了过拟合。</a:t>
              </a: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450" y="2215936"/>
              <a:ext cx="676275" cy="334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81" y="1849222"/>
            <a:ext cx="182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602973" y="1060643"/>
            <a:ext cx="75272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范数的</a:t>
            </a:r>
            <a:r>
              <a:rPr lang="zh-CN" altLang="en-US" dirty="0" smtClean="0"/>
              <a:t>好处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）学习理论的角度：</a:t>
            </a:r>
          </a:p>
          <a:p>
            <a:endParaRPr lang="zh-CN" altLang="en-US" dirty="0"/>
          </a:p>
          <a:p>
            <a:r>
              <a:rPr lang="zh-CN" altLang="en-US" dirty="0"/>
              <a:t>       从学习理论的角度来说，</a:t>
            </a:r>
            <a:r>
              <a:rPr lang="en-US" altLang="zh-CN" dirty="0"/>
              <a:t>L2</a:t>
            </a:r>
            <a:r>
              <a:rPr lang="zh-CN" altLang="en-US" dirty="0"/>
              <a:t>范数可以防止过拟合，提升模型的泛化能力。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）优化计算的角度：</a:t>
            </a:r>
          </a:p>
          <a:p>
            <a:endParaRPr lang="zh-CN" altLang="en-US" dirty="0"/>
          </a:p>
          <a:p>
            <a:r>
              <a:rPr lang="zh-CN" altLang="en-US" dirty="0"/>
              <a:t>       从优化或者数值计算的角度来说，</a:t>
            </a:r>
            <a:r>
              <a:rPr lang="en-US" altLang="zh-CN" dirty="0"/>
              <a:t>L2</a:t>
            </a:r>
            <a:r>
              <a:rPr lang="zh-CN" altLang="en-US" dirty="0"/>
              <a:t>范数有助于处理 </a:t>
            </a:r>
            <a:r>
              <a:rPr lang="en-US" altLang="zh-CN" dirty="0"/>
              <a:t>condition number</a:t>
            </a:r>
            <a:r>
              <a:rPr lang="zh-CN" altLang="en-US" dirty="0"/>
              <a:t>不好的情况下矩阵求逆很困难的问题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优化有两大难题，一是：局部最小值，二是：</a:t>
            </a:r>
            <a:r>
              <a:rPr lang="en-US" altLang="zh-CN" dirty="0"/>
              <a:t>ill-condition</a:t>
            </a:r>
            <a:r>
              <a:rPr lang="zh-CN" altLang="en-US" dirty="0"/>
              <a:t>病态问题。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133061"/>
            <a:ext cx="7407965" cy="21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86" y="3738299"/>
            <a:ext cx="8286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02973" y="4065319"/>
            <a:ext cx="7527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Condition number</a:t>
            </a:r>
            <a:r>
              <a:rPr lang="zh-CN" altLang="en-US" dirty="0"/>
              <a:t>是一个矩阵（或者它所描述的线性系统）的稳定性或者敏感度的度量，如果一个矩阵的</a:t>
            </a:r>
            <a:r>
              <a:rPr lang="en-US" altLang="zh-CN" dirty="0"/>
              <a:t>condition number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附近，那么它就是</a:t>
            </a:r>
            <a:r>
              <a:rPr lang="en-US" altLang="zh-CN" dirty="0"/>
              <a:t>well-conditioned</a:t>
            </a:r>
            <a:r>
              <a:rPr lang="zh-CN" altLang="en-US" dirty="0"/>
              <a:t>的，如果远大于</a:t>
            </a:r>
            <a:r>
              <a:rPr lang="en-US" altLang="zh-CN" dirty="0"/>
              <a:t>1</a:t>
            </a:r>
            <a:r>
              <a:rPr lang="zh-CN" altLang="en-US" dirty="0"/>
              <a:t>，那么它就是</a:t>
            </a:r>
            <a:r>
              <a:rPr lang="en-US" altLang="zh-CN" dirty="0"/>
              <a:t>ill-conditioned</a:t>
            </a:r>
            <a:r>
              <a:rPr lang="zh-CN" altLang="en-US" dirty="0"/>
              <a:t>的，如果一个系统是</a:t>
            </a:r>
            <a:r>
              <a:rPr lang="en-US" altLang="zh-CN" dirty="0"/>
              <a:t>ill-conditioned</a:t>
            </a:r>
            <a:r>
              <a:rPr lang="zh-CN" altLang="en-US" dirty="0"/>
              <a:t>的，它的输出结果就不要太相信了。</a:t>
            </a:r>
          </a:p>
        </p:txBody>
      </p:sp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3" name="矩形 2"/>
          <p:cNvSpPr/>
          <p:nvPr/>
        </p:nvSpPr>
        <p:spPr>
          <a:xfrm>
            <a:off x="715617" y="1069357"/>
            <a:ext cx="8070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目标函数</a:t>
            </a:r>
            <a:r>
              <a:rPr lang="zh-CN" altLang="en-US" dirty="0"/>
              <a:t>如果是二次的，对于线性回归来说，那实际上是有解析解的，求导并令导数等于零即可得到最优解为：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17" y="1735928"/>
            <a:ext cx="15906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29" y="3527670"/>
            <a:ext cx="19748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5619" y="2142675"/>
            <a:ext cx="8070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如果当我们的样本</a:t>
            </a:r>
            <a:r>
              <a:rPr lang="en-US" altLang="zh-CN" dirty="0"/>
              <a:t>X</a:t>
            </a:r>
            <a:r>
              <a:rPr lang="zh-CN" altLang="en-US" dirty="0"/>
              <a:t>的数目比每个样本的维度还要小的时候，矩阵</a:t>
            </a:r>
            <a:r>
              <a:rPr lang="en-US" altLang="zh-CN" dirty="0"/>
              <a:t>XTX</a:t>
            </a:r>
            <a:r>
              <a:rPr lang="zh-CN" altLang="en-US" dirty="0"/>
              <a:t>将会不是满秩的，也就是</a:t>
            </a:r>
            <a:r>
              <a:rPr lang="en-US" altLang="zh-CN" dirty="0"/>
              <a:t>XTX</a:t>
            </a:r>
            <a:r>
              <a:rPr lang="zh-CN" altLang="en-US" dirty="0"/>
              <a:t>会变得不</a:t>
            </a:r>
            <a:r>
              <a:rPr lang="zh-CN" altLang="en-US" dirty="0" smtClean="0"/>
              <a:t>可逆。</a:t>
            </a:r>
            <a:r>
              <a:rPr lang="zh-CN" altLang="en-US" dirty="0"/>
              <a:t>或者说因为我们方程组的个数小于未知数的</a:t>
            </a:r>
            <a:r>
              <a:rPr lang="zh-CN" altLang="en-US" dirty="0" smtClean="0"/>
              <a:t>个数，将</a:t>
            </a:r>
            <a:r>
              <a:rPr lang="zh-CN" altLang="en-US" dirty="0"/>
              <a:t>会有无穷多个</a:t>
            </a:r>
            <a:r>
              <a:rPr lang="zh-CN" altLang="en-US" dirty="0" smtClean="0"/>
              <a:t>解。也就是说</a:t>
            </a:r>
            <a:r>
              <a:rPr lang="zh-CN" altLang="en-US" dirty="0"/>
              <a:t>，我们的数据不足以确定一个解，如果我们从所有可行解里随机选一个的话，很可能并不是真正好的解，总而言之，我们过拟合了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但加入</a:t>
            </a:r>
            <a:r>
              <a:rPr lang="en-US" altLang="zh-CN" dirty="0" smtClean="0"/>
              <a:t>L2</a:t>
            </a:r>
            <a:r>
              <a:rPr lang="zh-CN" altLang="en-US" dirty="0" smtClean="0"/>
              <a:t>规则项后：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5619" y="3939966"/>
            <a:ext cx="8216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考虑</a:t>
            </a:r>
            <a:r>
              <a:rPr lang="zh-CN" altLang="en-US" dirty="0"/>
              <a:t>没有规则项的时候，也就是</a:t>
            </a:r>
            <a:r>
              <a:rPr lang="en-US" altLang="zh-CN" dirty="0"/>
              <a:t>λ=0</a:t>
            </a:r>
            <a:r>
              <a:rPr lang="zh-CN" altLang="en-US" dirty="0"/>
              <a:t>的情况，如果矩阵</a:t>
            </a:r>
            <a:r>
              <a:rPr lang="en-US" altLang="zh-CN" dirty="0"/>
              <a:t>XTX</a:t>
            </a:r>
            <a:r>
              <a:rPr lang="zh-CN" altLang="en-US" dirty="0"/>
              <a:t>的 </a:t>
            </a:r>
            <a:r>
              <a:rPr lang="en-US" altLang="zh-CN" dirty="0"/>
              <a:t>condition number </a:t>
            </a:r>
            <a:r>
              <a:rPr lang="zh-CN" altLang="en-US" dirty="0"/>
              <a:t>很大的话，解线性方程组就会在数值上相当不稳定，而这个规则项的引入则可以改善</a:t>
            </a:r>
            <a:r>
              <a:rPr lang="en-US" altLang="zh-CN" dirty="0"/>
              <a:t>condition number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6828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范数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3" name="矩形 2"/>
          <p:cNvSpPr/>
          <p:nvPr/>
        </p:nvSpPr>
        <p:spPr>
          <a:xfrm>
            <a:off x="589722" y="1133915"/>
            <a:ext cx="7898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如果使用迭代优化的算法，</a:t>
            </a:r>
            <a:r>
              <a:rPr lang="en-US" altLang="zh-CN" dirty="0"/>
              <a:t>condition number </a:t>
            </a:r>
            <a:r>
              <a:rPr lang="zh-CN" altLang="en-US" dirty="0"/>
              <a:t>太大仍然会导致问题：它会拖慢迭代的收敛速度，而规则项从优化的角度来看，实际上是将目标函数变成</a:t>
            </a:r>
            <a:r>
              <a:rPr lang="el-GR" altLang="zh-CN" dirty="0"/>
              <a:t>λ-</a:t>
            </a:r>
            <a:r>
              <a:rPr lang="en-US" altLang="zh-CN" dirty="0"/>
              <a:t>strongly convex</a:t>
            </a:r>
            <a:r>
              <a:rPr lang="zh-CN" altLang="en-US" dirty="0"/>
              <a:t>（</a:t>
            </a:r>
            <a:r>
              <a:rPr lang="el-GR" altLang="zh-CN" dirty="0"/>
              <a:t>λ</a:t>
            </a:r>
            <a:r>
              <a:rPr lang="zh-CN" altLang="en-US" dirty="0"/>
              <a:t>强凸）的了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f</a:t>
            </a:r>
            <a:r>
              <a:rPr lang="zh-CN" altLang="en-US" dirty="0" smtClean="0"/>
              <a:t>满足：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84" y="1657135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89722" y="2268894"/>
            <a:ext cx="7898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时，我们称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λ-</a:t>
            </a:r>
            <a:r>
              <a:rPr lang="en-US" altLang="zh-CN" dirty="0" err="1"/>
              <a:t>stronglyconvex</a:t>
            </a:r>
            <a:r>
              <a:rPr lang="zh-CN" altLang="en-US" dirty="0"/>
              <a:t>函数，其中参数</a:t>
            </a:r>
            <a:r>
              <a:rPr lang="en-US" altLang="zh-CN" dirty="0"/>
              <a:t>λ&gt;0</a:t>
            </a:r>
            <a:r>
              <a:rPr lang="zh-CN" altLang="en-US" dirty="0"/>
              <a:t>。当</a:t>
            </a:r>
            <a:r>
              <a:rPr lang="en-US" altLang="zh-CN" dirty="0"/>
              <a:t>λ=0</a:t>
            </a:r>
            <a:r>
              <a:rPr lang="zh-CN" altLang="en-US" dirty="0"/>
              <a:t>时退回到普通</a:t>
            </a:r>
            <a:r>
              <a:rPr lang="en-US" altLang="zh-CN" dirty="0"/>
              <a:t>convex </a:t>
            </a:r>
            <a:r>
              <a:rPr lang="zh-CN" altLang="en-US" dirty="0"/>
              <a:t>函数的定义。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55" y="2576671"/>
            <a:ext cx="362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090529" y="1766697"/>
            <a:ext cx="4472609" cy="1786272"/>
            <a:chOff x="2392017" y="3120010"/>
            <a:chExt cx="4472609" cy="1786272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17" y="3120010"/>
              <a:ext cx="4472609" cy="1669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628321" y="4598505"/>
              <a:ext cx="68580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6278" y="4598505"/>
              <a:ext cx="2782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2870" y="4598505"/>
              <a:ext cx="5300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589721" y="4095776"/>
            <a:ext cx="7321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实际上，在梯度下降中，目标函数收敛速率的上界实际上是和矩阵</a:t>
            </a:r>
            <a:r>
              <a:rPr lang="en-US" altLang="zh-CN" dirty="0"/>
              <a:t>XTX</a:t>
            </a:r>
            <a:r>
              <a:rPr lang="zh-CN" altLang="en-US" dirty="0"/>
              <a:t>的 </a:t>
            </a:r>
            <a:r>
              <a:rPr lang="en-US" altLang="zh-CN" dirty="0"/>
              <a:t>condition number</a:t>
            </a:r>
            <a:r>
              <a:rPr lang="zh-CN" altLang="en-US" dirty="0"/>
              <a:t>有关，</a:t>
            </a:r>
            <a:r>
              <a:rPr lang="en-US" altLang="zh-CN" dirty="0"/>
              <a:t>XTX</a:t>
            </a:r>
            <a:r>
              <a:rPr lang="zh-CN" altLang="en-US" dirty="0"/>
              <a:t>的 </a:t>
            </a:r>
            <a:r>
              <a:rPr lang="en-US" altLang="zh-CN" dirty="0"/>
              <a:t>condition number </a:t>
            </a:r>
            <a:r>
              <a:rPr lang="zh-CN" altLang="en-US" dirty="0"/>
              <a:t>越小，上界就越小，也就是收敛速度会越快。</a:t>
            </a:r>
          </a:p>
        </p:txBody>
      </p:sp>
    </p:spTree>
    <p:extLst>
      <p:ext uri="{BB962C8B-B14F-4D97-AF65-F5344CB8AC3E}">
        <p14:creationId xmlns:p14="http://schemas.microsoft.com/office/powerpoint/2010/main" val="36577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1162</Words>
  <Application>Microsoft Office PowerPoint</Application>
  <PresentationFormat>全屏显示(16:9)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黑体</vt:lpstr>
      <vt:lpstr>Lato</vt:lpstr>
      <vt:lpstr>Times New Roman</vt:lpstr>
      <vt:lpstr>Raleway</vt:lpstr>
      <vt:lpstr>Swiss</vt:lpstr>
      <vt:lpstr>机器学习中的范数规则化</vt:lpstr>
      <vt:lpstr>过拟合与规则化</vt:lpstr>
      <vt:lpstr>Minimize your error while regularizing your parameters</vt:lpstr>
      <vt:lpstr>L0范数与L1范数</vt:lpstr>
      <vt:lpstr>L0范数与L1范数</vt:lpstr>
      <vt:lpstr>L2范数</vt:lpstr>
      <vt:lpstr>L2范数</vt:lpstr>
      <vt:lpstr>L2范数</vt:lpstr>
      <vt:lpstr>L2范数</vt:lpstr>
      <vt:lpstr>核范数</vt:lpstr>
      <vt:lpstr>规则化项参数的选择问题 </vt:lpstr>
      <vt:lpstr>Questions ?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</dc:title>
  <dc:creator>Administrator</dc:creator>
  <cp:lastModifiedBy>Administrator</cp:lastModifiedBy>
  <cp:revision>163</cp:revision>
  <dcterms:created xsi:type="dcterms:W3CDTF">2020-10-23T06:35:42Z</dcterms:created>
  <dcterms:modified xsi:type="dcterms:W3CDTF">2020-11-13T09:34:37Z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