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87" r:id="rId4"/>
    <p:sldId id="288" r:id="rId5"/>
    <p:sldId id="289" r:id="rId6"/>
    <p:sldId id="292" r:id="rId7"/>
    <p:sldId id="290" r:id="rId8"/>
    <p:sldId id="291" r:id="rId9"/>
    <p:sldId id="293" r:id="rId10"/>
    <p:sldId id="294" r:id="rId11"/>
    <p:sldId id="295" r:id="rId12"/>
    <p:sldId id="285" r:id="rId13"/>
    <p:sldId id="286" r:id="rId14"/>
  </p:sldIdLst>
  <p:sldSz cx="9144000" cy="5143500" type="screen16x9"/>
  <p:notesSz cx="6858000" cy="9144000"/>
  <p:embeddedFontLst>
    <p:embeddedFont>
      <p:font typeface="Lato" charset="-122"/>
      <p:regular r:id="rId16"/>
      <p:bold r:id="rId17"/>
      <p:italic r:id="rId18"/>
      <p:boldItalic r:id="rId19"/>
    </p:embeddedFont>
    <p:embeddedFont>
      <p:font typeface="Bookman Old Style" pitchFamily="18" charset="0"/>
      <p:regular r:id="rId20"/>
      <p:bold r:id="rId21"/>
      <p:italic r:id="rId22"/>
      <p:boldItalic r:id="rId23"/>
    </p:embeddedFont>
    <p:embeddedFont>
      <p:font typeface="Raleway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-68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768286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38468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838468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38468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838468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8838468299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8838468299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8838468299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8838468299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38468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838468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38468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838468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38468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838468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38468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838468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38468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838468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38468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838468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38468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838468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38468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838468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1570382" y="643477"/>
            <a:ext cx="7245487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</a:t>
            </a:r>
            <a:r>
              <a:rPr lang="en-US" altLang="zh-CN" dirty="0" smtClean="0"/>
              <a:t>piking Neural Network</a:t>
            </a:r>
            <a:endParaRPr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Speaker:J</a:t>
            </a:r>
            <a:r>
              <a:rPr lang="en-US" altLang="zh-CN" dirty="0" err="1" smtClean="0"/>
              <a:t>ie</a:t>
            </a:r>
            <a:r>
              <a:rPr lang="en-US" altLang="zh-CN" dirty="0" smtClean="0"/>
              <a:t> W</a:t>
            </a:r>
            <a:r>
              <a:rPr lang="en-US" altLang="zh-CN" dirty="0" smtClean="0"/>
              <a:t>ang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dirty="0" smtClean="0"/>
              <a:t>Application</a:t>
            </a:r>
            <a:r>
              <a:rPr lang="en-US" altLang="zh-CN" b="0" dirty="0"/>
              <a:t/>
            </a:r>
            <a:br>
              <a:rPr lang="en-US" altLang="zh-CN" b="0" dirty="0"/>
            </a:b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040296" y="1013200"/>
            <a:ext cx="699052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Diehl </a:t>
            </a:r>
            <a:r>
              <a:rPr lang="zh-CN" altLang="en-US" dirty="0"/>
              <a:t>在</a:t>
            </a:r>
            <a:r>
              <a:rPr lang="en-US" altLang="zh-CN" dirty="0"/>
              <a:t>2015</a:t>
            </a:r>
            <a:r>
              <a:rPr lang="zh-CN" altLang="en-US" dirty="0"/>
              <a:t>年</a:t>
            </a:r>
            <a:r>
              <a:rPr lang="en-US" altLang="zh-CN" dirty="0"/>
              <a:t>paper “Unsupervised learning of digit recognition using spike-timing-dependent plasticity” </a:t>
            </a:r>
            <a:r>
              <a:rPr lang="zh-CN" altLang="en-US" dirty="0"/>
              <a:t>中实现了</a:t>
            </a:r>
            <a:r>
              <a:rPr lang="en-US" altLang="zh-CN" dirty="0"/>
              <a:t>STDP</a:t>
            </a:r>
            <a:r>
              <a:rPr lang="zh-CN" altLang="en-US" dirty="0"/>
              <a:t>和侧面抑制结合的</a:t>
            </a:r>
            <a:r>
              <a:rPr lang="en-US" altLang="zh-CN" dirty="0"/>
              <a:t>WTA</a:t>
            </a:r>
            <a:r>
              <a:rPr lang="zh-CN" altLang="en-US" dirty="0"/>
              <a:t>学习方法， </a:t>
            </a:r>
            <a:r>
              <a:rPr lang="en-US" altLang="zh-CN" dirty="0"/>
              <a:t>SNN</a:t>
            </a:r>
            <a:r>
              <a:rPr lang="zh-CN" altLang="en-US" dirty="0"/>
              <a:t>通过非监督式的学习方法可以在</a:t>
            </a:r>
            <a:r>
              <a:rPr lang="en-US" altLang="zh-CN" dirty="0"/>
              <a:t>MNIST</a:t>
            </a:r>
            <a:r>
              <a:rPr lang="zh-CN" altLang="en-US" dirty="0"/>
              <a:t>手写数字识别的数据库上达到</a:t>
            </a:r>
            <a:r>
              <a:rPr lang="en-US" altLang="zh-CN" dirty="0"/>
              <a:t>95% </a:t>
            </a:r>
            <a:r>
              <a:rPr lang="zh-CN" altLang="en-US" dirty="0"/>
              <a:t>的准确率。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2017</a:t>
            </a:r>
            <a:r>
              <a:rPr lang="zh-CN" altLang="en-US" dirty="0"/>
              <a:t>年的</a:t>
            </a:r>
            <a:r>
              <a:rPr lang="en-US" altLang="zh-CN" dirty="0"/>
              <a:t>CVPR</a:t>
            </a:r>
            <a:r>
              <a:rPr lang="zh-CN" altLang="en-US" dirty="0"/>
              <a:t>上， </a:t>
            </a:r>
            <a:r>
              <a:rPr lang="en-US" altLang="zh-CN" dirty="0" err="1"/>
              <a:t>TrueNorth</a:t>
            </a:r>
            <a:r>
              <a:rPr lang="zh-CN" altLang="en-US" dirty="0"/>
              <a:t>团队在</a:t>
            </a:r>
            <a:r>
              <a:rPr lang="en-US" altLang="zh-CN" dirty="0" err="1"/>
              <a:t>TrueNorth</a:t>
            </a:r>
            <a:r>
              <a:rPr lang="zh-CN" altLang="en-US" dirty="0"/>
              <a:t>芯片上实现了实时的动态手势识别。虽然此方法是基于传统深度学习的模型，但整个系统的功耗大概只有</a:t>
            </a:r>
            <a:r>
              <a:rPr lang="en-US" altLang="zh-CN" dirty="0"/>
              <a:t>200mW</a:t>
            </a:r>
            <a:r>
              <a:rPr lang="zh-CN" altLang="en-US" dirty="0"/>
              <a:t>和</a:t>
            </a:r>
            <a:r>
              <a:rPr lang="en-US" altLang="zh-CN" dirty="0"/>
              <a:t>105ms</a:t>
            </a:r>
            <a:r>
              <a:rPr lang="zh-CN" altLang="en-US" dirty="0"/>
              <a:t>的延迟（</a:t>
            </a:r>
            <a:r>
              <a:rPr lang="en-US" altLang="zh-CN" dirty="0"/>
              <a:t>1</a:t>
            </a:r>
            <a:r>
              <a:rPr lang="zh-CN" altLang="en-US" dirty="0"/>
              <a:t>秒</a:t>
            </a:r>
            <a:r>
              <a:rPr lang="en-US" altLang="zh-CN" dirty="0"/>
              <a:t>10</a:t>
            </a:r>
            <a:r>
              <a:rPr lang="zh-CN" altLang="en-US" dirty="0"/>
              <a:t>帧）。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清华大学</a:t>
            </a:r>
            <a:r>
              <a:rPr lang="zh-CN" altLang="en-US" dirty="0"/>
              <a:t>天机芯片团队，</a:t>
            </a:r>
            <a:r>
              <a:rPr lang="en-US" altLang="zh-CN" dirty="0"/>
              <a:t>2019</a:t>
            </a:r>
            <a:r>
              <a:rPr lang="zh-CN" altLang="en-US" dirty="0"/>
              <a:t>年</a:t>
            </a:r>
            <a:r>
              <a:rPr lang="en-US" altLang="zh-CN" dirty="0"/>
              <a:t>Nature</a:t>
            </a:r>
            <a:r>
              <a:rPr lang="zh-CN" altLang="en-US" dirty="0"/>
              <a:t>上发表了使用混合神经网络驱动自动驾驶自行车的例子。这里包涵了传统</a:t>
            </a:r>
            <a:r>
              <a:rPr lang="en-US" altLang="zh-CN" dirty="0"/>
              <a:t>ANN</a:t>
            </a:r>
            <a:r>
              <a:rPr lang="zh-CN" altLang="en-US" dirty="0"/>
              <a:t>和</a:t>
            </a:r>
            <a:r>
              <a:rPr lang="en-US" altLang="zh-CN" dirty="0"/>
              <a:t>SNN</a:t>
            </a:r>
            <a:r>
              <a:rPr lang="zh-CN" altLang="en-US" dirty="0"/>
              <a:t>的信号处理融合。</a:t>
            </a:r>
            <a:br>
              <a:rPr lang="zh-CN" altLang="en-US" dirty="0"/>
            </a:b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非监督式学习没有重大的突破的情况下， 研究人员们开始转向使用</a:t>
            </a:r>
            <a:r>
              <a:rPr lang="en-US" altLang="zh-CN" dirty="0"/>
              <a:t>ANN-SNN</a:t>
            </a:r>
            <a:r>
              <a:rPr lang="zh-CN" altLang="en-US" dirty="0"/>
              <a:t>转换或者直接将</a:t>
            </a:r>
            <a:r>
              <a:rPr lang="en-US" altLang="zh-CN" dirty="0" err="1"/>
              <a:t>Backpropagation</a:t>
            </a:r>
            <a:r>
              <a:rPr lang="en-US" altLang="zh-CN" dirty="0"/>
              <a:t> </a:t>
            </a:r>
            <a:r>
              <a:rPr lang="zh-CN" altLang="en-US" dirty="0"/>
              <a:t>塞进</a:t>
            </a:r>
            <a:r>
              <a:rPr lang="en-US" altLang="zh-CN" dirty="0"/>
              <a:t>SNN</a:t>
            </a:r>
            <a:r>
              <a:rPr lang="zh-CN" altLang="en-US" dirty="0"/>
              <a:t>里用于提高各项任务的准确率。这样的算法比如有</a:t>
            </a:r>
            <a:r>
              <a:rPr lang="en-US" altLang="zh-CN" dirty="0"/>
              <a:t>SLAYER</a:t>
            </a:r>
            <a:r>
              <a:rPr lang="zh-CN" altLang="en-US" dirty="0"/>
              <a:t>在语音识别</a:t>
            </a:r>
            <a:r>
              <a:rPr lang="en-US" altLang="zh-CN" dirty="0"/>
              <a:t>TIDIGIT</a:t>
            </a:r>
            <a:r>
              <a:rPr lang="zh-CN" altLang="en-US" dirty="0"/>
              <a:t>上取得</a:t>
            </a:r>
            <a:r>
              <a:rPr lang="en-US" altLang="zh-CN" dirty="0"/>
              <a:t>99.09%</a:t>
            </a:r>
            <a:r>
              <a:rPr lang="zh-CN" altLang="en-US" dirty="0"/>
              <a:t>的识别准确率。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363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CN" altLang="en-US" dirty="0" smtClean="0"/>
              <a:t>国内外类脑组织和公司</a:t>
            </a:r>
            <a:r>
              <a:rPr lang="en-US" altLang="zh-CN" b="0" dirty="0"/>
              <a:t/>
            </a:r>
            <a:br>
              <a:rPr lang="en-US" altLang="zh-CN" b="0" dirty="0"/>
            </a:br>
            <a:endParaRPr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71" y="1199320"/>
            <a:ext cx="3869221" cy="338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99320"/>
            <a:ext cx="3902765" cy="338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29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2"/>
          <p:cNvSpPr txBox="1">
            <a:spLocks noGrp="1"/>
          </p:cNvSpPr>
          <p:nvPr>
            <p:ph type="title"/>
          </p:nvPr>
        </p:nvSpPr>
        <p:spPr>
          <a:xfrm>
            <a:off x="2885309" y="2260676"/>
            <a:ext cx="3174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Questions ? </a:t>
            </a:r>
            <a:endParaRPr sz="40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dirty="0" smtClean="0"/>
              <a:t>Biological neuron</a:t>
            </a:r>
            <a:r>
              <a:rPr lang="en" altLang="zh-CN" dirty="0"/>
              <a:t> ...</a:t>
            </a:r>
            <a:r>
              <a:rPr lang="en-US" altLang="zh-CN" b="0" dirty="0"/>
              <a:t/>
            </a:r>
            <a:br>
              <a:rPr lang="en-US" altLang="zh-CN" b="0" dirty="0"/>
            </a:b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628" y="1530260"/>
            <a:ext cx="3962743" cy="20829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dirty="0"/>
              <a:t>Artificial Neural </a:t>
            </a:r>
            <a:r>
              <a:rPr lang="en-US" altLang="zh-CN" dirty="0" smtClean="0"/>
              <a:t>Network</a:t>
            </a:r>
            <a:r>
              <a:rPr lang="en-US" altLang="zh-CN" b="0" dirty="0"/>
              <a:t/>
            </a:r>
            <a:br>
              <a:rPr lang="en-US" altLang="zh-CN" b="0" dirty="0"/>
            </a:br>
            <a:endParaRPr dirty="0"/>
          </a:p>
        </p:txBody>
      </p:sp>
      <p:sp>
        <p:nvSpPr>
          <p:cNvPr id="3" name="矩形 2"/>
          <p:cNvSpPr/>
          <p:nvPr/>
        </p:nvSpPr>
        <p:spPr>
          <a:xfrm>
            <a:off x="1285461" y="3524227"/>
            <a:ext cx="6221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If one classifies neural network models according to </a:t>
            </a:r>
            <a:r>
              <a:rPr lang="en-US" altLang="zh-CN" dirty="0" smtClean="0"/>
              <a:t>their computational </a:t>
            </a:r>
            <a:r>
              <a:rPr lang="en-US" altLang="zh-CN" dirty="0"/>
              <a:t>units, one can distinguish three </a:t>
            </a:r>
            <a:r>
              <a:rPr lang="en-US" altLang="zh-CN" dirty="0" smtClean="0"/>
              <a:t>different generations</a:t>
            </a:r>
            <a:r>
              <a:rPr lang="en-US" altLang="zh-CN" dirty="0"/>
              <a:t>.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60" y="1225825"/>
            <a:ext cx="3049047" cy="17559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409" y="1094131"/>
            <a:ext cx="3743325" cy="2019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25826" y="3113430"/>
            <a:ext cx="2199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M-P Model | Perceptron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270842" y="3113431"/>
            <a:ext cx="19944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Multi-Layer Perceptron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118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dirty="0" smtClean="0"/>
              <a:t>Perceptron and Spiking Neuron</a:t>
            </a:r>
            <a:r>
              <a:rPr lang="en-US" altLang="zh-CN" b="0" dirty="0"/>
              <a:t/>
            </a:r>
            <a:br>
              <a:rPr lang="en-US" altLang="zh-CN" b="0" dirty="0"/>
            </a:b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03" y="1192695"/>
            <a:ext cx="6632713" cy="259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97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dirty="0" smtClean="0"/>
              <a:t>SNN</a:t>
            </a:r>
            <a:r>
              <a:rPr lang="en-US" altLang="zh-CN" b="0" dirty="0"/>
              <a:t/>
            </a:r>
            <a:br>
              <a:rPr lang="en-US" altLang="zh-CN" b="0" dirty="0"/>
            </a:br>
            <a:endParaRPr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05" y="980660"/>
            <a:ext cx="6632712" cy="311426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771322" y="3882887"/>
            <a:ext cx="2319130" cy="258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93305" y="4313583"/>
            <a:ext cx="583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STDP(Synaptic Timing Dependent Plasticity) : LTP LTD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3371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dirty="0" smtClean="0"/>
              <a:t>SNN</a:t>
            </a:r>
            <a:r>
              <a:rPr lang="en-US" altLang="zh-CN" b="0" dirty="0"/>
              <a:t/>
            </a:r>
            <a:br>
              <a:rPr lang="en-US" altLang="zh-CN" b="0" dirty="0"/>
            </a:br>
            <a:endParaRPr dirty="0"/>
          </a:p>
        </p:txBody>
      </p:sp>
      <p:sp>
        <p:nvSpPr>
          <p:cNvPr id="4" name="矩形 3"/>
          <p:cNvSpPr/>
          <p:nvPr/>
        </p:nvSpPr>
        <p:spPr>
          <a:xfrm>
            <a:off x="5771322" y="3882887"/>
            <a:ext cx="2319130" cy="258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215" y="928480"/>
            <a:ext cx="2857500" cy="21336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669774" y="2842591"/>
            <a:ext cx="2544417" cy="219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223" y="2080591"/>
            <a:ext cx="26098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407215" y="1000538"/>
            <a:ext cx="470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u(t)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83496" y="2908191"/>
            <a:ext cx="351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22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dirty="0" smtClean="0"/>
              <a:t>SNN</a:t>
            </a:r>
            <a:r>
              <a:rPr lang="en-US" altLang="zh-CN" b="0" dirty="0"/>
              <a:t/>
            </a:r>
            <a:br>
              <a:rPr lang="en-US" altLang="zh-CN" b="0" dirty="0"/>
            </a:br>
            <a:endParaRPr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1060173"/>
            <a:ext cx="8210550" cy="322690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049617" y="3896139"/>
            <a:ext cx="2627658" cy="3909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71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dirty="0" smtClean="0"/>
              <a:t>SNN</a:t>
            </a:r>
            <a:r>
              <a:rPr lang="en-US" altLang="zh-CN" b="0" dirty="0"/>
              <a:t/>
            </a:r>
            <a:br>
              <a:rPr lang="en-US" altLang="zh-CN" b="0" dirty="0"/>
            </a:br>
            <a:endParaRPr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047750"/>
            <a:ext cx="5029200" cy="304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505739" y="3770243"/>
            <a:ext cx="2736574" cy="325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2"/>
                </a:solidFill>
                <a:latin typeface="Bookman Old Style" pitchFamily="18" charset="0"/>
              </a:rPr>
              <a:t>Refractory period</a:t>
            </a:r>
            <a:endParaRPr lang="zh-CN" altLang="en-US" dirty="0">
              <a:solidFill>
                <a:schemeClr val="bg2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71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dirty="0" smtClean="0"/>
              <a:t>Learning Methods</a:t>
            </a:r>
            <a:r>
              <a:rPr lang="en-US" altLang="zh-CN" b="0" dirty="0"/>
              <a:t/>
            </a:r>
            <a:br>
              <a:rPr lang="en-US" altLang="zh-CN" b="0" dirty="0"/>
            </a:b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881270" y="1490870"/>
            <a:ext cx="71760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1.Unsupervised learning: </a:t>
            </a:r>
            <a:r>
              <a:rPr lang="en-US" altLang="zh-CN" sz="2000" dirty="0" err="1" smtClean="0"/>
              <a:t>Hebb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STDP</a:t>
            </a:r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2.Supervised </a:t>
            </a:r>
            <a:r>
              <a:rPr lang="en-US" altLang="zh-CN" sz="2000" dirty="0" err="1" smtClean="0"/>
              <a:t>learing</a:t>
            </a:r>
            <a:r>
              <a:rPr lang="en-US" altLang="zh-CN" sz="2000" dirty="0" smtClean="0"/>
              <a:t>: GD  SP  Spiking based convolution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…</a:t>
            </a:r>
            <a:endParaRPr lang="en-US" altLang="zh-CN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606" y="1920945"/>
            <a:ext cx="4619625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363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217</Words>
  <Application>Microsoft Office PowerPoint</Application>
  <PresentationFormat>全屏显示(16:9)</PresentationFormat>
  <Paragraphs>35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Arial</vt:lpstr>
      <vt:lpstr>宋体</vt:lpstr>
      <vt:lpstr>Lato</vt:lpstr>
      <vt:lpstr>Bookman Old Style</vt:lpstr>
      <vt:lpstr>Raleway</vt:lpstr>
      <vt:lpstr>Swiss</vt:lpstr>
      <vt:lpstr>Spiking Neural Network</vt:lpstr>
      <vt:lpstr>Biological neuron ... </vt:lpstr>
      <vt:lpstr>Artificial Neural Network </vt:lpstr>
      <vt:lpstr>Perceptron and Spiking Neuron </vt:lpstr>
      <vt:lpstr>SNN </vt:lpstr>
      <vt:lpstr>SNN </vt:lpstr>
      <vt:lpstr>SNN </vt:lpstr>
      <vt:lpstr>SNN </vt:lpstr>
      <vt:lpstr>Learning Methods </vt:lpstr>
      <vt:lpstr>Application </vt:lpstr>
      <vt:lpstr>国内外类脑组织和公司 </vt:lpstr>
      <vt:lpstr>Questions ? 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Spiking Neural Network</dc:title>
  <dc:creator>Administrator</dc:creator>
  <cp:lastModifiedBy>Administrator</cp:lastModifiedBy>
  <cp:revision>27</cp:revision>
  <dcterms:modified xsi:type="dcterms:W3CDTF">2020-09-25T09:14:00Z</dcterms:modified>
</cp:coreProperties>
</file>