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handoutMasterIdLst>
    <p:handoutMasterId r:id="rId15"/>
  </p:handoutMasterIdLst>
  <p:sldIdLst>
    <p:sldId id="256" r:id="rId2"/>
    <p:sldId id="305" r:id="rId3"/>
    <p:sldId id="288" r:id="rId4"/>
    <p:sldId id="306" r:id="rId5"/>
    <p:sldId id="307" r:id="rId6"/>
    <p:sldId id="308" r:id="rId7"/>
    <p:sldId id="309" r:id="rId8"/>
    <p:sldId id="310" r:id="rId9"/>
    <p:sldId id="311" r:id="rId10"/>
    <p:sldId id="312" r:id="rId11"/>
    <p:sldId id="303" r:id="rId12"/>
    <p:sldId id="286" r:id="rId13"/>
  </p:sldIdLst>
  <p:sldSz cx="9144000" cy="5143500" type="screen16x9"/>
  <p:notesSz cx="6858000" cy="9144000"/>
  <p:embeddedFontLst>
    <p:embeddedFont>
      <p:font typeface="Raleway" charset="0"/>
      <p:regular r:id="rId16"/>
      <p:bold r:id="rId17"/>
      <p:italic r:id="rId18"/>
      <p:boldItalic r:id="rId19"/>
    </p:embeddedFont>
    <p:embeddedFont>
      <p:font typeface="黑体" pitchFamily="49" charset="-122"/>
      <p:regular r:id="rId20"/>
    </p:embeddedFont>
    <p:embeddedFont>
      <p:font typeface="Lato" charset="-122"/>
      <p:regular r:id="rId21"/>
      <p:bold r:id="rId22"/>
      <p:italic r:id="rId23"/>
      <p:boldItalic r:id="rId24"/>
    </p:embeddedFont>
    <p:embeddedFont>
      <p:font typeface="Cambria Math" pitchFamily="18"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84" y="-96"/>
      </p:cViewPr>
      <p:guideLst>
        <p:guide orient="horz" pos="1620"/>
        <p:guide pos="28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788E96-2DB2-41D2-B813-1959A9E9EC98}" type="datetimeFigureOut">
              <a:rPr lang="zh-CN" altLang="en-US" smtClean="0"/>
              <a:t>2020/11/27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7E2B1D-83B2-4372-89D2-47F48D2CFB07}" type="slidenum">
              <a:rPr lang="zh-CN" altLang="en-US" smtClean="0"/>
              <a:t>‹#›</a:t>
            </a:fld>
            <a:endParaRPr lang="zh-CN" altLang="en-US"/>
          </a:p>
        </p:txBody>
      </p:sp>
    </p:spTree>
    <p:extLst>
      <p:ext uri="{BB962C8B-B14F-4D97-AF65-F5344CB8AC3E}">
        <p14:creationId xmlns:p14="http://schemas.microsoft.com/office/powerpoint/2010/main" val="344254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596901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83846829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883846829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883846829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883846829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1pPr>
            <a:lvl2pPr lvl="1"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2pPr>
            <a:lvl3pPr lvl="2"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3pPr>
            <a:lvl4pPr lvl="3"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4pPr>
            <a:lvl5pPr lvl="4"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5pPr>
            <a:lvl6pPr lvl="5"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6pPr>
            <a:lvl7pPr lvl="6"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7pPr>
            <a:lvl8pPr lvl="7"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8pPr>
            <a:lvl9pPr lvl="8"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1pPr>
            <a:lvl2pPr lvl="1">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2pPr>
            <a:lvl3pPr lvl="2">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3pPr>
            <a:lvl4pPr lvl="3">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4pPr>
            <a:lvl5pPr lvl="4">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5pPr>
            <a:lvl6pPr lvl="5">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6pPr>
            <a:lvl7pPr lvl="6">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7pPr>
            <a:lvl8pPr lvl="7">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8pPr>
            <a:lvl9pPr lvl="8">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panose="02010600030101010101"/>
              <a:buChar char="●"/>
              <a:defRPr sz="1800">
                <a:solidFill>
                  <a:schemeClr val="dk2"/>
                </a:solidFill>
                <a:latin typeface="Lato" panose="02010600030101010101"/>
                <a:ea typeface="Lato" panose="02010600030101010101"/>
                <a:cs typeface="Lato" panose="02010600030101010101"/>
                <a:sym typeface="Lato" panose="02010600030101010101"/>
              </a:defRPr>
            </a:lvl1pPr>
            <a:lvl2pPr marL="914400" lvl="1"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2pPr>
            <a:lvl3pPr marL="1371600" lvl="2"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3pPr>
            <a:lvl4pPr marL="1828800" lvl="3"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4pPr>
            <a:lvl5pPr marL="2286000" lvl="4"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5pPr>
            <a:lvl6pPr marL="2743200" lvl="5"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6pPr>
            <a:lvl7pPr marL="3200400" lvl="6"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7pPr>
            <a:lvl8pPr marL="3657600" lvl="7"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8pPr>
            <a:lvl9pPr marL="4114800" lvl="8" indent="-317500">
              <a:lnSpc>
                <a:spcPct val="115000"/>
              </a:lnSpc>
              <a:spcBef>
                <a:spcPts val="1600"/>
              </a:spcBef>
              <a:spcAft>
                <a:spcPts val="160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panose="02010600030101010101"/>
                <a:ea typeface="Lato" panose="02010600030101010101"/>
                <a:cs typeface="Lato" panose="02010600030101010101"/>
                <a:sym typeface="Lato" panose="02010600030101010101"/>
              </a:defRPr>
            </a:lvl1pPr>
            <a:lvl2pPr lvl="1" algn="r">
              <a:buNone/>
              <a:defRPr sz="1000">
                <a:solidFill>
                  <a:schemeClr val="dk2"/>
                </a:solidFill>
                <a:latin typeface="Lato" panose="02010600030101010101"/>
                <a:ea typeface="Lato" panose="02010600030101010101"/>
                <a:cs typeface="Lato" panose="02010600030101010101"/>
                <a:sym typeface="Lato" panose="02010600030101010101"/>
              </a:defRPr>
            </a:lvl2pPr>
            <a:lvl3pPr lvl="2" algn="r">
              <a:buNone/>
              <a:defRPr sz="1000">
                <a:solidFill>
                  <a:schemeClr val="dk2"/>
                </a:solidFill>
                <a:latin typeface="Lato" panose="02010600030101010101"/>
                <a:ea typeface="Lato" panose="02010600030101010101"/>
                <a:cs typeface="Lato" panose="02010600030101010101"/>
                <a:sym typeface="Lato" panose="02010600030101010101"/>
              </a:defRPr>
            </a:lvl3pPr>
            <a:lvl4pPr lvl="3" algn="r">
              <a:buNone/>
              <a:defRPr sz="1000">
                <a:solidFill>
                  <a:schemeClr val="dk2"/>
                </a:solidFill>
                <a:latin typeface="Lato" panose="02010600030101010101"/>
                <a:ea typeface="Lato" panose="02010600030101010101"/>
                <a:cs typeface="Lato" panose="02010600030101010101"/>
                <a:sym typeface="Lato" panose="02010600030101010101"/>
              </a:defRPr>
            </a:lvl4pPr>
            <a:lvl5pPr lvl="4" algn="r">
              <a:buNone/>
              <a:defRPr sz="1000">
                <a:solidFill>
                  <a:schemeClr val="dk2"/>
                </a:solidFill>
                <a:latin typeface="Lato" panose="02010600030101010101"/>
                <a:ea typeface="Lato" panose="02010600030101010101"/>
                <a:cs typeface="Lato" panose="02010600030101010101"/>
                <a:sym typeface="Lato" panose="02010600030101010101"/>
              </a:defRPr>
            </a:lvl5pPr>
            <a:lvl6pPr lvl="5" algn="r">
              <a:buNone/>
              <a:defRPr sz="1000">
                <a:solidFill>
                  <a:schemeClr val="dk2"/>
                </a:solidFill>
                <a:latin typeface="Lato" panose="02010600030101010101"/>
                <a:ea typeface="Lato" panose="02010600030101010101"/>
                <a:cs typeface="Lato" panose="02010600030101010101"/>
                <a:sym typeface="Lato" panose="02010600030101010101"/>
              </a:defRPr>
            </a:lvl6pPr>
            <a:lvl7pPr lvl="6" algn="r">
              <a:buNone/>
              <a:defRPr sz="1000">
                <a:solidFill>
                  <a:schemeClr val="dk2"/>
                </a:solidFill>
                <a:latin typeface="Lato" panose="02010600030101010101"/>
                <a:ea typeface="Lato" panose="02010600030101010101"/>
                <a:cs typeface="Lato" panose="02010600030101010101"/>
                <a:sym typeface="Lato" panose="02010600030101010101"/>
              </a:defRPr>
            </a:lvl7pPr>
            <a:lvl8pPr lvl="7" algn="r">
              <a:buNone/>
              <a:defRPr sz="1000">
                <a:solidFill>
                  <a:schemeClr val="dk2"/>
                </a:solidFill>
                <a:latin typeface="Lato" panose="02010600030101010101"/>
                <a:ea typeface="Lato" panose="02010600030101010101"/>
                <a:cs typeface="Lato" panose="02010600030101010101"/>
                <a:sym typeface="Lato" panose="02010600030101010101"/>
              </a:defRPr>
            </a:lvl8pPr>
            <a:lvl9pPr lvl="8" algn="r">
              <a:buNone/>
              <a:defRPr sz="1000">
                <a:solidFill>
                  <a:schemeClr val="dk2"/>
                </a:solidFill>
                <a:latin typeface="Lato" panose="02010600030101010101"/>
                <a:ea typeface="Lato" panose="02010600030101010101"/>
                <a:cs typeface="Lato" panose="02010600030101010101"/>
                <a:sym typeface="Lato" panose="02010600030101010101"/>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570382" y="643477"/>
            <a:ext cx="7245487" cy="1542000"/>
          </a:xfrm>
          <a:prstGeom prst="rect">
            <a:avLst/>
          </a:prstGeom>
        </p:spPr>
        <p:txBody>
          <a:bodyPr spcFirstLastPara="1" wrap="square" lIns="91425" tIns="91425" rIns="91425" bIns="91425" anchor="t" anchorCtr="0">
            <a:noAutofit/>
          </a:bodyPr>
          <a:lstStyle/>
          <a:p>
            <a:pPr lvl="0"/>
            <a:r>
              <a:rPr lang="en-US" altLang="zh-CN" dirty="0" smtClean="0"/>
              <a:t>Batch </a:t>
            </a:r>
            <a:r>
              <a:rPr lang="en-US" altLang="zh-CN" dirty="0"/>
              <a:t>Normalization</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Speaker: </a:t>
            </a:r>
            <a:r>
              <a:rPr lang="en-US" dirty="0" err="1" smtClean="0"/>
              <a:t>J</a:t>
            </a:r>
            <a:r>
              <a:rPr lang="en-US" altLang="zh-CN" dirty="0" err="1" smtClean="0"/>
              <a:t>ie</a:t>
            </a:r>
            <a:r>
              <a:rPr lang="en-US" altLang="zh-CN" dirty="0" smtClean="0"/>
              <a:t> Wang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latinLnBrk="1"/>
            <a:r>
              <a:rPr lang="zh-CN" altLang="en-US" sz="2400" dirty="0" smtClean="0"/>
              <a:t>带偏正误差的指数加权平均</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84" y="1172818"/>
            <a:ext cx="2093015" cy="1560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960783"/>
            <a:ext cx="4373215" cy="299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6675" y="3957017"/>
            <a:ext cx="356235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3" name="TextBox 2"/>
              <p:cNvSpPr txBox="1"/>
              <p:nvPr/>
            </p:nvSpPr>
            <p:spPr>
              <a:xfrm>
                <a:off x="318052" y="3028122"/>
                <a:ext cx="3889513" cy="1169551"/>
              </a:xfrm>
              <a:prstGeom prst="rect">
                <a:avLst/>
              </a:prstGeom>
              <a:noFill/>
            </p:spPr>
            <p:txBody>
              <a:bodyPr wrap="square" rtlCol="0">
                <a:spAutoFit/>
              </a:bodyPr>
              <a:lstStyle/>
              <a:p>
                <a:r>
                  <a:rPr lang="zh-CN" altLang="en-US" dirty="0" smtClean="0"/>
                  <a:t>假设</a:t>
                </a:r>
                <a14:m>
                  <m:oMath xmlns:m="http://schemas.openxmlformats.org/officeDocument/2006/math">
                    <m:r>
                      <a:rPr lang="zh-CN" altLang="en-US" i="1" smtClean="0">
                        <a:latin typeface="Cambria Math"/>
                      </a:rPr>
                      <m:t>𝛽</m:t>
                    </m:r>
                    <m:r>
                      <a:rPr lang="en-US" altLang="zh-CN" b="0" i="1" smtClean="0">
                        <a:latin typeface="Cambria Math"/>
                      </a:rPr>
                      <m:t>=0.98</m:t>
                    </m:r>
                  </m:oMath>
                </a14:m>
                <a:r>
                  <a:rPr lang="zh-CN" altLang="en-US" dirty="0" smtClean="0"/>
                  <a:t>，第一天温度</a:t>
                </a:r>
                <a14:m>
                  <m:oMath xmlns:m="http://schemas.openxmlformats.org/officeDocument/2006/math">
                    <m:sSub>
                      <m:sSubPr>
                        <m:ctrlPr>
                          <a:rPr lang="en-US" altLang="zh-CN" i="1" smtClean="0">
                            <a:latin typeface="Cambria Math"/>
                          </a:rPr>
                        </m:ctrlPr>
                      </m:sSubPr>
                      <m:e>
                        <m:r>
                          <a:rPr lang="zh-CN" altLang="en-US" i="1" smtClean="0">
                            <a:latin typeface="Cambria Math"/>
                          </a:rPr>
                          <m:t>𝜃</m:t>
                        </m:r>
                      </m:e>
                      <m:sub>
                        <m:r>
                          <a:rPr lang="en-US" altLang="zh-CN" b="0" i="1" smtClean="0">
                            <a:latin typeface="Cambria Math"/>
                          </a:rPr>
                          <m:t>1</m:t>
                        </m:r>
                      </m:sub>
                    </m:sSub>
                    <m:r>
                      <a:rPr lang="en-US" altLang="zh-CN" b="0" i="1" smtClean="0">
                        <a:latin typeface="Cambria Math"/>
                      </a:rPr>
                      <m:t>=40</m:t>
                    </m:r>
                  </m:oMath>
                </a14:m>
                <a:endParaRPr lang="en-US" altLang="zh-CN" dirty="0" smtClean="0"/>
              </a:p>
              <a:p>
                <a:pPr/>
                <a14:m>
                  <m:oMathPara xmlns:m="http://schemas.openxmlformats.org/officeDocument/2006/math">
                    <m:oMathParaPr>
                      <m:jc m:val="left"/>
                    </m:oMathParaPr>
                    <m:oMath xmlns:m="http://schemas.openxmlformats.org/officeDocument/2006/math">
                      <m:sSub>
                        <m:sSubPr>
                          <m:ctrlPr>
                            <a:rPr lang="en-US" altLang="zh-CN" i="1" smtClean="0">
                              <a:latin typeface="Cambria Math"/>
                            </a:rPr>
                          </m:ctrlPr>
                        </m:sSubPr>
                        <m:e>
                          <m:r>
                            <a:rPr lang="en-US" altLang="zh-CN" b="0" i="1" smtClean="0">
                              <a:latin typeface="Cambria Math"/>
                            </a:rPr>
                            <m:t>𝑣</m:t>
                          </m:r>
                        </m:e>
                        <m:sub>
                          <m:r>
                            <a:rPr lang="en-US" altLang="zh-CN" b="0" i="1" smtClean="0">
                              <a:latin typeface="Cambria Math"/>
                            </a:rPr>
                            <m:t>1</m:t>
                          </m:r>
                        </m:sub>
                      </m:sSub>
                      <m:r>
                        <a:rPr lang="en-US" altLang="zh-CN" i="1">
                          <a:latin typeface="Cambria Math"/>
                        </a:rPr>
                        <m:t>=0.98</m:t>
                      </m:r>
                      <m:sSub>
                        <m:sSubPr>
                          <m:ctrlPr>
                            <a:rPr lang="en-US" altLang="zh-CN" i="1">
                              <a:latin typeface="Cambria Math"/>
                            </a:rPr>
                          </m:ctrlPr>
                        </m:sSubPr>
                        <m:e>
                          <m:r>
                            <a:rPr lang="zh-CN" altLang="en-US" i="1">
                              <a:latin typeface="Cambria Math"/>
                            </a:rPr>
                            <m:t>𝑣</m:t>
                          </m:r>
                        </m:e>
                        <m:sub>
                          <m:r>
                            <a:rPr lang="en-US" altLang="zh-CN" b="0" i="1" smtClean="0">
                              <a:latin typeface="Cambria Math"/>
                            </a:rPr>
                            <m:t>0</m:t>
                          </m:r>
                        </m:sub>
                      </m:sSub>
                      <m:r>
                        <a:rPr lang="en-US" altLang="zh-CN" i="1">
                          <a:latin typeface="Cambria Math"/>
                        </a:rPr>
                        <m:t>+0.02</m:t>
                      </m:r>
                      <m:sSub>
                        <m:sSubPr>
                          <m:ctrlPr>
                            <a:rPr lang="en-US" altLang="zh-CN" i="1">
                              <a:latin typeface="Cambria Math"/>
                            </a:rPr>
                          </m:ctrlPr>
                        </m:sSubPr>
                        <m:e>
                          <m:r>
                            <a:rPr lang="zh-CN" altLang="en-US" i="1">
                              <a:latin typeface="Cambria Math"/>
                            </a:rPr>
                            <m:t>𝜃</m:t>
                          </m:r>
                        </m:e>
                        <m:sub>
                          <m:r>
                            <a:rPr lang="en-US" altLang="zh-CN" b="0" i="1" smtClean="0">
                              <a:latin typeface="Cambria Math"/>
                            </a:rPr>
                            <m:t>1</m:t>
                          </m:r>
                        </m:sub>
                      </m:sSub>
                      <m:r>
                        <a:rPr lang="en-US" altLang="zh-CN" b="0" i="1" smtClean="0">
                          <a:latin typeface="Cambria Math"/>
                        </a:rPr>
                        <m:t>=</m:t>
                      </m:r>
                      <m:r>
                        <a:rPr lang="en-US" altLang="zh-CN" i="1">
                          <a:latin typeface="Cambria Math"/>
                        </a:rPr>
                        <m:t>8</m:t>
                      </m:r>
                    </m:oMath>
                  </m:oMathPara>
                </a14:m>
                <a:endParaRPr lang="en-US" altLang="zh-CN" b="0" dirty="0" smtClean="0"/>
              </a:p>
              <a:p>
                <a:pPr/>
                <a14:m>
                  <m:oMathPara xmlns:m="http://schemas.openxmlformats.org/officeDocument/2006/math">
                    <m:oMathParaPr>
                      <m:jc m:val="left"/>
                    </m:oMathParaPr>
                    <m:oMath xmlns:m="http://schemas.openxmlformats.org/officeDocument/2006/math">
                      <m:sSub>
                        <m:sSubPr>
                          <m:ctrlPr>
                            <a:rPr lang="en-US" altLang="zh-CN" i="1" smtClean="0">
                              <a:latin typeface="Cambria Math"/>
                            </a:rPr>
                          </m:ctrlPr>
                        </m:sSubPr>
                        <m:e>
                          <m:r>
                            <a:rPr lang="en-US" altLang="zh-CN" b="0" i="1" smtClean="0">
                              <a:latin typeface="Cambria Math"/>
                            </a:rPr>
                            <m:t>𝑣</m:t>
                          </m:r>
                        </m:e>
                        <m:sub>
                          <m:r>
                            <a:rPr lang="en-US" altLang="zh-CN" b="0" i="1" smtClean="0">
                              <a:latin typeface="Cambria Math"/>
                            </a:rPr>
                            <m:t>2</m:t>
                          </m:r>
                        </m:sub>
                      </m:sSub>
                      <m:r>
                        <a:rPr lang="en-US" altLang="zh-CN" b="0" i="1" smtClean="0">
                          <a:latin typeface="Cambria Math"/>
                        </a:rPr>
                        <m:t>=0.98</m:t>
                      </m:r>
                      <m:sSub>
                        <m:sSubPr>
                          <m:ctrlPr>
                            <a:rPr lang="en-US" altLang="zh-CN" b="0" i="1" smtClean="0">
                              <a:latin typeface="Cambria Math"/>
                            </a:rPr>
                          </m:ctrlPr>
                        </m:sSubPr>
                        <m:e>
                          <m:r>
                            <a:rPr lang="en-US" altLang="zh-CN" b="0" i="1" smtClean="0">
                              <a:latin typeface="Cambria Math"/>
                            </a:rPr>
                            <m:t>𝑣</m:t>
                          </m:r>
                        </m:e>
                        <m:sub>
                          <m:r>
                            <a:rPr lang="en-US" altLang="zh-CN" b="0" i="1" smtClean="0">
                              <a:latin typeface="Cambria Math"/>
                            </a:rPr>
                            <m:t>1</m:t>
                          </m:r>
                        </m:sub>
                      </m:sSub>
                      <m:r>
                        <a:rPr lang="en-US" altLang="zh-CN" b="0" i="1" smtClean="0">
                          <a:latin typeface="Cambria Math"/>
                        </a:rPr>
                        <m:t>+0.02</m:t>
                      </m:r>
                      <m:sSub>
                        <m:sSubPr>
                          <m:ctrlPr>
                            <a:rPr lang="en-US" altLang="zh-CN" b="0" i="1" smtClean="0">
                              <a:latin typeface="Cambria Math"/>
                            </a:rPr>
                          </m:ctrlPr>
                        </m:sSubPr>
                        <m:e>
                          <m:r>
                            <a:rPr lang="zh-CN" altLang="en-US" b="0" i="1" smtClean="0">
                              <a:latin typeface="Cambria Math"/>
                            </a:rPr>
                            <m:t>𝜃</m:t>
                          </m:r>
                        </m:e>
                        <m:sub>
                          <m:r>
                            <a:rPr lang="en-US" altLang="zh-CN" b="0" i="1" smtClean="0">
                              <a:latin typeface="Cambria Math"/>
                            </a:rPr>
                            <m:t>2</m:t>
                          </m:r>
                        </m:sub>
                      </m:sSub>
                      <m:r>
                        <a:rPr lang="en-US" altLang="zh-CN" b="0" i="1" smtClean="0">
                          <a:latin typeface="Cambria Math"/>
                        </a:rPr>
                        <m:t>=0.0196</m:t>
                      </m:r>
                      <m:sSub>
                        <m:sSubPr>
                          <m:ctrlPr>
                            <a:rPr lang="en-US" altLang="zh-CN" b="0" i="1" smtClean="0">
                              <a:latin typeface="Cambria Math"/>
                            </a:rPr>
                          </m:ctrlPr>
                        </m:sSubPr>
                        <m:e>
                          <m:r>
                            <a:rPr lang="zh-CN" altLang="en-US" b="0" i="1" smtClean="0">
                              <a:latin typeface="Cambria Math"/>
                            </a:rPr>
                            <m:t>𝜃</m:t>
                          </m:r>
                        </m:e>
                        <m:sub>
                          <m:r>
                            <a:rPr lang="en-US" altLang="zh-CN" b="0" i="1" smtClean="0">
                              <a:latin typeface="Cambria Math"/>
                            </a:rPr>
                            <m:t>1</m:t>
                          </m:r>
                        </m:sub>
                      </m:sSub>
                      <m:r>
                        <a:rPr lang="en-US" altLang="zh-CN" b="0" i="1" smtClean="0">
                          <a:latin typeface="Cambria Math"/>
                        </a:rPr>
                        <m:t>+0.02</m:t>
                      </m:r>
                      <m:sSub>
                        <m:sSubPr>
                          <m:ctrlPr>
                            <a:rPr lang="en-US" altLang="zh-CN" b="0" i="1" smtClean="0">
                              <a:latin typeface="Cambria Math"/>
                            </a:rPr>
                          </m:ctrlPr>
                        </m:sSubPr>
                        <m:e>
                          <m:r>
                            <a:rPr lang="zh-CN" altLang="en-US" b="0" i="1" smtClean="0">
                              <a:latin typeface="Cambria Math"/>
                            </a:rPr>
                            <m:t>𝜃</m:t>
                          </m:r>
                        </m:e>
                        <m:sub>
                          <m:r>
                            <a:rPr lang="en-US" altLang="zh-CN" b="0" i="1" smtClean="0">
                              <a:latin typeface="Cambria Math"/>
                            </a:rPr>
                            <m:t>2</m:t>
                          </m:r>
                        </m:sub>
                      </m:sSub>
                    </m:oMath>
                  </m:oMathPara>
                </a14:m>
                <a:endParaRPr lang="en-US" altLang="zh-CN" dirty="0" smtClean="0"/>
              </a:p>
              <a:p>
                <a:pPr/>
                <a:r>
                  <a:rPr lang="zh-CN" altLang="en-US" dirty="0" smtClean="0"/>
                  <a:t>计算后的值远远小于前两天的温度，所以指数加权平均初期预测是不准的</a:t>
                </a:r>
                <a:endParaRPr lang="zh-CN" altLang="en-US" dirty="0"/>
              </a:p>
            </p:txBody>
          </p:sp>
        </mc:Choice>
        <mc:Fallback>
          <p:sp>
            <p:nvSpPr>
              <p:cNvPr id="3" name="TextBox 2"/>
              <p:cNvSpPr txBox="1">
                <a:spLocks noRot="1" noChangeAspect="1" noMove="1" noResize="1" noEditPoints="1" noAdjustHandles="1" noChangeArrowheads="1" noChangeShapeType="1" noTextEdit="1"/>
              </p:cNvSpPr>
              <p:nvPr/>
            </p:nvSpPr>
            <p:spPr>
              <a:xfrm>
                <a:off x="318052" y="3028122"/>
                <a:ext cx="3889513" cy="1169551"/>
              </a:xfrm>
              <a:prstGeom prst="rect">
                <a:avLst/>
              </a:prstGeom>
              <a:blipFill rotWithShape="1">
                <a:blip r:embed="rId6"/>
                <a:stretch>
                  <a:fillRect l="-313" t="-1042" b="-36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563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2885309" y="2260676"/>
            <a:ext cx="3174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dirty="0">
                <a:solidFill>
                  <a:schemeClr val="accent3"/>
                </a:solidFill>
              </a:rPr>
              <a:t>Questions ?</a:t>
            </a:r>
            <a:r>
              <a:rPr lang="en-GB" sz="4000" dirty="0">
                <a:solidFill>
                  <a:schemeClr val="dk1"/>
                </a:solidFill>
              </a:rPr>
              <a:t> </a:t>
            </a:r>
            <a:endParaRPr sz="4000" dirty="0">
              <a:solidFill>
                <a:schemeClr val="dk1"/>
              </a:solidFill>
            </a:endParaRPr>
          </a:p>
        </p:txBody>
      </p:sp>
      <p:sp>
        <p:nvSpPr>
          <p:cNvPr id="6" name="灯片编号占位符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97"/>
        <p:cNvGrpSpPr/>
        <p:nvPr/>
      </p:nvGrpSpPr>
      <p:grpSpPr>
        <a:xfrm>
          <a:off x="0" y="0"/>
          <a:ext cx="0" cy="0"/>
          <a:chOff x="0" y="0"/>
          <a:chExt cx="0" cy="0"/>
        </a:xfrm>
      </p:grpSpPr>
      <p:sp>
        <p:nvSpPr>
          <p:cNvPr id="298" name="Google Shape;298;p4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latinLnBrk="1"/>
            <a:r>
              <a:rPr lang="en-US" altLang="zh-CN" sz="2400" dirty="0" smtClean="0"/>
              <a:t>Batch Normalization (BN)</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2" name="矩形 1"/>
          <p:cNvSpPr/>
          <p:nvPr/>
        </p:nvSpPr>
        <p:spPr>
          <a:xfrm>
            <a:off x="823914" y="837591"/>
            <a:ext cx="7178565" cy="1938992"/>
          </a:xfrm>
          <a:prstGeom prst="rect">
            <a:avLst/>
          </a:prstGeom>
        </p:spPr>
        <p:txBody>
          <a:bodyPr wrap="square">
            <a:spAutoFit/>
          </a:bodyPr>
          <a:lstStyle/>
          <a:p>
            <a:pPr>
              <a:lnSpc>
                <a:spcPct val="120000"/>
              </a:lnSpc>
            </a:pPr>
            <a:endParaRPr lang="en-US" altLang="zh-CN" sz="2000" dirty="0">
              <a:latin typeface="Times New Roman" pitchFamily="18" charset="0"/>
              <a:ea typeface="黑体" pitchFamily="49" charset="-122"/>
              <a:cs typeface="Times New Roman" pitchFamily="18" charset="0"/>
            </a:endParaRPr>
          </a:p>
          <a:p>
            <a:pPr>
              <a:lnSpc>
                <a:spcPct val="120000"/>
              </a:lnSpc>
            </a:pPr>
            <a:r>
              <a:rPr lang="zh-CN" altLang="en-US" sz="2000" dirty="0" smtClean="0">
                <a:latin typeface="Times New Roman" pitchFamily="18" charset="0"/>
                <a:ea typeface="黑体" pitchFamily="49" charset="-122"/>
                <a:cs typeface="Times New Roman" pitchFamily="18" charset="0"/>
              </a:rPr>
              <a:t>机器学习</a:t>
            </a:r>
            <a:r>
              <a:rPr lang="zh-CN" altLang="en-US" sz="2000" dirty="0">
                <a:latin typeface="Times New Roman" pitchFamily="18" charset="0"/>
                <a:ea typeface="黑体" pitchFamily="49" charset="-122"/>
                <a:cs typeface="Times New Roman" pitchFamily="18" charset="0"/>
              </a:rPr>
              <a:t>领域有个很重要的假设：</a:t>
            </a:r>
            <a:r>
              <a:rPr lang="en-US" altLang="zh-CN" sz="2000" dirty="0">
                <a:latin typeface="Times New Roman" pitchFamily="18" charset="0"/>
                <a:ea typeface="黑体" pitchFamily="49" charset="-122"/>
                <a:cs typeface="Times New Roman" pitchFamily="18" charset="0"/>
              </a:rPr>
              <a:t>IID</a:t>
            </a:r>
            <a:r>
              <a:rPr lang="zh-CN" altLang="en-US" sz="2000" dirty="0">
                <a:latin typeface="Times New Roman" pitchFamily="18" charset="0"/>
                <a:ea typeface="黑体" pitchFamily="49" charset="-122"/>
                <a:cs typeface="Times New Roman" pitchFamily="18" charset="0"/>
              </a:rPr>
              <a:t>独立同分布假设，就是假设训练数据和测试数据是满足相同分布的，这是通过训练数据获得的模型能够在测试集获得好的效果的一个基本保障</a:t>
            </a:r>
            <a:r>
              <a:rPr lang="zh-CN" altLang="en-US" sz="2000" dirty="0" smtClean="0">
                <a:latin typeface="Times New Roman" pitchFamily="18" charset="0"/>
                <a:ea typeface="黑体" pitchFamily="49" charset="-122"/>
                <a:cs typeface="Times New Roman" pitchFamily="18" charset="0"/>
              </a:rPr>
              <a:t>。</a:t>
            </a:r>
            <a:endParaRPr lang="en-US" altLang="zh-CN" sz="2000" dirty="0" smtClean="0">
              <a:latin typeface="Times New Roman" pitchFamily="18" charset="0"/>
              <a:ea typeface="黑体" pitchFamily="49" charset="-122"/>
              <a:cs typeface="Times New Roman" pitchFamily="18" charset="0"/>
            </a:endParaRPr>
          </a:p>
          <a:p>
            <a:pPr>
              <a:lnSpc>
                <a:spcPct val="120000"/>
              </a:lnSpc>
            </a:pPr>
            <a:endParaRPr lang="en-US" altLang="zh-CN" sz="2000" dirty="0">
              <a:latin typeface="Times New Roman" pitchFamily="18" charset="0"/>
              <a:ea typeface="黑体" pitchFamily="49" charset="-122"/>
              <a:cs typeface="Times New Roman" pitchFamily="18" charset="0"/>
            </a:endParaRPr>
          </a:p>
        </p:txBody>
      </p:sp>
      <p:sp>
        <p:nvSpPr>
          <p:cNvPr id="5" name="矩形 4"/>
          <p:cNvSpPr/>
          <p:nvPr/>
        </p:nvSpPr>
        <p:spPr>
          <a:xfrm>
            <a:off x="823914" y="3827777"/>
            <a:ext cx="7178565" cy="707886"/>
          </a:xfrm>
          <a:prstGeom prst="rect">
            <a:avLst/>
          </a:prstGeom>
        </p:spPr>
        <p:txBody>
          <a:bodyPr wrap="square">
            <a:spAutoFit/>
          </a:bodyPr>
          <a:lstStyle/>
          <a:p>
            <a:r>
              <a:rPr lang="zh-CN" altLang="en-US" sz="2000" dirty="0">
                <a:latin typeface="黑体" pitchFamily="49" charset="-122"/>
                <a:ea typeface="黑体" pitchFamily="49" charset="-122"/>
              </a:rPr>
              <a:t>为什么深度神经网络随着网络深度加深，训练起来越困难，收敛越来越慢？</a:t>
            </a:r>
          </a:p>
        </p:txBody>
      </p:sp>
      <p:sp>
        <p:nvSpPr>
          <p:cNvPr id="6" name="矩形 5"/>
          <p:cNvSpPr/>
          <p:nvPr/>
        </p:nvSpPr>
        <p:spPr>
          <a:xfrm>
            <a:off x="823913" y="2710322"/>
            <a:ext cx="7178565" cy="707886"/>
          </a:xfrm>
          <a:prstGeom prst="rect">
            <a:avLst/>
          </a:prstGeom>
        </p:spPr>
        <p:txBody>
          <a:bodyPr wrap="square">
            <a:spAutoFit/>
          </a:bodyPr>
          <a:lstStyle/>
          <a:p>
            <a:r>
              <a:rPr lang="en-US" altLang="zh-CN" sz="2000" dirty="0" smtClean="0">
                <a:latin typeface="黑体" pitchFamily="49" charset="-122"/>
                <a:ea typeface="黑体" pitchFamily="49" charset="-122"/>
              </a:rPr>
              <a:t>BN</a:t>
            </a:r>
            <a:r>
              <a:rPr lang="zh-CN" altLang="en-US" sz="2000" dirty="0" smtClean="0">
                <a:latin typeface="黑体" pitchFamily="49" charset="-122"/>
                <a:ea typeface="黑体" pitchFamily="49" charset="-122"/>
              </a:rPr>
              <a:t>就是</a:t>
            </a:r>
            <a:r>
              <a:rPr lang="zh-CN" altLang="en-US" sz="2000" dirty="0">
                <a:latin typeface="黑体" pitchFamily="49" charset="-122"/>
                <a:ea typeface="黑体" pitchFamily="49" charset="-122"/>
              </a:rPr>
              <a:t>在深度神经网络训练过程中使得每一层神经网络的输入保持相同分布的。</a:t>
            </a:r>
          </a:p>
        </p:txBody>
      </p:sp>
    </p:spTree>
    <p:extLst>
      <p:ext uri="{BB962C8B-B14F-4D97-AF65-F5344CB8AC3E}">
        <p14:creationId xmlns:p14="http://schemas.microsoft.com/office/powerpoint/2010/main" val="379909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latinLnBrk="1"/>
            <a:r>
              <a:rPr lang="en-US" altLang="zh-CN" sz="2400" dirty="0"/>
              <a:t>Batch </a:t>
            </a:r>
            <a:r>
              <a:rPr lang="en-US" altLang="zh-CN" sz="2400" dirty="0" smtClean="0"/>
              <a:t>Normalization (BN)</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矩形 1"/>
          <p:cNvSpPr/>
          <p:nvPr/>
        </p:nvSpPr>
        <p:spPr>
          <a:xfrm>
            <a:off x="956440" y="1146732"/>
            <a:ext cx="7178565" cy="798745"/>
          </a:xfrm>
          <a:prstGeom prst="rect">
            <a:avLst/>
          </a:prstGeom>
        </p:spPr>
        <p:txBody>
          <a:bodyPr wrap="square">
            <a:spAutoFit/>
          </a:bodyPr>
          <a:lstStyle/>
          <a:p>
            <a:pPr algn="ctr">
              <a:lnSpc>
                <a:spcPct val="120000"/>
              </a:lnSpc>
            </a:pPr>
            <a:r>
              <a:rPr lang="en-US" altLang="zh-CN" sz="2000" b="1" dirty="0">
                <a:latin typeface="Times New Roman" pitchFamily="18" charset="0"/>
                <a:ea typeface="黑体" pitchFamily="49" charset="-122"/>
                <a:cs typeface="Times New Roman" pitchFamily="18" charset="0"/>
              </a:rPr>
              <a:t>Batch Normalization: Accelerating Deep Network Training by Reducing Internal Covariate Shift</a:t>
            </a:r>
            <a:endParaRPr lang="zh-CN" altLang="en-US" sz="2000" b="1" dirty="0">
              <a:latin typeface="Times New Roman" pitchFamily="18" charset="0"/>
              <a:ea typeface="黑体" pitchFamily="49" charset="-122"/>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579" y="2263776"/>
            <a:ext cx="7151687"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042579" y="3433189"/>
            <a:ext cx="7178565" cy="1569660"/>
          </a:xfrm>
          <a:prstGeom prst="rect">
            <a:avLst/>
          </a:prstGeom>
        </p:spPr>
        <p:txBody>
          <a:bodyPr wrap="square">
            <a:spAutoFit/>
          </a:bodyPr>
          <a:lstStyle/>
          <a:p>
            <a:pPr>
              <a:lnSpc>
                <a:spcPct val="120000"/>
              </a:lnSpc>
            </a:pPr>
            <a:r>
              <a:rPr lang="zh-CN" altLang="en-US" sz="2000" dirty="0">
                <a:latin typeface="Times New Roman" pitchFamily="18" charset="0"/>
                <a:ea typeface="黑体" pitchFamily="49" charset="-122"/>
                <a:cs typeface="Times New Roman" pitchFamily="18" charset="0"/>
              </a:rPr>
              <a:t>论文首先说明</a:t>
            </a:r>
            <a:r>
              <a:rPr lang="en-US" altLang="zh-CN" sz="2000" dirty="0">
                <a:latin typeface="Times New Roman" pitchFamily="18" charset="0"/>
                <a:ea typeface="黑体" pitchFamily="49" charset="-122"/>
                <a:cs typeface="Times New Roman" pitchFamily="18" charset="0"/>
              </a:rPr>
              <a:t>Mini-Batch SGD</a:t>
            </a:r>
            <a:r>
              <a:rPr lang="zh-CN" altLang="en-US" sz="2000" dirty="0">
                <a:latin typeface="Times New Roman" pitchFamily="18" charset="0"/>
                <a:ea typeface="黑体" pitchFamily="49" charset="-122"/>
                <a:cs typeface="Times New Roman" pitchFamily="18" charset="0"/>
              </a:rPr>
              <a:t>相对于</a:t>
            </a:r>
            <a:r>
              <a:rPr lang="en-US" altLang="zh-CN" sz="2000" dirty="0">
                <a:latin typeface="Times New Roman" pitchFamily="18" charset="0"/>
                <a:ea typeface="黑体" pitchFamily="49" charset="-122"/>
                <a:cs typeface="Times New Roman" pitchFamily="18" charset="0"/>
              </a:rPr>
              <a:t>One Example SGD</a:t>
            </a:r>
            <a:r>
              <a:rPr lang="zh-CN" altLang="en-US" sz="2000" dirty="0">
                <a:latin typeface="Times New Roman" pitchFamily="18" charset="0"/>
                <a:ea typeface="黑体" pitchFamily="49" charset="-122"/>
                <a:cs typeface="Times New Roman" pitchFamily="18" charset="0"/>
              </a:rPr>
              <a:t>的两个优势：梯度更新方向更准确；并行计算速度快；</a:t>
            </a:r>
            <a:endParaRPr lang="en-US" altLang="zh-CN" sz="2000" dirty="0" smtClean="0">
              <a:latin typeface="Times New Roman" pitchFamily="18" charset="0"/>
              <a:ea typeface="黑体" pitchFamily="49" charset="-122"/>
              <a:cs typeface="Times New Roman" pitchFamily="18" charset="0"/>
            </a:endParaRPr>
          </a:p>
          <a:p>
            <a:pPr>
              <a:lnSpc>
                <a:spcPct val="120000"/>
              </a:lnSpc>
            </a:pPr>
            <a:r>
              <a:rPr lang="en-US" altLang="zh-CN" sz="2000" dirty="0" smtClean="0">
                <a:latin typeface="Times New Roman" pitchFamily="18" charset="0"/>
                <a:ea typeface="黑体" pitchFamily="49" charset="-122"/>
                <a:cs typeface="Times New Roman" pitchFamily="18" charset="0"/>
              </a:rPr>
              <a:t>BN</a:t>
            </a:r>
            <a:r>
              <a:rPr lang="zh-CN" altLang="en-US" sz="2000" dirty="0" smtClean="0">
                <a:latin typeface="Times New Roman" pitchFamily="18" charset="0"/>
                <a:ea typeface="黑体" pitchFamily="49" charset="-122"/>
                <a:cs typeface="Times New Roman" pitchFamily="18" charset="0"/>
              </a:rPr>
              <a:t>的</a:t>
            </a:r>
            <a:r>
              <a:rPr lang="zh-CN" altLang="en-US" sz="2000" dirty="0">
                <a:latin typeface="Times New Roman" pitchFamily="18" charset="0"/>
                <a:ea typeface="黑体" pitchFamily="49" charset="-122"/>
                <a:cs typeface="Times New Roman" pitchFamily="18" charset="0"/>
              </a:rPr>
              <a:t>基本思想</a:t>
            </a:r>
            <a:r>
              <a:rPr lang="zh-CN" altLang="en-US" sz="2000" dirty="0" smtClean="0">
                <a:latin typeface="Times New Roman" pitchFamily="18" charset="0"/>
                <a:ea typeface="黑体" pitchFamily="49" charset="-122"/>
                <a:cs typeface="Times New Roman" pitchFamily="18" charset="0"/>
              </a:rPr>
              <a:t>：让</a:t>
            </a:r>
            <a:r>
              <a:rPr lang="zh-CN" altLang="en-US" sz="2000" dirty="0">
                <a:latin typeface="Times New Roman" pitchFamily="18" charset="0"/>
                <a:ea typeface="黑体" pitchFamily="49" charset="-122"/>
                <a:cs typeface="Times New Roman" pitchFamily="18" charset="0"/>
              </a:rPr>
              <a:t>每个隐层节点的激活输入分布</a:t>
            </a:r>
            <a:r>
              <a:rPr lang="zh-CN" altLang="en-US" sz="2000" dirty="0" smtClean="0">
                <a:latin typeface="Times New Roman" pitchFamily="18" charset="0"/>
                <a:ea typeface="黑体" pitchFamily="49" charset="-122"/>
                <a:cs typeface="Times New Roman" pitchFamily="18" charset="0"/>
              </a:rPr>
              <a:t>固下来</a:t>
            </a:r>
            <a:r>
              <a:rPr lang="en-US" altLang="zh-CN" sz="2000" dirty="0" smtClean="0">
                <a:latin typeface="Times New Roman" pitchFamily="18" charset="0"/>
                <a:ea typeface="黑体" pitchFamily="49" charset="-122"/>
                <a:cs typeface="Times New Roman" pitchFamily="18" charset="0"/>
              </a:rPr>
              <a:t>.</a:t>
            </a:r>
            <a:r>
              <a:rPr lang="zh-CN" altLang="en-US" sz="2000" dirty="0" smtClean="0">
                <a:latin typeface="Times New Roman" pitchFamily="18" charset="0"/>
                <a:ea typeface="黑体" pitchFamily="49" charset="-122"/>
                <a:cs typeface="Times New Roman" pitchFamily="18" charset="0"/>
              </a:rPr>
              <a:t>这样</a:t>
            </a:r>
            <a:r>
              <a:rPr lang="zh-CN" altLang="en-US" sz="2000" dirty="0">
                <a:latin typeface="Times New Roman" pitchFamily="18" charset="0"/>
                <a:ea typeface="黑体" pitchFamily="49" charset="-122"/>
                <a:cs typeface="Times New Roman" pitchFamily="18" charset="0"/>
              </a:rPr>
              <a:t>就避免了“</a:t>
            </a:r>
            <a:r>
              <a:rPr lang="en-US" altLang="zh-CN" sz="2000" dirty="0">
                <a:latin typeface="Times New Roman" pitchFamily="18" charset="0"/>
                <a:ea typeface="黑体" pitchFamily="49" charset="-122"/>
                <a:cs typeface="Times New Roman" pitchFamily="18" charset="0"/>
              </a:rPr>
              <a:t>Internal Covariate Shift”</a:t>
            </a:r>
            <a:r>
              <a:rPr lang="zh-CN" altLang="en-US" sz="2000" dirty="0" smtClean="0">
                <a:latin typeface="Times New Roman" pitchFamily="18" charset="0"/>
                <a:ea typeface="黑体" pitchFamily="49" charset="-122"/>
                <a:cs typeface="Times New Roman" pitchFamily="18" charset="0"/>
              </a:rPr>
              <a:t>问题。</a:t>
            </a:r>
            <a:endParaRPr lang="zh-CN" altLang="en-US" sz="2000" dirty="0">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latinLnBrk="1"/>
            <a:r>
              <a:rPr lang="en-US" altLang="zh-CN" sz="2400" dirty="0" smtClean="0"/>
              <a:t>Whitening </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3" name="矩形 2"/>
          <p:cNvSpPr/>
          <p:nvPr/>
        </p:nvSpPr>
        <p:spPr>
          <a:xfrm>
            <a:off x="956440" y="1085746"/>
            <a:ext cx="7178564" cy="1015663"/>
          </a:xfrm>
          <a:prstGeom prst="rect">
            <a:avLst/>
          </a:prstGeom>
        </p:spPr>
        <p:txBody>
          <a:bodyPr wrap="square">
            <a:spAutoFit/>
          </a:bodyPr>
          <a:lstStyle/>
          <a:p>
            <a:r>
              <a:rPr lang="zh-CN" altLang="en-US" sz="2000" dirty="0" smtClean="0">
                <a:latin typeface="黑体" pitchFamily="49" charset="-122"/>
                <a:ea typeface="黑体" pitchFamily="49" charset="-122"/>
              </a:rPr>
              <a:t>之前</a:t>
            </a:r>
            <a:r>
              <a:rPr lang="zh-CN" altLang="en-US" sz="2000" dirty="0">
                <a:latin typeface="黑体" pitchFamily="49" charset="-122"/>
                <a:ea typeface="黑体" pitchFamily="49" charset="-122"/>
              </a:rPr>
              <a:t>的研究表明如果在图像处理中对输入图像进行</a:t>
            </a:r>
            <a:r>
              <a:rPr lang="zh-CN" altLang="en-US" sz="2000" dirty="0" smtClean="0">
                <a:latin typeface="黑体" pitchFamily="49" charset="-122"/>
                <a:ea typeface="黑体" pitchFamily="49" charset="-122"/>
              </a:rPr>
              <a:t>白化</a:t>
            </a:r>
            <a:r>
              <a:rPr lang="en-US" altLang="zh-CN" sz="2000" dirty="0" smtClean="0">
                <a:latin typeface="黑体" pitchFamily="49" charset="-122"/>
                <a:ea typeface="黑体" pitchFamily="49" charset="-122"/>
              </a:rPr>
              <a:t>(Whiten)</a:t>
            </a:r>
            <a:r>
              <a:rPr lang="zh-CN" altLang="en-US" sz="2000" dirty="0" smtClean="0">
                <a:latin typeface="黑体" pitchFamily="49" charset="-122"/>
                <a:ea typeface="黑体" pitchFamily="49" charset="-122"/>
              </a:rPr>
              <a:t>操作</a:t>
            </a:r>
            <a:r>
              <a:rPr lang="zh-CN" altLang="en-US" sz="2000" dirty="0">
                <a:latin typeface="黑体" pitchFamily="49" charset="-122"/>
                <a:ea typeface="黑体" pitchFamily="49" charset="-122"/>
              </a:rPr>
              <a:t>的话</a:t>
            </a:r>
            <a:r>
              <a:rPr lang="en-US" altLang="zh-CN" sz="2000" dirty="0">
                <a:latin typeface="黑体" pitchFamily="49" charset="-122"/>
                <a:ea typeface="黑体" pitchFamily="49" charset="-122"/>
              </a:rPr>
              <a:t>——</a:t>
            </a:r>
            <a:r>
              <a:rPr lang="zh-CN" altLang="en-US" sz="2000" dirty="0">
                <a:latin typeface="黑体" pitchFamily="49" charset="-122"/>
                <a:ea typeface="黑体" pitchFamily="49" charset="-122"/>
              </a:rPr>
              <a:t>所谓白化，就是对输入数据分布变换到</a:t>
            </a:r>
            <a:r>
              <a:rPr lang="en-US" altLang="zh-CN" sz="2000" dirty="0">
                <a:latin typeface="黑体" pitchFamily="49" charset="-122"/>
                <a:ea typeface="黑体" pitchFamily="49" charset="-122"/>
              </a:rPr>
              <a:t>0</a:t>
            </a:r>
            <a:r>
              <a:rPr lang="zh-CN" altLang="en-US" sz="2000" dirty="0">
                <a:latin typeface="黑体" pitchFamily="49" charset="-122"/>
                <a:ea typeface="黑体" pitchFamily="49" charset="-122"/>
              </a:rPr>
              <a:t>均值，单位方差的正态分布</a:t>
            </a:r>
            <a:r>
              <a:rPr lang="en-US" altLang="zh-CN" sz="2000" dirty="0">
                <a:latin typeface="黑体" pitchFamily="49" charset="-122"/>
                <a:ea typeface="黑体" pitchFamily="49" charset="-122"/>
              </a:rPr>
              <a:t>——</a:t>
            </a:r>
            <a:r>
              <a:rPr lang="zh-CN" altLang="en-US" sz="2000" dirty="0">
                <a:latin typeface="黑体" pitchFamily="49" charset="-122"/>
                <a:ea typeface="黑体" pitchFamily="49" charset="-122"/>
              </a:rPr>
              <a:t>那么神经网络会较快</a:t>
            </a:r>
            <a:r>
              <a:rPr lang="zh-CN" altLang="en-US" sz="2000" dirty="0" smtClean="0">
                <a:latin typeface="黑体" pitchFamily="49" charset="-122"/>
                <a:ea typeface="黑体" pitchFamily="49" charset="-122"/>
              </a:rPr>
              <a:t>收敛。</a:t>
            </a:r>
            <a:endParaRPr lang="zh-CN" altLang="en-US" sz="2000" dirty="0">
              <a:latin typeface="黑体" pitchFamily="49" charset="-122"/>
              <a:ea typeface="黑体" pitchFamily="49" charset="-122"/>
            </a:endParaRPr>
          </a:p>
        </p:txBody>
      </p:sp>
      <p:sp>
        <p:nvSpPr>
          <p:cNvPr id="5" name="矩形 4"/>
          <p:cNvSpPr/>
          <p:nvPr/>
        </p:nvSpPr>
        <p:spPr>
          <a:xfrm>
            <a:off x="956440" y="3840767"/>
            <a:ext cx="7178565" cy="707886"/>
          </a:xfrm>
          <a:prstGeom prst="rect">
            <a:avLst/>
          </a:prstGeom>
        </p:spPr>
        <p:txBody>
          <a:bodyPr wrap="square">
            <a:spAutoFit/>
          </a:bodyPr>
          <a:lstStyle/>
          <a:p>
            <a:r>
              <a:rPr lang="zh-CN" altLang="en-US" sz="2000" dirty="0">
                <a:latin typeface="黑体" pitchFamily="49" charset="-122"/>
                <a:ea typeface="黑体" pitchFamily="49" charset="-122"/>
              </a:rPr>
              <a:t>可以理解为对深层神经网络每个隐层神经元的激活值做简化版本的白化操作。</a:t>
            </a:r>
          </a:p>
        </p:txBody>
      </p:sp>
      <p:sp>
        <p:nvSpPr>
          <p:cNvPr id="9" name="矩形 8"/>
          <p:cNvSpPr/>
          <p:nvPr/>
        </p:nvSpPr>
        <p:spPr>
          <a:xfrm>
            <a:off x="956441" y="2492348"/>
            <a:ext cx="7178564" cy="1015663"/>
          </a:xfrm>
          <a:prstGeom prst="rect">
            <a:avLst/>
          </a:prstGeom>
        </p:spPr>
        <p:txBody>
          <a:bodyPr wrap="square">
            <a:spAutoFit/>
          </a:bodyPr>
          <a:lstStyle/>
          <a:p>
            <a:r>
              <a:rPr lang="zh-CN" altLang="en-US" sz="2000" dirty="0">
                <a:latin typeface="黑体" pitchFamily="49" charset="-122"/>
                <a:ea typeface="黑体" pitchFamily="49" charset="-122"/>
              </a:rPr>
              <a:t>白化的目的是去除输入数据的冗余信息。假设训练数据是图像，由于图像中相邻像素之间具有很强的相关性，所以用于训练时输入是冗余的；白化的目的就是降低输入的冗余性</a:t>
            </a:r>
            <a:r>
              <a:rPr lang="zh-CN" altLang="en-US" sz="2000" dirty="0" smtClean="0">
                <a:latin typeface="黑体" pitchFamily="49" charset="-122"/>
                <a:ea typeface="黑体" pitchFamily="49" charset="-122"/>
              </a:rPr>
              <a:t>。</a:t>
            </a:r>
            <a:endParaRPr lang="zh-CN" altLang="en-US" sz="2000" dirty="0">
              <a:latin typeface="黑体" pitchFamily="49" charset="-122"/>
              <a:ea typeface="黑体" pitchFamily="49" charset="-122"/>
            </a:endParaRPr>
          </a:p>
        </p:txBody>
      </p:sp>
    </p:spTree>
    <p:extLst>
      <p:ext uri="{BB962C8B-B14F-4D97-AF65-F5344CB8AC3E}">
        <p14:creationId xmlns:p14="http://schemas.microsoft.com/office/powerpoint/2010/main" val="379909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latinLnBrk="1"/>
            <a:r>
              <a:rPr lang="zh-CN" altLang="en-US" sz="2400" dirty="0" smtClean="0"/>
              <a:t>本质思想</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mc:AlternateContent xmlns:mc="http://schemas.openxmlformats.org/markup-compatibility/2006">
        <mc:Choice xmlns:a14="http://schemas.microsoft.com/office/drawing/2010/main" Requires="a14">
          <p:sp>
            <p:nvSpPr>
              <p:cNvPr id="2" name="矩形 1"/>
              <p:cNvSpPr/>
              <p:nvPr/>
            </p:nvSpPr>
            <p:spPr>
              <a:xfrm>
                <a:off x="956440" y="1147189"/>
                <a:ext cx="7178565" cy="2677656"/>
              </a:xfrm>
              <a:prstGeom prst="rect">
                <a:avLst/>
              </a:prstGeom>
            </p:spPr>
            <p:txBody>
              <a:bodyPr wrap="square">
                <a:spAutoFit/>
              </a:bodyPr>
              <a:lstStyle/>
              <a:p>
                <a:pPr>
                  <a:lnSpc>
                    <a:spcPct val="120000"/>
                  </a:lnSpc>
                </a:pPr>
                <a:r>
                  <a:rPr lang="en-US" altLang="zh-CN" sz="2000" dirty="0">
                    <a:latin typeface="Times New Roman" pitchFamily="18" charset="0"/>
                    <a:ea typeface="黑体" pitchFamily="49" charset="-122"/>
                    <a:cs typeface="Times New Roman" pitchFamily="18" charset="0"/>
                  </a:rPr>
                  <a:t> </a:t>
                </a:r>
                <a:r>
                  <a:rPr lang="en-US" altLang="zh-CN" sz="2000" dirty="0" smtClean="0">
                    <a:latin typeface="Times New Roman" pitchFamily="18" charset="0"/>
                    <a:ea typeface="黑体" pitchFamily="49" charset="-122"/>
                    <a:cs typeface="Times New Roman" pitchFamily="18" charset="0"/>
                  </a:rPr>
                  <a:t>       </a:t>
                </a:r>
                <a:r>
                  <a:rPr lang="zh-CN" altLang="en-US" sz="2000" dirty="0" smtClean="0">
                    <a:latin typeface="Times New Roman" pitchFamily="18" charset="0"/>
                    <a:ea typeface="黑体" pitchFamily="49" charset="-122"/>
                    <a:cs typeface="Times New Roman" pitchFamily="18" charset="0"/>
                  </a:rPr>
                  <a:t>深层</a:t>
                </a:r>
                <a:r>
                  <a:rPr lang="zh-CN" altLang="en-US" sz="2000" dirty="0">
                    <a:latin typeface="Times New Roman" pitchFamily="18" charset="0"/>
                    <a:ea typeface="黑体" pitchFamily="49" charset="-122"/>
                    <a:cs typeface="Times New Roman" pitchFamily="18" charset="0"/>
                  </a:rPr>
                  <a:t>神经网络在做非线性变换前的激活输入</a:t>
                </a:r>
                <a:r>
                  <a:rPr lang="zh-CN" altLang="en-US" sz="2000" dirty="0" smtClean="0">
                    <a:latin typeface="Times New Roman" pitchFamily="18" charset="0"/>
                    <a:ea typeface="黑体" pitchFamily="49" charset="-122"/>
                    <a:cs typeface="Times New Roman" pitchFamily="18" charset="0"/>
                  </a:rPr>
                  <a:t>值</a:t>
                </a:r>
                <a:endParaRPr lang="en-US" altLang="zh-CN" sz="2000" dirty="0" smtClean="0">
                  <a:latin typeface="Times New Roman" pitchFamily="18" charset="0"/>
                  <a:ea typeface="黑体" pitchFamily="49" charset="-122"/>
                  <a:cs typeface="Times New Roman" pitchFamily="18" charset="0"/>
                </a:endParaRPr>
              </a:p>
              <a:p>
                <a:pPr algn="ctr">
                  <a:lnSpc>
                    <a:spcPct val="120000"/>
                  </a:lnSpc>
                </a:pPr>
                <a14:m>
                  <m:oMathPara xmlns:m="http://schemas.openxmlformats.org/officeDocument/2006/math">
                    <m:oMathParaPr>
                      <m:jc m:val="centerGroup"/>
                    </m:oMathParaPr>
                    <m:oMath xmlns:m="http://schemas.openxmlformats.org/officeDocument/2006/math">
                      <m:sSup>
                        <m:sSupPr>
                          <m:ctrlPr>
                            <a:rPr lang="en-US" altLang="zh-CN" sz="2000" i="1" dirty="0" smtClean="0">
                              <a:latin typeface="Cambria Math"/>
                              <a:ea typeface="黑体" pitchFamily="49" charset="-122"/>
                              <a:cs typeface="Times New Roman" pitchFamily="18" charset="0"/>
                            </a:rPr>
                          </m:ctrlPr>
                        </m:sSupPr>
                        <m:e>
                          <m:r>
                            <a:rPr lang="en-US" altLang="zh-CN" sz="2000" b="0" i="1" dirty="0" smtClean="0">
                              <a:latin typeface="Cambria Math"/>
                              <a:ea typeface="黑体" pitchFamily="49" charset="-122"/>
                              <a:cs typeface="Times New Roman" pitchFamily="18" charset="0"/>
                            </a:rPr>
                            <m:t>𝑥</m:t>
                          </m:r>
                        </m:e>
                        <m:sup>
                          <m:r>
                            <a:rPr lang="en-US" altLang="zh-CN" sz="2000" b="0" i="1" dirty="0" smtClean="0">
                              <a:latin typeface="Cambria Math"/>
                              <a:ea typeface="黑体" pitchFamily="49" charset="-122"/>
                              <a:cs typeface="Times New Roman" pitchFamily="18" charset="0"/>
                            </a:rPr>
                            <m:t>𝑛</m:t>
                          </m:r>
                        </m:sup>
                      </m:sSup>
                      <m:r>
                        <a:rPr lang="en-US" altLang="zh-CN" sz="2000" i="1" dirty="0" smtClean="0">
                          <a:latin typeface="Cambria Math"/>
                          <a:ea typeface="黑体" pitchFamily="49" charset="-122"/>
                          <a:cs typeface="Times New Roman" pitchFamily="18" charset="0"/>
                        </a:rPr>
                        <m:t>=</m:t>
                      </m:r>
                      <m:sSup>
                        <m:sSupPr>
                          <m:ctrlPr>
                            <a:rPr lang="en-US" altLang="zh-CN" sz="2000" i="1" dirty="0" smtClean="0">
                              <a:latin typeface="Cambria Math"/>
                              <a:ea typeface="黑体" pitchFamily="49" charset="-122"/>
                              <a:cs typeface="Times New Roman" pitchFamily="18" charset="0"/>
                            </a:rPr>
                          </m:ctrlPr>
                        </m:sSupPr>
                        <m:e>
                          <m:r>
                            <a:rPr lang="zh-CN" altLang="en-US" sz="2000" i="1" dirty="0" smtClean="0">
                              <a:latin typeface="Cambria Math"/>
                              <a:ea typeface="黑体" pitchFamily="49" charset="-122"/>
                              <a:cs typeface="Times New Roman" pitchFamily="18" charset="0"/>
                            </a:rPr>
                            <m:t>𝜎</m:t>
                          </m:r>
                          <m:r>
                            <a:rPr lang="en-US" altLang="zh-CN" sz="2000" b="0" i="1" dirty="0" smtClean="0">
                              <a:latin typeface="Cambria Math"/>
                              <a:ea typeface="黑体" pitchFamily="49" charset="-122"/>
                              <a:cs typeface="Times New Roman" pitchFamily="18" charset="0"/>
                            </a:rPr>
                            <m:t>(</m:t>
                          </m:r>
                          <m:r>
                            <a:rPr lang="en-US" altLang="zh-CN" sz="2000" b="0" i="1" dirty="0" smtClean="0">
                              <a:latin typeface="Cambria Math"/>
                              <a:ea typeface="黑体" pitchFamily="49" charset="-122"/>
                              <a:cs typeface="Times New Roman" pitchFamily="18" charset="0"/>
                            </a:rPr>
                            <m:t>𝑥</m:t>
                          </m:r>
                        </m:e>
                        <m:sup>
                          <m:r>
                            <a:rPr lang="en-US" altLang="zh-CN" sz="2000" b="0" i="1" dirty="0" smtClean="0">
                              <a:latin typeface="Cambria Math"/>
                              <a:ea typeface="黑体" pitchFamily="49" charset="-122"/>
                              <a:cs typeface="Times New Roman" pitchFamily="18" charset="0"/>
                            </a:rPr>
                            <m:t>𝑛</m:t>
                          </m:r>
                          <m:r>
                            <a:rPr lang="en-US" altLang="zh-CN" sz="2000" b="0" i="1" dirty="0" smtClean="0">
                              <a:latin typeface="Cambria Math"/>
                              <a:ea typeface="黑体" pitchFamily="49" charset="-122"/>
                              <a:cs typeface="Times New Roman" pitchFamily="18" charset="0"/>
                            </a:rPr>
                            <m:t>−1</m:t>
                          </m:r>
                        </m:sup>
                      </m:sSup>
                      <m:r>
                        <a:rPr lang="en-US" altLang="zh-CN" sz="2000" b="0" i="1" dirty="0" smtClean="0">
                          <a:latin typeface="Cambria Math"/>
                          <a:ea typeface="黑体" pitchFamily="49" charset="-122"/>
                          <a:cs typeface="Times New Roman" pitchFamily="18" charset="0"/>
                        </a:rPr>
                        <m:t>+</m:t>
                      </m:r>
                      <m:sSup>
                        <m:sSupPr>
                          <m:ctrlPr>
                            <a:rPr lang="en-US" altLang="zh-CN" sz="2000" b="0" i="1" dirty="0" smtClean="0">
                              <a:latin typeface="Cambria Math"/>
                              <a:ea typeface="黑体" pitchFamily="49" charset="-122"/>
                              <a:cs typeface="Times New Roman" pitchFamily="18" charset="0"/>
                            </a:rPr>
                          </m:ctrlPr>
                        </m:sSupPr>
                        <m:e>
                          <m:r>
                            <a:rPr lang="en-US" altLang="zh-CN" sz="2000" b="0" i="1" dirty="0" smtClean="0">
                              <a:latin typeface="Cambria Math"/>
                              <a:ea typeface="黑体" pitchFamily="49" charset="-122"/>
                              <a:cs typeface="Times New Roman" pitchFamily="18" charset="0"/>
                            </a:rPr>
                            <m:t>𝑏</m:t>
                          </m:r>
                        </m:e>
                        <m:sup>
                          <m:r>
                            <a:rPr lang="en-US" altLang="zh-CN" sz="2000" b="0" i="1" dirty="0" smtClean="0">
                              <a:latin typeface="Cambria Math"/>
                              <a:ea typeface="黑体" pitchFamily="49" charset="-122"/>
                              <a:cs typeface="Times New Roman" pitchFamily="18" charset="0"/>
                            </a:rPr>
                            <m:t>𝑛</m:t>
                          </m:r>
                          <m:r>
                            <a:rPr lang="en-US" altLang="zh-CN" sz="2000" b="0" i="1" dirty="0" smtClean="0">
                              <a:latin typeface="Cambria Math"/>
                              <a:ea typeface="黑体" pitchFamily="49" charset="-122"/>
                              <a:cs typeface="Times New Roman" pitchFamily="18" charset="0"/>
                            </a:rPr>
                            <m:t>−1</m:t>
                          </m:r>
                        </m:sup>
                      </m:sSup>
                      <m:r>
                        <a:rPr lang="en-US" altLang="zh-CN" sz="2000" b="0" i="1" dirty="0" smtClean="0">
                          <a:latin typeface="Cambria Math"/>
                          <a:ea typeface="黑体" pitchFamily="49" charset="-122"/>
                          <a:cs typeface="Times New Roman" pitchFamily="18" charset="0"/>
                        </a:rPr>
                        <m:t>)</m:t>
                      </m:r>
                      <m:r>
                        <a:rPr lang="en-US" altLang="zh-CN" sz="2000" i="1" dirty="0" smtClean="0">
                          <a:latin typeface="Cambria Math"/>
                          <a:ea typeface="黑体" pitchFamily="49" charset="-122"/>
                          <a:cs typeface="Times New Roman" pitchFamily="18" charset="0"/>
                        </a:rPr>
                        <m:t>+</m:t>
                      </m:r>
                      <m:sSup>
                        <m:sSupPr>
                          <m:ctrlPr>
                            <a:rPr lang="en-US" altLang="zh-CN" sz="2000" i="1" dirty="0" smtClean="0">
                              <a:latin typeface="Cambria Math"/>
                              <a:ea typeface="黑体" pitchFamily="49" charset="-122"/>
                              <a:cs typeface="Times New Roman" pitchFamily="18" charset="0"/>
                            </a:rPr>
                          </m:ctrlPr>
                        </m:sSupPr>
                        <m:e>
                          <m:r>
                            <a:rPr lang="en-US" altLang="zh-CN" sz="2000" b="0" i="1" dirty="0" smtClean="0">
                              <a:latin typeface="Cambria Math"/>
                              <a:ea typeface="黑体" pitchFamily="49" charset="-122"/>
                              <a:cs typeface="Times New Roman" pitchFamily="18" charset="0"/>
                            </a:rPr>
                            <m:t>𝑏</m:t>
                          </m:r>
                        </m:e>
                        <m:sup>
                          <m:r>
                            <a:rPr lang="en-US" altLang="zh-CN" sz="2000" b="0" i="1" dirty="0" smtClean="0">
                              <a:latin typeface="Cambria Math"/>
                              <a:ea typeface="黑体" pitchFamily="49" charset="-122"/>
                              <a:cs typeface="Times New Roman" pitchFamily="18" charset="0"/>
                            </a:rPr>
                            <m:t>𝑛</m:t>
                          </m:r>
                        </m:sup>
                      </m:sSup>
                    </m:oMath>
                  </m:oMathPara>
                </a14:m>
                <a:endParaRPr lang="en-US" altLang="zh-CN" sz="2000" dirty="0" smtClean="0">
                  <a:latin typeface="Times New Roman" pitchFamily="18" charset="0"/>
                  <a:ea typeface="黑体" pitchFamily="49" charset="-122"/>
                  <a:cs typeface="Times New Roman" pitchFamily="18" charset="0"/>
                </a:endParaRPr>
              </a:p>
              <a:p>
                <a:pPr>
                  <a:lnSpc>
                    <a:spcPct val="120000"/>
                  </a:lnSpc>
                </a:pPr>
                <a:r>
                  <a:rPr lang="zh-CN" altLang="en-US" sz="2000" dirty="0" smtClean="0">
                    <a:latin typeface="Times New Roman" pitchFamily="18" charset="0"/>
                    <a:ea typeface="黑体" pitchFamily="49" charset="-122"/>
                    <a:cs typeface="Times New Roman" pitchFamily="18" charset="0"/>
                  </a:rPr>
                  <a:t>随着</a:t>
                </a:r>
                <a:r>
                  <a:rPr lang="zh-CN" altLang="en-US" sz="2000" dirty="0">
                    <a:latin typeface="Times New Roman" pitchFamily="18" charset="0"/>
                    <a:ea typeface="黑体" pitchFamily="49" charset="-122"/>
                    <a:cs typeface="Times New Roman" pitchFamily="18" charset="0"/>
                  </a:rPr>
                  <a:t>网络深度加深或者在训练过程中，其分布逐渐发生偏移或者变动，之所以训练收敛慢，一般是整体分布逐渐往非线性函数的取值区间的上下限两端</a:t>
                </a:r>
                <a:r>
                  <a:rPr lang="zh-CN" altLang="en-US" sz="2000" dirty="0" smtClean="0">
                    <a:latin typeface="Times New Roman" pitchFamily="18" charset="0"/>
                    <a:ea typeface="黑体" pitchFamily="49" charset="-122"/>
                    <a:cs typeface="Times New Roman" pitchFamily="18" charset="0"/>
                  </a:rPr>
                  <a:t>靠近，所以</a:t>
                </a:r>
                <a:r>
                  <a:rPr lang="zh-CN" altLang="en-US" sz="2000" dirty="0">
                    <a:latin typeface="Times New Roman" pitchFamily="18" charset="0"/>
                    <a:ea typeface="黑体" pitchFamily="49" charset="-122"/>
                    <a:cs typeface="Times New Roman" pitchFamily="18" charset="0"/>
                  </a:rPr>
                  <a:t>这导致反向传播时低层神经网络的梯度消失，这是训练深层神经网络收敛越来越慢的本质</a:t>
                </a:r>
                <a:r>
                  <a:rPr lang="zh-CN" altLang="en-US" sz="2000" dirty="0" smtClean="0">
                    <a:latin typeface="Times New Roman" pitchFamily="18" charset="0"/>
                    <a:ea typeface="黑体" pitchFamily="49" charset="-122"/>
                    <a:cs typeface="Times New Roman" pitchFamily="18" charset="0"/>
                  </a:rPr>
                  <a:t>原因</a:t>
                </a:r>
                <a:r>
                  <a:rPr lang="zh-CN" altLang="en-US" sz="2000" dirty="0">
                    <a:latin typeface="Times New Roman" pitchFamily="18" charset="0"/>
                    <a:ea typeface="黑体" pitchFamily="49" charset="-122"/>
                    <a:cs typeface="Times New Roman" pitchFamily="18" charset="0"/>
                  </a:rPr>
                  <a:t>。</a:t>
                </a:r>
                <a:endParaRPr lang="zh-CN" altLang="en-US" sz="2000" dirty="0">
                  <a:latin typeface="Times New Roman" pitchFamily="18" charset="0"/>
                  <a:ea typeface="黑体" pitchFamily="49" charset="-122"/>
                  <a:cs typeface="Times New Roman"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956440" y="1147189"/>
                <a:ext cx="7178565" cy="2677656"/>
              </a:xfrm>
              <a:prstGeom prst="rect">
                <a:avLst/>
              </a:prstGeom>
              <a:blipFill rotWithShape="1">
                <a:blip r:embed="rId3"/>
                <a:stretch>
                  <a:fillRect l="-935" t="-683" b="-1367"/>
                </a:stretch>
              </a:blipFill>
            </p:spPr>
            <p:txBody>
              <a:bodyPr/>
              <a:lstStyle/>
              <a:p>
                <a:r>
                  <a:rPr lang="zh-CN" altLang="en-US">
                    <a:noFill/>
                  </a:rPr>
                  <a:t> </a:t>
                </a:r>
              </a:p>
            </p:txBody>
          </p:sp>
        </mc:Fallback>
      </mc:AlternateContent>
      <p:sp>
        <p:nvSpPr>
          <p:cNvPr id="3" name="矩形 2"/>
          <p:cNvSpPr/>
          <p:nvPr/>
        </p:nvSpPr>
        <p:spPr>
          <a:xfrm>
            <a:off x="956440" y="3824845"/>
            <a:ext cx="7178565" cy="1015663"/>
          </a:xfrm>
          <a:prstGeom prst="rect">
            <a:avLst/>
          </a:prstGeom>
        </p:spPr>
        <p:txBody>
          <a:bodyPr wrap="square">
            <a:spAutoFit/>
          </a:bodyPr>
          <a:lstStyle/>
          <a:p>
            <a:r>
              <a:rPr lang="zh-CN" altLang="en-US" sz="2000" dirty="0">
                <a:latin typeface="Times New Roman" pitchFamily="18" charset="0"/>
                <a:ea typeface="黑体" pitchFamily="49" charset="-122"/>
                <a:cs typeface="Times New Roman" pitchFamily="18" charset="0"/>
              </a:rPr>
              <a:t>而</a:t>
            </a:r>
            <a:r>
              <a:rPr lang="en-US" altLang="zh-CN" sz="2000" dirty="0">
                <a:latin typeface="Times New Roman" pitchFamily="18" charset="0"/>
                <a:ea typeface="黑体" pitchFamily="49" charset="-122"/>
                <a:cs typeface="Times New Roman" pitchFamily="18" charset="0"/>
              </a:rPr>
              <a:t>BN</a:t>
            </a:r>
            <a:r>
              <a:rPr lang="zh-CN" altLang="en-US" sz="2000" dirty="0">
                <a:latin typeface="Times New Roman" pitchFamily="18" charset="0"/>
                <a:ea typeface="黑体" pitchFamily="49" charset="-122"/>
                <a:cs typeface="Times New Roman" pitchFamily="18" charset="0"/>
              </a:rPr>
              <a:t>就是通过一定的规范化手段，把每层神经网络任意神经元这个输入值的分布强行拉回到均值为</a:t>
            </a:r>
            <a:r>
              <a:rPr lang="en-US" altLang="zh-CN" sz="2000" dirty="0">
                <a:latin typeface="Times New Roman" pitchFamily="18" charset="0"/>
                <a:ea typeface="黑体" pitchFamily="49" charset="-122"/>
                <a:cs typeface="Times New Roman" pitchFamily="18" charset="0"/>
              </a:rPr>
              <a:t>0</a:t>
            </a:r>
            <a:r>
              <a:rPr lang="zh-CN" altLang="en-US" sz="2000" dirty="0">
                <a:latin typeface="Times New Roman" pitchFamily="18" charset="0"/>
                <a:ea typeface="黑体" pitchFamily="49" charset="-122"/>
                <a:cs typeface="Times New Roman" pitchFamily="18" charset="0"/>
              </a:rPr>
              <a:t>方差为</a:t>
            </a:r>
            <a:r>
              <a:rPr lang="en-US" altLang="zh-CN" sz="2000" dirty="0">
                <a:latin typeface="Times New Roman" pitchFamily="18" charset="0"/>
                <a:ea typeface="黑体" pitchFamily="49" charset="-122"/>
                <a:cs typeface="Times New Roman" pitchFamily="18" charset="0"/>
              </a:rPr>
              <a:t>1</a:t>
            </a:r>
            <a:r>
              <a:rPr lang="zh-CN" altLang="en-US" sz="2000" dirty="0">
                <a:latin typeface="Times New Roman" pitchFamily="18" charset="0"/>
                <a:ea typeface="黑体" pitchFamily="49" charset="-122"/>
                <a:cs typeface="Times New Roman" pitchFamily="18" charset="0"/>
              </a:rPr>
              <a:t>的标准正态分布，其实就是把越来越偏的分布强制拉回比较标准的</a:t>
            </a:r>
            <a:r>
              <a:rPr lang="zh-CN" altLang="en-US" sz="2000" dirty="0">
                <a:latin typeface="Times New Roman" pitchFamily="18" charset="0"/>
                <a:ea typeface="黑体" pitchFamily="49" charset="-122"/>
                <a:cs typeface="Times New Roman" pitchFamily="18" charset="0"/>
              </a:rPr>
              <a:t>分布。</a:t>
            </a:r>
            <a:endParaRPr lang="zh-CN" altLang="en-US" sz="2000"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79909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latinLnBrk="1"/>
            <a:r>
              <a:rPr lang="en-US" altLang="zh-CN" sz="2400" dirty="0"/>
              <a:t>Batch </a:t>
            </a:r>
            <a:r>
              <a:rPr lang="en-US" altLang="zh-CN" sz="2400" dirty="0" smtClean="0"/>
              <a:t>Normalization (BN)</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64" y="1186069"/>
            <a:ext cx="3745188" cy="246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845" y="987701"/>
            <a:ext cx="40100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3095" y="930136"/>
            <a:ext cx="3779837"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组合 3"/>
          <p:cNvGrpSpPr/>
          <p:nvPr/>
        </p:nvGrpSpPr>
        <p:grpSpPr>
          <a:xfrm>
            <a:off x="775114" y="3959086"/>
            <a:ext cx="4757392" cy="691675"/>
            <a:chOff x="775114" y="3859479"/>
            <a:chExt cx="4757392" cy="691675"/>
          </a:xfrm>
        </p:grpSpPr>
        <p:sp>
          <p:nvSpPr>
            <p:cNvPr id="3" name="TextBox 2"/>
            <p:cNvSpPr txBox="1"/>
            <p:nvPr/>
          </p:nvSpPr>
          <p:spPr>
            <a:xfrm>
              <a:off x="2073689" y="3859479"/>
              <a:ext cx="3458817" cy="307777"/>
            </a:xfrm>
            <a:prstGeom prst="rect">
              <a:avLst/>
            </a:prstGeom>
            <a:noFill/>
          </p:spPr>
          <p:txBody>
            <a:bodyPr wrap="square" rtlCol="0">
              <a:spAutoFit/>
            </a:bodyPr>
            <a:lstStyle/>
            <a:p>
              <a:r>
                <a:rPr lang="en-US" altLang="zh-CN" dirty="0" smtClean="0"/>
                <a:t>X</a:t>
              </a:r>
              <a:r>
                <a:rPr lang="zh-CN" altLang="en-US" dirty="0" smtClean="0"/>
                <a:t>落到</a:t>
              </a:r>
              <a:r>
                <a:rPr lang="en-US" altLang="zh-CN" dirty="0" smtClean="0"/>
                <a:t>[-2,2] </a:t>
              </a:r>
              <a:r>
                <a:rPr lang="zh-CN" altLang="en-US" dirty="0" smtClean="0"/>
                <a:t>的概率为</a:t>
              </a:r>
              <a:r>
                <a:rPr lang="en-US" altLang="zh-CN" dirty="0" smtClean="0"/>
                <a:t>95%</a:t>
              </a:r>
              <a:endParaRPr lang="zh-CN" altLang="en-US" dirty="0"/>
            </a:p>
          </p:txBody>
        </p:sp>
        <p:pic>
          <p:nvPicPr>
            <p:cNvPr id="615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114" y="3929131"/>
              <a:ext cx="12319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114" y="4313029"/>
              <a:ext cx="1365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073689" y="4239432"/>
              <a:ext cx="3458817" cy="307777"/>
            </a:xfrm>
            <a:prstGeom prst="rect">
              <a:avLst/>
            </a:prstGeom>
            <a:noFill/>
          </p:spPr>
          <p:txBody>
            <a:bodyPr wrap="square" rtlCol="0">
              <a:spAutoFit/>
            </a:bodyPr>
            <a:lstStyle/>
            <a:p>
              <a:r>
                <a:rPr lang="en-US" altLang="zh-CN" dirty="0" smtClean="0"/>
                <a:t>X</a:t>
              </a:r>
              <a:r>
                <a:rPr lang="zh-CN" altLang="en-US" dirty="0" smtClean="0"/>
                <a:t>落到</a:t>
              </a:r>
              <a:r>
                <a:rPr lang="en-US" altLang="zh-CN" dirty="0" smtClean="0"/>
                <a:t>[-8,-4] </a:t>
              </a:r>
              <a:r>
                <a:rPr lang="zh-CN" altLang="en-US" dirty="0" smtClean="0"/>
                <a:t>的概率为</a:t>
              </a:r>
              <a:r>
                <a:rPr lang="en-US" altLang="zh-CN" dirty="0" smtClean="0"/>
                <a:t>95%</a:t>
              </a:r>
              <a:endParaRPr lang="zh-CN" altLang="en-US" dirty="0"/>
            </a:p>
          </p:txBody>
        </p:sp>
      </p:grpSp>
      <p:pic>
        <p:nvPicPr>
          <p:cNvPr id="615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4072" y="3954224"/>
            <a:ext cx="1481137"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935" y="1050096"/>
            <a:ext cx="4225165" cy="2543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09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latinLnBrk="1"/>
            <a:r>
              <a:rPr lang="en-US" altLang="zh-CN" sz="2400" dirty="0" smtClean="0"/>
              <a:t>Training</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2" name="矩形 1"/>
          <p:cNvSpPr/>
          <p:nvPr/>
        </p:nvSpPr>
        <p:spPr>
          <a:xfrm>
            <a:off x="956441" y="1100806"/>
            <a:ext cx="7178565" cy="1200329"/>
          </a:xfrm>
          <a:prstGeom prst="rect">
            <a:avLst/>
          </a:prstGeom>
        </p:spPr>
        <p:txBody>
          <a:bodyPr wrap="square">
            <a:spAutoFit/>
          </a:bodyPr>
          <a:lstStyle/>
          <a:p>
            <a:pPr>
              <a:lnSpc>
                <a:spcPct val="120000"/>
              </a:lnSpc>
            </a:pPr>
            <a:r>
              <a:rPr lang="en-US" altLang="zh-CN" sz="2000" dirty="0" smtClean="0">
                <a:latin typeface="Times New Roman" pitchFamily="18" charset="0"/>
                <a:ea typeface="黑体" pitchFamily="49" charset="-122"/>
                <a:cs typeface="Times New Roman" pitchFamily="18" charset="0"/>
              </a:rPr>
              <a:t>BN</a:t>
            </a:r>
            <a:r>
              <a:rPr lang="zh-CN" altLang="en-US" sz="2000" dirty="0">
                <a:latin typeface="Times New Roman" pitchFamily="18" charset="0"/>
                <a:ea typeface="黑体" pitchFamily="49" charset="-122"/>
                <a:cs typeface="Times New Roman" pitchFamily="18" charset="0"/>
              </a:rPr>
              <a:t>为了保证非线性的获得，对变换后的满足均值为</a:t>
            </a:r>
            <a:r>
              <a:rPr lang="en-US" altLang="zh-CN" sz="2000" dirty="0">
                <a:latin typeface="Times New Roman" pitchFamily="18" charset="0"/>
                <a:ea typeface="黑体" pitchFamily="49" charset="-122"/>
                <a:cs typeface="Times New Roman" pitchFamily="18" charset="0"/>
              </a:rPr>
              <a:t>0</a:t>
            </a:r>
            <a:r>
              <a:rPr lang="zh-CN" altLang="en-US" sz="2000" dirty="0">
                <a:latin typeface="Times New Roman" pitchFamily="18" charset="0"/>
                <a:ea typeface="黑体" pitchFamily="49" charset="-122"/>
                <a:cs typeface="Times New Roman" pitchFamily="18" charset="0"/>
              </a:rPr>
              <a:t>方差为</a:t>
            </a:r>
            <a:r>
              <a:rPr lang="en-US" altLang="zh-CN" sz="2000" dirty="0">
                <a:latin typeface="Times New Roman" pitchFamily="18" charset="0"/>
                <a:ea typeface="黑体" pitchFamily="49" charset="-122"/>
                <a:cs typeface="Times New Roman" pitchFamily="18" charset="0"/>
              </a:rPr>
              <a:t>1</a:t>
            </a:r>
            <a:r>
              <a:rPr lang="zh-CN" altLang="en-US" sz="2000" dirty="0">
                <a:latin typeface="Times New Roman" pitchFamily="18" charset="0"/>
                <a:ea typeface="黑体" pitchFamily="49" charset="-122"/>
                <a:cs typeface="Times New Roman" pitchFamily="18" charset="0"/>
              </a:rPr>
              <a:t>的</a:t>
            </a:r>
            <a:r>
              <a:rPr lang="en-US" altLang="zh-CN" sz="2000" dirty="0">
                <a:latin typeface="Times New Roman" pitchFamily="18" charset="0"/>
                <a:ea typeface="黑体" pitchFamily="49" charset="-122"/>
                <a:cs typeface="Times New Roman" pitchFamily="18" charset="0"/>
              </a:rPr>
              <a:t>x</a:t>
            </a:r>
            <a:r>
              <a:rPr lang="zh-CN" altLang="en-US" sz="2000" dirty="0">
                <a:latin typeface="Times New Roman" pitchFamily="18" charset="0"/>
                <a:ea typeface="黑体" pitchFamily="49" charset="-122"/>
                <a:cs typeface="Times New Roman" pitchFamily="18" charset="0"/>
              </a:rPr>
              <a:t>又进行了</a:t>
            </a:r>
            <a:r>
              <a:rPr lang="en-US" altLang="zh-CN" sz="2000" dirty="0">
                <a:latin typeface="Times New Roman" pitchFamily="18" charset="0"/>
                <a:ea typeface="黑体" pitchFamily="49" charset="-122"/>
                <a:cs typeface="Times New Roman" pitchFamily="18" charset="0"/>
              </a:rPr>
              <a:t>scale</a:t>
            </a:r>
            <a:r>
              <a:rPr lang="zh-CN" altLang="en-US" sz="2000" dirty="0">
                <a:latin typeface="Times New Roman" pitchFamily="18" charset="0"/>
                <a:ea typeface="黑体" pitchFamily="49" charset="-122"/>
                <a:cs typeface="Times New Roman" pitchFamily="18" charset="0"/>
              </a:rPr>
              <a:t>加上</a:t>
            </a:r>
            <a:r>
              <a:rPr lang="en-US" altLang="zh-CN" sz="2000" dirty="0">
                <a:latin typeface="Times New Roman" pitchFamily="18" charset="0"/>
                <a:ea typeface="黑体" pitchFamily="49" charset="-122"/>
                <a:cs typeface="Times New Roman" pitchFamily="18" charset="0"/>
              </a:rPr>
              <a:t>shift</a:t>
            </a:r>
            <a:r>
              <a:rPr lang="zh-CN" altLang="en-US" sz="2000" dirty="0" smtClean="0">
                <a:latin typeface="Times New Roman" pitchFamily="18" charset="0"/>
                <a:ea typeface="黑体" pitchFamily="49" charset="-122"/>
                <a:cs typeface="Times New Roman" pitchFamily="18" charset="0"/>
              </a:rPr>
              <a:t>操作</a:t>
            </a:r>
            <a:endParaRPr lang="en-US" altLang="zh-CN" sz="2000" dirty="0" smtClean="0">
              <a:latin typeface="Times New Roman" pitchFamily="18" charset="0"/>
              <a:ea typeface="黑体" pitchFamily="49" charset="-122"/>
              <a:cs typeface="Times New Roman" pitchFamily="18" charset="0"/>
            </a:endParaRPr>
          </a:p>
          <a:p>
            <a:pPr>
              <a:lnSpc>
                <a:spcPct val="120000"/>
              </a:lnSpc>
            </a:pPr>
            <a:endParaRPr lang="en-US" altLang="zh-CN" sz="2000" dirty="0" smtClean="0">
              <a:latin typeface="Times New Roman" pitchFamily="18" charset="0"/>
              <a:ea typeface="黑体" pitchFamily="49" charset="-122"/>
              <a:cs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485" y="1946068"/>
            <a:ext cx="2530475"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441" y="2716696"/>
            <a:ext cx="3589282" cy="206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6765" y="2571750"/>
            <a:ext cx="3013041" cy="225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332" y="2385770"/>
            <a:ext cx="4127500" cy="262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09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latinLnBrk="1"/>
            <a:r>
              <a:rPr lang="en-US" altLang="zh-CN" sz="2400" dirty="0" smtClean="0"/>
              <a:t>Inference</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93" y="1257299"/>
            <a:ext cx="4127500" cy="262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105" y="1641821"/>
            <a:ext cx="216217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872" y="2951988"/>
            <a:ext cx="3819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09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latinLnBrk="1"/>
            <a:r>
              <a:rPr lang="zh-CN" altLang="en-US" sz="2400" dirty="0"/>
              <a:t>指数加权平均</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497497"/>
            <a:ext cx="4070773" cy="2873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3" name="TextBox 2"/>
              <p:cNvSpPr txBox="1"/>
              <p:nvPr/>
            </p:nvSpPr>
            <p:spPr>
              <a:xfrm>
                <a:off x="5009321" y="4459357"/>
                <a:ext cx="4134679" cy="523220"/>
              </a:xfrm>
              <a:prstGeom prst="rect">
                <a:avLst/>
              </a:prstGeom>
              <a:solidFill>
                <a:schemeClr val="bg1"/>
              </a:solidFill>
            </p:spPr>
            <p:txBody>
              <a:bodyPr wrap="square" rtlCol="0">
                <a:spAutoFit/>
              </a:bodyPr>
              <a:lstStyle/>
              <a:p>
                <a:r>
                  <a:rPr lang="zh-CN" altLang="en-US" dirty="0"/>
                  <a:t>数学中一般会以 </a:t>
                </a:r>
                <a14:m>
                  <m:oMath xmlns:m="http://schemas.openxmlformats.org/officeDocument/2006/math">
                    <m:r>
                      <a:rPr lang="en-US" altLang="zh-CN" i="1" dirty="0" smtClean="0">
                        <a:latin typeface="Cambria Math"/>
                      </a:rPr>
                      <m:t>1/</m:t>
                    </m:r>
                    <m:r>
                      <a:rPr lang="en-US" altLang="zh-CN" i="1" dirty="0" smtClean="0">
                        <a:latin typeface="Cambria Math"/>
                      </a:rPr>
                      <m:t>𝑒</m:t>
                    </m:r>
                  </m:oMath>
                </a14:m>
                <a:r>
                  <a:rPr lang="en-US" altLang="zh-CN" dirty="0" smtClean="0"/>
                  <a:t> </a:t>
                </a:r>
                <a:r>
                  <a:rPr lang="zh-CN" altLang="en-US" dirty="0"/>
                  <a:t>来作为一个临界值，小于该值的加权系数的值不作考虑</a:t>
                </a:r>
              </a:p>
            </p:txBody>
          </p:sp>
        </mc:Choice>
        <mc:Fallback>
          <p:sp>
            <p:nvSpPr>
              <p:cNvPr id="3" name="TextBox 2"/>
              <p:cNvSpPr txBox="1">
                <a:spLocks noRot="1" noChangeAspect="1" noMove="1" noResize="1" noEditPoints="1" noAdjustHandles="1" noChangeArrowheads="1" noChangeShapeType="1" noTextEdit="1"/>
              </p:cNvSpPr>
              <p:nvPr/>
            </p:nvSpPr>
            <p:spPr>
              <a:xfrm>
                <a:off x="5009321" y="4459357"/>
                <a:ext cx="4134679" cy="523220"/>
              </a:xfrm>
              <a:prstGeom prst="rect">
                <a:avLst/>
              </a:prstGeom>
              <a:blipFill rotWithShape="1">
                <a:blip r:embed="rId4"/>
                <a:stretch>
                  <a:fillRect l="-442" t="-2353" b="-10588"/>
                </a:stretch>
              </a:blipFill>
            </p:spPr>
            <p:txBody>
              <a:bodyPr/>
              <a:lstStyle/>
              <a:p>
                <a:r>
                  <a:rPr lang="zh-CN" altLang="en-US">
                    <a:noFill/>
                  </a:rPr>
                  <a:t> </a:t>
                </a:r>
              </a:p>
            </p:txBody>
          </p:sp>
        </mc:Fallback>
      </mc:AlternateContent>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9104" y="1159529"/>
            <a:ext cx="2443163" cy="134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978" y="824566"/>
            <a:ext cx="2017713"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9104" y="2592968"/>
            <a:ext cx="3646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9104" y="3029573"/>
            <a:ext cx="1554163"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9104" y="3442893"/>
            <a:ext cx="1658937"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7"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753" y="1497497"/>
            <a:ext cx="409702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8"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2369" y="3889859"/>
            <a:ext cx="183515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09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2100</TotalTime>
  <Words>600</Words>
  <Application>Microsoft Office PowerPoint</Application>
  <PresentationFormat>全屏显示(16:9)</PresentationFormat>
  <Paragraphs>45</Paragraphs>
  <Slides>12</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Raleway</vt:lpstr>
      <vt:lpstr>黑体</vt:lpstr>
      <vt:lpstr>Lato</vt:lpstr>
      <vt:lpstr>Times New Roman</vt:lpstr>
      <vt:lpstr>Cambria Math</vt:lpstr>
      <vt:lpstr>Swiss</vt:lpstr>
      <vt:lpstr>Batch Normalization</vt:lpstr>
      <vt:lpstr>Batch Normalization (BN)</vt:lpstr>
      <vt:lpstr>Batch Normalization (BN)</vt:lpstr>
      <vt:lpstr>Whitening </vt:lpstr>
      <vt:lpstr>本质思想</vt:lpstr>
      <vt:lpstr>Batch Normalization (BN)</vt:lpstr>
      <vt:lpstr>Training</vt:lpstr>
      <vt:lpstr>Inference</vt:lpstr>
      <vt:lpstr>指数加权平均</vt:lpstr>
      <vt:lpstr>带偏正误差的指数加权平均</vt:lpstr>
      <vt:lpstr>Questions ?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Spiking Neural Network</dc:title>
  <dc:creator>Administrator</dc:creator>
  <cp:lastModifiedBy>Administrator</cp:lastModifiedBy>
  <cp:revision>214</cp:revision>
  <dcterms:created xsi:type="dcterms:W3CDTF">2020-10-23T06:35:42Z</dcterms:created>
  <dcterms:modified xsi:type="dcterms:W3CDTF">2020-11-27T09:31:45Z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