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handoutMasterIdLst>
    <p:handoutMasterId r:id="rId17"/>
  </p:handoutMasterIdLst>
  <p:sldIdLst>
    <p:sldId id="256" r:id="rId2"/>
    <p:sldId id="257" r:id="rId3"/>
    <p:sldId id="288" r:id="rId4"/>
    <p:sldId id="289" r:id="rId5"/>
    <p:sldId id="287" r:id="rId6"/>
    <p:sldId id="292" r:id="rId7"/>
    <p:sldId id="291" r:id="rId8"/>
    <p:sldId id="293" r:id="rId9"/>
    <p:sldId id="297" r:id="rId10"/>
    <p:sldId id="296" r:id="rId11"/>
    <p:sldId id="290" r:id="rId12"/>
    <p:sldId id="298" r:id="rId13"/>
    <p:sldId id="285" r:id="rId14"/>
    <p:sldId id="286" r:id="rId15"/>
  </p:sldIdLst>
  <p:sldSz cx="9144000" cy="5143500" type="screen16x9"/>
  <p:notesSz cx="6858000" cy="9144000"/>
  <p:embeddedFontLst>
    <p:embeddedFont>
      <p:font typeface="Raleway" charset="0"/>
      <p:regular r:id="rId18"/>
      <p:bold r:id="rId19"/>
      <p:italic r:id="rId20"/>
      <p:boldItalic r:id="rId21"/>
    </p:embeddedFont>
    <p:embeddedFont>
      <p:font typeface="Cambria Math" pitchFamily="18" charset="0"/>
      <p:regular r:id="rId22"/>
    </p:embeddedFont>
    <p:embeddedFont>
      <p:font typeface="Lato" charset="-122"/>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88E96-2DB2-41D2-B813-1959A9E9EC98}" type="datetimeFigureOut">
              <a:rPr lang="zh-CN" altLang="en-US" smtClean="0"/>
              <a:t>2020/10/8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7E2B1D-83B2-4372-89D2-47F48D2CFB07}" type="slidenum">
              <a:rPr lang="zh-CN" altLang="en-US" smtClean="0"/>
              <a:t>‹#›</a:t>
            </a:fld>
            <a:endParaRPr lang="zh-CN" altLang="en-US"/>
          </a:p>
        </p:txBody>
      </p:sp>
    </p:spTree>
    <p:extLst>
      <p:ext uri="{BB962C8B-B14F-4D97-AF65-F5344CB8AC3E}">
        <p14:creationId xmlns:p14="http://schemas.microsoft.com/office/powerpoint/2010/main" val="1951902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7682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83846829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83846829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83846829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83846829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570382" y="643477"/>
            <a:ext cx="7245487"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Adversarial example</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Speaker:J</a:t>
            </a:r>
            <a:r>
              <a:rPr lang="en-US" altLang="zh-CN" dirty="0" err="1" smtClean="0"/>
              <a:t>ie</a:t>
            </a:r>
            <a:r>
              <a:rPr lang="en-US" altLang="zh-CN" dirty="0" smtClean="0"/>
              <a:t> Wang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674" y="378445"/>
            <a:ext cx="8520600" cy="639600"/>
          </a:xfrm>
          <a:prstGeom prst="rect">
            <a:avLst/>
          </a:prstGeom>
        </p:spPr>
        <p:txBody>
          <a:bodyPr spcFirstLastPara="1" wrap="square" lIns="91425" tIns="91425" rIns="91425" bIns="91425" anchor="t" anchorCtr="0">
            <a:noAutofit/>
          </a:bodyPr>
          <a:lstStyle/>
          <a:p>
            <a:r>
              <a:rPr lang="en-US" altLang="zh-CN" dirty="0" smtClean="0"/>
              <a:t>BFGS</a:t>
            </a:r>
            <a:endParaRPr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p:cNvSpPr txBox="1"/>
          <p:nvPr/>
        </p:nvSpPr>
        <p:spPr>
          <a:xfrm>
            <a:off x="5088835" y="4280452"/>
            <a:ext cx="1848678" cy="307777"/>
          </a:xfrm>
          <a:prstGeom prst="rect">
            <a:avLst/>
          </a:prstGeom>
          <a:solidFill>
            <a:schemeClr val="bg1"/>
          </a:solidFill>
          <a:ln>
            <a:noFill/>
          </a:ln>
        </p:spPr>
        <p:txBody>
          <a:bodyPr wrap="square" rtlCol="0">
            <a:spAutoFit/>
          </a:bodyPr>
          <a:lstStyle/>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22" y="1286980"/>
            <a:ext cx="46085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4183" y="3967537"/>
            <a:ext cx="5131974" cy="461665"/>
          </a:xfrm>
          <a:prstGeom prst="rect">
            <a:avLst/>
          </a:prstGeom>
          <a:noFill/>
        </p:spPr>
        <p:txBody>
          <a:bodyPr wrap="square" rtlCol="0">
            <a:spAutoFit/>
          </a:bodyPr>
          <a:lstStyle/>
          <a:p>
            <a:r>
              <a:rPr lang="en-US" altLang="zh-CN" sz="2400" b="1" dirty="0" smtClean="0"/>
              <a:t>L-BFGS approximate BFGS</a:t>
            </a:r>
            <a:endParaRPr lang="zh-CN" altLang="en-US" sz="2400" b="1"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74" y="2224088"/>
            <a:ext cx="4343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20817" y="2438400"/>
            <a:ext cx="324679" cy="307777"/>
          </a:xfrm>
          <a:prstGeom prst="rect">
            <a:avLst/>
          </a:prstGeom>
          <a:solidFill>
            <a:schemeClr val="bg1"/>
          </a:solidFill>
          <a:ln>
            <a:noFill/>
          </a:ln>
        </p:spPr>
        <p:txBody>
          <a:bodyPr wrap="square" rtlCol="0">
            <a:spAutoFit/>
          </a:bodyPr>
          <a:lstStyle/>
          <a:p>
            <a:endParaRPr lang="zh-CN" altLang="en-US" dirty="0">
              <a:solidFill>
                <a:schemeClr val="bg1"/>
              </a:solidFill>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74" y="3012178"/>
            <a:ext cx="72580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36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L-BFGS</a:t>
            </a:r>
            <a:r>
              <a:rPr lang="en-US" altLang="zh-CN" b="0" dirty="0"/>
              <a:t/>
            </a:r>
            <a:br>
              <a:rPr lang="en-US" altLang="zh-CN" b="0" dirty="0"/>
            </a:br>
            <a:endParaRPr dirty="0"/>
          </a:p>
        </p:txBody>
      </p:sp>
      <p:sp>
        <p:nvSpPr>
          <p:cNvPr id="4" name="矩形 3"/>
          <p:cNvSpPr/>
          <p:nvPr/>
        </p:nvSpPr>
        <p:spPr>
          <a:xfrm>
            <a:off x="6049617" y="3896139"/>
            <a:ext cx="2627658" cy="390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Box 8"/>
          <p:cNvSpPr txBox="1"/>
          <p:nvPr/>
        </p:nvSpPr>
        <p:spPr>
          <a:xfrm>
            <a:off x="940903" y="1245705"/>
            <a:ext cx="7242313" cy="1015663"/>
          </a:xfrm>
          <a:prstGeom prst="rect">
            <a:avLst/>
          </a:prstGeom>
          <a:noFill/>
        </p:spPr>
        <p:txBody>
          <a:bodyPr wrap="square" rtlCol="0">
            <a:spAutoFit/>
          </a:bodyPr>
          <a:lstStyle/>
          <a:p>
            <a:r>
              <a:rPr lang="en-US" altLang="zh-CN" sz="2000" dirty="0">
                <a:latin typeface="Times New Roman" pitchFamily="18" charset="0"/>
                <a:cs typeface="Times New Roman" pitchFamily="18" charset="0"/>
              </a:rPr>
              <a:t>These perturbations are found by optimizing </a:t>
            </a:r>
            <a:r>
              <a:rPr lang="en-US" altLang="zh-CN" sz="2000" dirty="0" smtClean="0">
                <a:latin typeface="Times New Roman" pitchFamily="18" charset="0"/>
                <a:cs typeface="Times New Roman" pitchFamily="18" charset="0"/>
              </a:rPr>
              <a:t>the input </a:t>
            </a:r>
            <a:r>
              <a:rPr lang="en-US" altLang="zh-CN" sz="2000" dirty="0">
                <a:latin typeface="Times New Roman" pitchFamily="18" charset="0"/>
                <a:cs typeface="Times New Roman" pitchFamily="18" charset="0"/>
              </a:rPr>
              <a:t>to maximize the prediction error. We term the so perturbed examples “adversarial examples”.</a:t>
            </a:r>
            <a:endParaRPr lang="zh-CN" altLang="en-US" sz="2000" dirty="0">
              <a:latin typeface="Times New Roman" pitchFamily="18" charset="0"/>
              <a:cs typeface="Times New Roman" pitchFamily="18"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03" y="2420394"/>
            <a:ext cx="2400635" cy="92405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03" y="3525462"/>
            <a:ext cx="5068007" cy="438211"/>
          </a:xfrm>
          <a:prstGeom prst="rect">
            <a:avLst/>
          </a:prstGeom>
        </p:spPr>
      </p:pic>
    </p:spTree>
    <p:extLst>
      <p:ext uri="{BB962C8B-B14F-4D97-AF65-F5344CB8AC3E}">
        <p14:creationId xmlns:p14="http://schemas.microsoft.com/office/powerpoint/2010/main" val="2833716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FGSM</a:t>
            </a:r>
            <a:r>
              <a:rPr lang="en-US" altLang="zh-CN" b="0" dirty="0"/>
              <a:t/>
            </a:r>
            <a:br>
              <a:rPr lang="en-US" altLang="zh-CN" b="0" dirty="0"/>
            </a:br>
            <a:endParaRPr dirty="0"/>
          </a:p>
        </p:txBody>
      </p:sp>
      <p:sp>
        <p:nvSpPr>
          <p:cNvPr id="4" name="矩形 3"/>
          <p:cNvSpPr/>
          <p:nvPr/>
        </p:nvSpPr>
        <p:spPr>
          <a:xfrm>
            <a:off x="6049617" y="3896139"/>
            <a:ext cx="2627658" cy="390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9" name="TextBox 8"/>
          <p:cNvSpPr txBox="1"/>
          <p:nvPr/>
        </p:nvSpPr>
        <p:spPr>
          <a:xfrm>
            <a:off x="722243" y="1245705"/>
            <a:ext cx="7955032" cy="1631216"/>
          </a:xfrm>
          <a:prstGeom prst="rect">
            <a:avLst/>
          </a:prstGeom>
          <a:noFill/>
        </p:spPr>
        <p:txBody>
          <a:bodyPr wrap="square" rtlCol="0">
            <a:spAutoFit/>
          </a:bodyPr>
          <a:lstStyle/>
          <a:p>
            <a:r>
              <a:rPr lang="en-US" altLang="zh-CN" sz="2000" dirty="0"/>
              <a:t>Early attempts at explaining this phenomenon (adversarial examples) focused on </a:t>
            </a:r>
            <a:r>
              <a:rPr lang="en-US" altLang="zh-CN" sz="2000" b="1" dirty="0"/>
              <a:t>nonlinearity and </a:t>
            </a:r>
            <a:r>
              <a:rPr lang="en-US" altLang="zh-CN" sz="2000" b="1" dirty="0" err="1"/>
              <a:t>overfitting</a:t>
            </a:r>
            <a:r>
              <a:rPr lang="en-US" altLang="zh-CN" sz="2000" dirty="0"/>
              <a:t>. We argue instead that the primary cause of neural networks’ vulnerability to adversarial perturbation is their </a:t>
            </a:r>
            <a:r>
              <a:rPr lang="en-US" altLang="zh-CN" sz="2000" b="1" dirty="0"/>
              <a:t>linear nature</a:t>
            </a:r>
            <a:r>
              <a:rPr lang="en-US" altLang="zh-CN" sz="2000" dirty="0"/>
              <a:t>. </a:t>
            </a:r>
            <a:r>
              <a:rPr lang="en-US" altLang="zh-CN" sz="2000" b="1" dirty="0" err="1"/>
              <a:t>Moreover,this</a:t>
            </a:r>
            <a:r>
              <a:rPr lang="en-US" altLang="zh-CN" sz="2000" b="1" dirty="0"/>
              <a:t> view yields a simple and fast method of generating adversarial examples.</a:t>
            </a:r>
            <a:endParaRPr lang="zh-CN" altLang="en-US" sz="2000" dirty="0">
              <a:latin typeface="Times New Roman" pitchFamily="18" charset="0"/>
              <a:cs typeface="Times New Roman" pitchFamily="18" charset="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43" y="3093348"/>
            <a:ext cx="37338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35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2885309" y="2260676"/>
            <a:ext cx="3174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chemeClr val="dk1"/>
                </a:solidFill>
              </a:rPr>
              <a:t>Questions ? </a:t>
            </a:r>
            <a:endParaRPr sz="4000">
              <a:solidFill>
                <a:schemeClr val="dk1"/>
              </a:solidFill>
            </a:endParaRPr>
          </a:p>
        </p:txBody>
      </p:sp>
      <p:sp>
        <p:nvSpPr>
          <p:cNvPr id="6" name="灯片编号占位符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Adversarial Example</a:t>
            </a:r>
            <a:r>
              <a:rPr lang="en" altLang="zh-CN" dirty="0" smtClean="0"/>
              <a:t>...</a:t>
            </a:r>
            <a:r>
              <a:rPr lang="en-US" altLang="zh-CN" b="0" dirty="0"/>
              <a:t/>
            </a:r>
            <a:br>
              <a:rPr lang="en-US" altLang="zh-CN" b="0" dirty="0"/>
            </a:br>
            <a:endParaRPr dirty="0"/>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9"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0" y="1371600"/>
            <a:ext cx="6057900" cy="24003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solidFill>
                  <a:schemeClr val="bg2">
                    <a:lumMod val="95000"/>
                    <a:lumOff val="5000"/>
                  </a:schemeClr>
                </a:solidFill>
                <a:latin typeface="Times New Roman" pitchFamily="18" charset="0"/>
                <a:cs typeface="Times New Roman" pitchFamily="18" charset="0"/>
              </a:rPr>
              <a:t>Common Terms</a:t>
            </a:r>
            <a:endParaRPr dirty="0">
              <a:solidFill>
                <a:schemeClr val="bg2">
                  <a:lumMod val="95000"/>
                  <a:lumOff val="5000"/>
                </a:schemeClr>
              </a:solidFill>
              <a:latin typeface="Times New Roman" pitchFamily="18" charset="0"/>
              <a:cs typeface="Times New Roman" pitchFamily="18" charset="0"/>
            </a:endParaRPr>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8" name="TextBox 7"/>
          <p:cNvSpPr txBox="1"/>
          <p:nvPr/>
        </p:nvSpPr>
        <p:spPr>
          <a:xfrm>
            <a:off x="318053" y="1285460"/>
            <a:ext cx="7792278" cy="3693319"/>
          </a:xfrm>
          <a:prstGeom prst="rect">
            <a:avLst/>
          </a:prstGeom>
          <a:noFill/>
        </p:spPr>
        <p:txBody>
          <a:bodyPr wrap="square" rtlCol="0">
            <a:spAutoFit/>
          </a:bodyPr>
          <a:lstStyle/>
          <a:p>
            <a:r>
              <a:rPr lang="en-US" altLang="zh-CN" sz="1800" b="1" dirty="0">
                <a:latin typeface="Times New Roman" pitchFamily="18" charset="0"/>
                <a:cs typeface="Times New Roman" pitchFamily="18" charset="0"/>
              </a:rPr>
              <a:t>Adversarial </a:t>
            </a:r>
            <a:r>
              <a:rPr lang="en-US" altLang="zh-CN" sz="1800" b="1" dirty="0" smtClean="0">
                <a:latin typeface="Times New Roman" pitchFamily="18" charset="0"/>
                <a:cs typeface="Times New Roman" pitchFamily="18" charset="0"/>
              </a:rPr>
              <a:t>attacks	</a:t>
            </a:r>
            <a:r>
              <a:rPr lang="en-US" altLang="zh-CN" sz="1800" dirty="0" smtClean="0">
                <a:latin typeface="Times New Roman" pitchFamily="18" charset="0"/>
                <a:cs typeface="Times New Roman" pitchFamily="18" charset="0"/>
              </a:rPr>
              <a:t>Methods </a:t>
            </a:r>
            <a:r>
              <a:rPr lang="en-US" altLang="zh-CN" sz="1800" dirty="0">
                <a:latin typeface="Times New Roman" pitchFamily="18" charset="0"/>
                <a:cs typeface="Times New Roman" pitchFamily="18" charset="0"/>
              </a:rPr>
              <a:t>to generate adversarial examples. </a:t>
            </a:r>
            <a:r>
              <a:rPr lang="en-US" altLang="zh-CN" sz="1800" b="1" dirty="0" smtClean="0">
                <a:latin typeface="Times New Roman" pitchFamily="18" charset="0"/>
                <a:cs typeface="Times New Roman" pitchFamily="18" charset="0"/>
              </a:rPr>
              <a:t>	</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Adversarial defenses	</a:t>
            </a:r>
            <a:r>
              <a:rPr lang="en-US" altLang="zh-CN" sz="1800" dirty="0" smtClean="0">
                <a:latin typeface="Times New Roman" pitchFamily="18" charset="0"/>
                <a:cs typeface="Times New Roman" pitchFamily="18" charset="0"/>
              </a:rPr>
              <a:t>Methods </a:t>
            </a:r>
            <a:r>
              <a:rPr lang="en-US" altLang="zh-CN" sz="1800" dirty="0">
                <a:latin typeface="Times New Roman" pitchFamily="18" charset="0"/>
                <a:cs typeface="Times New Roman" pitchFamily="18" charset="0"/>
              </a:rPr>
              <a:t>to defend against adversarial examples.</a:t>
            </a:r>
            <a:endParaRPr lang="en-US" altLang="zh-CN" sz="1800" b="1" dirty="0" smtClean="0">
              <a:latin typeface="Times New Roman" pitchFamily="18" charset="0"/>
              <a:cs typeface="Times New Roman" pitchFamily="18" charset="0"/>
            </a:endParaRPr>
          </a:p>
          <a:p>
            <a:endParaRPr lang="en-US" altLang="zh-CN" sz="1800" b="1" dirty="0" smtClean="0">
              <a:solidFill>
                <a:schemeClr val="bg2">
                  <a:lumMod val="95000"/>
                  <a:lumOff val="5000"/>
                </a:schemeClr>
              </a:solidFill>
              <a:latin typeface="Times New Roman" pitchFamily="18" charset="0"/>
              <a:cs typeface="Times New Roman" pitchFamily="18" charset="0"/>
            </a:endParaRPr>
          </a:p>
          <a:p>
            <a:r>
              <a:rPr lang="en-US" altLang="zh-CN" sz="1800" b="1" dirty="0" err="1" smtClean="0">
                <a:solidFill>
                  <a:schemeClr val="bg2">
                    <a:lumMod val="95000"/>
                    <a:lumOff val="5000"/>
                  </a:schemeClr>
                </a:solidFill>
                <a:latin typeface="Times New Roman" pitchFamily="18" charset="0"/>
                <a:cs typeface="Times New Roman" pitchFamily="18" charset="0"/>
              </a:rPr>
              <a:t>Whitebox</a:t>
            </a:r>
            <a:r>
              <a:rPr lang="en-US" altLang="zh-CN" sz="1800" b="1" dirty="0" smtClean="0">
                <a:solidFill>
                  <a:schemeClr val="bg2">
                    <a:lumMod val="95000"/>
                    <a:lumOff val="5000"/>
                  </a:schemeClr>
                </a:solidFill>
                <a:latin typeface="Times New Roman" pitchFamily="18" charset="0"/>
                <a:cs typeface="Times New Roman" pitchFamily="18" charset="0"/>
              </a:rPr>
              <a:t> attack	</a:t>
            </a:r>
          </a:p>
          <a:p>
            <a:endParaRPr lang="en-US" altLang="zh-CN" sz="1800" b="1" dirty="0" smtClean="0">
              <a:solidFill>
                <a:schemeClr val="bg2">
                  <a:lumMod val="95000"/>
                  <a:lumOff val="5000"/>
                </a:schemeClr>
              </a:solidFill>
              <a:latin typeface="Times New Roman" pitchFamily="18" charset="0"/>
              <a:cs typeface="Times New Roman" pitchFamily="18" charset="0"/>
            </a:endParaRPr>
          </a:p>
          <a:p>
            <a:r>
              <a:rPr lang="en-US" altLang="zh-CN" sz="1800" b="1" dirty="0" err="1" smtClean="0">
                <a:latin typeface="Times New Roman" pitchFamily="18" charset="0"/>
                <a:cs typeface="Times New Roman" pitchFamily="18" charset="0"/>
              </a:rPr>
              <a:t>Blackbox</a:t>
            </a:r>
            <a:r>
              <a:rPr lang="en-US" altLang="zh-CN" sz="1800" b="1" dirty="0" smtClean="0">
                <a:latin typeface="Times New Roman" pitchFamily="18" charset="0"/>
                <a:cs typeface="Times New Roman" pitchFamily="18" charset="0"/>
              </a:rPr>
              <a:t> attack	</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Targeted attack</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Non-targeted attack</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Adversarial </a:t>
            </a:r>
            <a:r>
              <a:rPr lang="en-US" altLang="zh-CN" sz="1800" b="1" dirty="0">
                <a:latin typeface="Times New Roman" pitchFamily="18" charset="0"/>
                <a:cs typeface="Times New Roman" pitchFamily="18" charset="0"/>
              </a:rPr>
              <a:t>training</a:t>
            </a:r>
            <a:endParaRPr lang="zh-CN" alt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96297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Transferability</a:t>
            </a:r>
            <a:r>
              <a:rPr lang="en-US" altLang="zh-CN" b="0" dirty="0"/>
              <a:t/>
            </a:r>
            <a:br>
              <a:rPr lang="en-US" altLang="zh-CN" b="0" dirty="0"/>
            </a:br>
            <a:endParaRPr dirty="0"/>
          </a:p>
        </p:txBody>
      </p:sp>
      <p:sp>
        <p:nvSpPr>
          <p:cNvPr id="4" name="矩形 3"/>
          <p:cNvSpPr/>
          <p:nvPr/>
        </p:nvSpPr>
        <p:spPr>
          <a:xfrm>
            <a:off x="5771322" y="3882887"/>
            <a:ext cx="2319130" cy="25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74644" y="1212574"/>
            <a:ext cx="7215808" cy="2031325"/>
          </a:xfrm>
          <a:prstGeom prst="rect">
            <a:avLst/>
          </a:prstGeom>
          <a:noFill/>
        </p:spPr>
        <p:txBody>
          <a:bodyPr wrap="square" rtlCol="0">
            <a:spAutoFit/>
          </a:bodyPr>
          <a:lstStyle/>
          <a:p>
            <a:r>
              <a:rPr lang="en-US" altLang="zh-CN" sz="1800" dirty="0">
                <a:latin typeface="Times New Roman" pitchFamily="18" charset="0"/>
                <a:cs typeface="Times New Roman" pitchFamily="18" charset="0"/>
              </a:rPr>
              <a:t>Yet, we found that </a:t>
            </a:r>
            <a:r>
              <a:rPr lang="en-US" altLang="zh-CN" sz="1800" b="1" dirty="0">
                <a:latin typeface="Times New Roman" pitchFamily="18" charset="0"/>
                <a:cs typeface="Times New Roman" pitchFamily="18" charset="0"/>
              </a:rPr>
              <a:t>adversarial examples</a:t>
            </a:r>
            <a:r>
              <a:rPr lang="en-US" altLang="zh-CN" sz="1800" dirty="0">
                <a:latin typeface="Times New Roman" pitchFamily="18" charset="0"/>
                <a:cs typeface="Times New Roman" pitchFamily="18" charset="0"/>
              </a:rPr>
              <a:t> are </a:t>
            </a:r>
            <a:r>
              <a:rPr lang="en-US" altLang="zh-CN" sz="1800" b="1" dirty="0">
                <a:latin typeface="Times New Roman" pitchFamily="18" charset="0"/>
                <a:cs typeface="Times New Roman" pitchFamily="18" charset="0"/>
              </a:rPr>
              <a:t>relatively robust</a:t>
            </a:r>
            <a:r>
              <a:rPr lang="en-US" altLang="zh-CN" sz="1800" dirty="0">
                <a:latin typeface="Times New Roman" pitchFamily="18" charset="0"/>
                <a:cs typeface="Times New Roman" pitchFamily="18" charset="0"/>
              </a:rPr>
              <a:t>, and are shared by neural networks with varied number of layers, activations or trained on different subsets of the training data. That is, if we use one neural net to generate a set of adversarial examples, we find that these examples are still </a:t>
            </a:r>
            <a:r>
              <a:rPr lang="en-US" altLang="zh-CN" sz="1800" b="1" dirty="0">
                <a:latin typeface="Times New Roman" pitchFamily="18" charset="0"/>
                <a:cs typeface="Times New Roman" pitchFamily="18" charset="0"/>
              </a:rPr>
              <a:t>statistically</a:t>
            </a:r>
            <a:r>
              <a:rPr lang="en-US" altLang="zh-CN" sz="1800" dirty="0">
                <a:latin typeface="Times New Roman" pitchFamily="18" charset="0"/>
                <a:cs typeface="Times New Roman" pitchFamily="18" charset="0"/>
              </a:rPr>
              <a:t> hard for another neural network even when it was trained with </a:t>
            </a:r>
            <a:r>
              <a:rPr lang="en-US" altLang="zh-CN" sz="1800" b="1" dirty="0">
                <a:latin typeface="Times New Roman" pitchFamily="18" charset="0"/>
                <a:cs typeface="Times New Roman" pitchFamily="18" charset="0"/>
              </a:rPr>
              <a:t>different </a:t>
            </a:r>
            <a:r>
              <a:rPr lang="en-US" altLang="zh-CN" sz="1800" b="1" dirty="0" err="1">
                <a:latin typeface="Times New Roman" pitchFamily="18" charset="0"/>
                <a:cs typeface="Times New Roman" pitchFamily="18" charset="0"/>
              </a:rPr>
              <a:t>hyperparameters</a:t>
            </a:r>
            <a:r>
              <a:rPr lang="en-US" altLang="zh-CN" sz="1800" dirty="0">
                <a:latin typeface="Times New Roman" pitchFamily="18" charset="0"/>
                <a:cs typeface="Times New Roman" pitchFamily="18" charset="0"/>
              </a:rPr>
              <a:t> or, most surprisingly, when it was trained on a different set of examples.</a:t>
            </a:r>
            <a:endParaRPr lang="zh-CN" altLang="en-US" sz="1800" dirty="0">
              <a:latin typeface="Times New Roman" pitchFamily="18" charset="0"/>
              <a:cs typeface="Times New Roman" pitchFamily="18" charset="0"/>
            </a:endParaRPr>
          </a:p>
        </p:txBody>
      </p:sp>
      <p:sp>
        <p:nvSpPr>
          <p:cNvPr id="9" name="灯片编号占位符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83371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575712"/>
          </a:xfrm>
          <a:prstGeom prst="rect">
            <a:avLst/>
          </a:prstGeom>
        </p:spPr>
        <p:txBody>
          <a:bodyPr spcFirstLastPara="1" wrap="square" lIns="91425" tIns="91425" rIns="91425" bIns="91425" anchor="t" anchorCtr="0">
            <a:noAutofit/>
          </a:bodyPr>
          <a:lstStyle/>
          <a:p>
            <a:r>
              <a:rPr lang="en-US" altLang="zh-CN" dirty="0" smtClean="0"/>
              <a:t>Intriguing properties of neural networks</a:t>
            </a:r>
            <a:br>
              <a:rPr lang="en-US" altLang="zh-CN" dirty="0" smtClean="0"/>
            </a:br>
            <a:r>
              <a:rPr lang="en-US" altLang="zh-CN" sz="2000" dirty="0"/>
              <a:t/>
            </a:r>
            <a:br>
              <a:rPr lang="en-US" altLang="zh-CN" sz="2000" dirty="0"/>
            </a:br>
            <a:endParaRPr lang="en-US" altLang="zh-CN" sz="2000" b="0" dirty="0">
              <a:latin typeface="Times New Roman" pitchFamily="18" charset="0"/>
              <a:cs typeface="Times New Roman" pitchFamily="18" charset="0"/>
            </a:endParaRPr>
          </a:p>
        </p:txBody>
      </p:sp>
      <p:sp>
        <p:nvSpPr>
          <p:cNvPr id="11" name="灯片编号占位符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2" name="TextBox 11"/>
          <p:cNvSpPr txBox="1"/>
          <p:nvPr/>
        </p:nvSpPr>
        <p:spPr>
          <a:xfrm>
            <a:off x="326156" y="1524000"/>
            <a:ext cx="8660296" cy="2554545"/>
          </a:xfrm>
          <a:prstGeom prst="rect">
            <a:avLst/>
          </a:prstGeom>
          <a:noFill/>
        </p:spPr>
        <p:txBody>
          <a:bodyPr wrap="square" rtlCol="0">
            <a:spAutoFit/>
          </a:bodyPr>
          <a:lstStyle/>
          <a:p>
            <a:r>
              <a:rPr lang="en-US" altLang="zh-CN" sz="2000" dirty="0">
                <a:latin typeface="Times New Roman" pitchFamily="18" charset="0"/>
                <a:cs typeface="Times New Roman" pitchFamily="18" charset="0"/>
              </a:rPr>
              <a:t>But as the resulting computation is automatically discovered by </a:t>
            </a:r>
            <a:r>
              <a:rPr lang="en-US" altLang="zh-CN" sz="2000" dirty="0" err="1">
                <a:latin typeface="Times New Roman" pitchFamily="18" charset="0"/>
                <a:cs typeface="Times New Roman" pitchFamily="18" charset="0"/>
              </a:rPr>
              <a:t>backpropagation</a:t>
            </a:r>
            <a:r>
              <a:rPr lang="en-US" altLang="zh-CN" sz="2000" dirty="0">
                <a:latin typeface="Times New Roman" pitchFamily="18" charset="0"/>
                <a:cs typeface="Times New Roman" pitchFamily="18" charset="0"/>
              </a:rPr>
              <a:t> via supervised learning, it can be difficult to interpret and can have </a:t>
            </a:r>
            <a:r>
              <a:rPr lang="en-US" altLang="zh-CN" sz="2000" dirty="0">
                <a:solidFill>
                  <a:schemeClr val="bg2">
                    <a:lumMod val="95000"/>
                    <a:lumOff val="5000"/>
                  </a:schemeClr>
                </a:solidFill>
                <a:latin typeface="Times New Roman" pitchFamily="18" charset="0"/>
                <a:cs typeface="Times New Roman" pitchFamily="18" charset="0"/>
              </a:rPr>
              <a:t>counter-intuitive properties</a:t>
            </a:r>
            <a:r>
              <a:rPr lang="en-US" altLang="zh-CN" sz="2000" dirty="0" smtClean="0">
                <a:latin typeface="Times New Roman" pitchFamily="18" charset="0"/>
                <a:cs typeface="Times New Roman" pitchFamily="18" charset="0"/>
              </a:rPr>
              <a:t>.</a:t>
            </a:r>
          </a:p>
          <a:p>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The </a:t>
            </a:r>
            <a:r>
              <a:rPr lang="en-US" altLang="zh-CN" sz="2000" dirty="0">
                <a:latin typeface="Times New Roman" pitchFamily="18" charset="0"/>
                <a:cs typeface="Times New Roman" pitchFamily="18" charset="0"/>
              </a:rPr>
              <a:t>first property is concerned with the semantic meaning of individual units… </a:t>
            </a:r>
            <a:endParaRPr lang="en-US" altLang="zh-CN" sz="2000" dirty="0" smtClean="0">
              <a:latin typeface="Times New Roman" pitchFamily="18" charset="0"/>
              <a:cs typeface="Times New Roman" pitchFamily="18" charset="0"/>
            </a:endParaRPr>
          </a:p>
          <a:p>
            <a:endParaRPr lang="en-US" altLang="zh-CN" sz="2000" dirty="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The </a:t>
            </a:r>
            <a:r>
              <a:rPr lang="en-US" altLang="zh-CN" sz="2000" dirty="0">
                <a:latin typeface="Times New Roman" pitchFamily="18" charset="0"/>
                <a:cs typeface="Times New Roman" pitchFamily="18" charset="0"/>
              </a:rPr>
              <a:t>second property is concerned with the stability of neural networks with respect to small perturbations to their inputs. </a:t>
            </a:r>
            <a:endParaRPr lang="zh-CN" altLang="en-US" sz="2000" dirty="0">
              <a:latin typeface="Times New Roman" pitchFamily="18" charset="0"/>
              <a:cs typeface="Times New Roman" pitchFamily="18" charset="0"/>
            </a:endParaRPr>
          </a:p>
        </p:txBody>
      </p:sp>
      <p:sp>
        <p:nvSpPr>
          <p:cNvPr id="14" name="矩形 13"/>
          <p:cNvSpPr/>
          <p:nvPr/>
        </p:nvSpPr>
        <p:spPr>
          <a:xfrm>
            <a:off x="326156" y="1105237"/>
            <a:ext cx="1386918" cy="338554"/>
          </a:xfrm>
          <a:prstGeom prst="rect">
            <a:avLst/>
          </a:prstGeom>
        </p:spPr>
        <p:txBody>
          <a:bodyPr wrap="none">
            <a:spAutoFit/>
          </a:bodyPr>
          <a:lstStyle/>
          <a:p>
            <a:r>
              <a:rPr lang="en-US" altLang="zh-CN"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Szegedy</a:t>
            </a:r>
            <a:r>
              <a:rPr lang="en-US" altLang="zh-CN" dirty="0"/>
              <a:t> et.al)</a:t>
            </a:r>
            <a:endParaRPr lang="zh-CN" altLang="en-US" dirty="0"/>
          </a:p>
        </p:txBody>
      </p:sp>
    </p:spTree>
    <p:extLst>
      <p:ext uri="{BB962C8B-B14F-4D97-AF65-F5344CB8AC3E}">
        <p14:creationId xmlns:p14="http://schemas.microsoft.com/office/powerpoint/2010/main" val="1381184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Adversarial Attacks</a:t>
            </a:r>
            <a:r>
              <a:rPr lang="en-US" altLang="zh-CN" b="0" dirty="0"/>
              <a:t/>
            </a:r>
            <a:br>
              <a:rPr lang="en-US" altLang="zh-CN" b="0" dirty="0"/>
            </a:br>
            <a:endParaRPr dirty="0"/>
          </a:p>
        </p:txBody>
      </p:sp>
      <p:sp>
        <p:nvSpPr>
          <p:cNvPr id="4" name="矩形 3"/>
          <p:cNvSpPr/>
          <p:nvPr/>
        </p:nvSpPr>
        <p:spPr>
          <a:xfrm>
            <a:off x="5771322" y="3882887"/>
            <a:ext cx="2319130" cy="25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69774" y="2842591"/>
            <a:ext cx="2544417" cy="219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44" y="1073426"/>
            <a:ext cx="8059950" cy="359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20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Multiple </a:t>
            </a:r>
            <a:r>
              <a:rPr lang="en-US" altLang="zh-CN" dirty="0"/>
              <a:t>linear regression</a:t>
            </a:r>
            <a:r>
              <a:rPr lang="en-US" altLang="zh-CN" b="0" dirty="0"/>
              <a:t/>
            </a:r>
            <a:br>
              <a:rPr lang="en-US" altLang="zh-CN" b="0" dirty="0"/>
            </a:br>
            <a:endParaRPr dirty="0"/>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073425"/>
            <a:ext cx="4762500" cy="3962401"/>
          </a:xfrm>
          <a:prstGeom prst="rect">
            <a:avLst/>
          </a:prstGeom>
        </p:spPr>
      </p:pic>
    </p:spTree>
    <p:extLst>
      <p:ext uri="{BB962C8B-B14F-4D97-AF65-F5344CB8AC3E}">
        <p14:creationId xmlns:p14="http://schemas.microsoft.com/office/powerpoint/2010/main" val="2833716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674" y="378445"/>
            <a:ext cx="8520600" cy="639600"/>
          </a:xfrm>
          <a:prstGeom prst="rect">
            <a:avLst/>
          </a:prstGeom>
        </p:spPr>
        <p:txBody>
          <a:bodyPr spcFirstLastPara="1" wrap="square" lIns="91425" tIns="91425" rIns="91425" bIns="91425" anchor="t" anchorCtr="0">
            <a:noAutofit/>
          </a:bodyPr>
          <a:lstStyle/>
          <a:p>
            <a:r>
              <a:rPr lang="en-US" altLang="zh-CN" dirty="0"/>
              <a:t>M</a:t>
            </a:r>
            <a:r>
              <a:rPr lang="en-US" altLang="zh-CN" dirty="0" smtClean="0"/>
              <a:t>aximum </a:t>
            </a:r>
            <a:r>
              <a:rPr lang="en-US" altLang="zh-CN" dirty="0"/>
              <a:t>L</a:t>
            </a:r>
            <a:r>
              <a:rPr lang="en-US" altLang="zh-CN" dirty="0" smtClean="0"/>
              <a:t>ikelihood </a:t>
            </a:r>
            <a:r>
              <a:rPr lang="en-US" altLang="zh-CN" dirty="0"/>
              <a:t>E</a:t>
            </a:r>
            <a:r>
              <a:rPr lang="en-US" altLang="zh-CN" dirty="0" smtClean="0"/>
              <a:t>stimate</a:t>
            </a:r>
            <a:r>
              <a:rPr lang="en-US" altLang="zh-CN" dirty="0"/>
              <a:t> </a:t>
            </a:r>
            <a:endParaRPr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mc:AlternateContent xmlns:mc="http://schemas.openxmlformats.org/markup-compatibility/2006">
        <mc:Choice xmlns:a14="http://schemas.microsoft.com/office/drawing/2010/main" Requires="a14">
          <p:sp>
            <p:nvSpPr>
              <p:cNvPr id="10" name="TextBox 9"/>
              <p:cNvSpPr txBox="1"/>
              <p:nvPr/>
            </p:nvSpPr>
            <p:spPr>
              <a:xfrm>
                <a:off x="453384" y="1103839"/>
                <a:ext cx="2514919" cy="5632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𝑓</m:t>
                      </m:r>
                      <m:r>
                        <a:rPr lang="en-US" altLang="zh-CN" b="0" i="1" smtClean="0">
                          <a:latin typeface="Cambria Math"/>
                        </a:rPr>
                        <m:t>(</m:t>
                      </m:r>
                      <m:r>
                        <a:rPr lang="en-US" altLang="zh-CN" i="1" smtClean="0">
                          <a:latin typeface="Cambria Math"/>
                        </a:rPr>
                        <m:t>𝑥</m:t>
                      </m:r>
                      <m:r>
                        <a:rPr lang="en-US" altLang="zh-CN" b="0" i="1" smtClean="0">
                          <a:latin typeface="Cambria Math"/>
                        </a:rPr>
                        <m:t>)</m:t>
                      </m:r>
                      <m:r>
                        <a:rPr lang="en-US" altLang="zh-CN" i="1" smtClean="0">
                          <a:latin typeface="Cambria Math"/>
                        </a:rPr>
                        <m:t>=</m:t>
                      </m:r>
                      <m:f>
                        <m:fPr>
                          <m:ctrlPr>
                            <a:rPr lang="en-US" altLang="zh-CN" i="1" smtClean="0">
                              <a:latin typeface="Cambria Math"/>
                            </a:rPr>
                          </m:ctrlPr>
                        </m:fPr>
                        <m:num>
                          <m:r>
                            <a:rPr lang="en-US" altLang="zh-CN" b="0" i="1" smtClean="0">
                              <a:latin typeface="Cambria Math"/>
                            </a:rPr>
                            <m:t>1</m:t>
                          </m:r>
                        </m:num>
                        <m:den>
                          <m:rad>
                            <m:radPr>
                              <m:degHide m:val="on"/>
                              <m:ctrlPr>
                                <a:rPr lang="en-US" altLang="zh-CN" i="1">
                                  <a:latin typeface="Cambria Math"/>
                                </a:rPr>
                              </m:ctrlPr>
                            </m:radPr>
                            <m:deg/>
                            <m:e>
                              <m:r>
                                <a:rPr lang="en-US" altLang="zh-CN" b="0" i="1" smtClean="0">
                                  <a:latin typeface="Cambria Math"/>
                                </a:rPr>
                                <m:t>2</m:t>
                              </m:r>
                              <m:r>
                                <m:rPr>
                                  <m:sty m:val="p"/>
                                </m:rPr>
                                <a:rPr lang="en-US" altLang="zh-CN">
                                  <a:latin typeface="Cambria Math"/>
                                  <a:ea typeface="Cambria Math"/>
                                </a:rPr>
                                <m:t>π</m:t>
                              </m:r>
                            </m:e>
                          </m:rad>
                          <m:r>
                            <a:rPr lang="zh-CN" altLang="en-US" i="1" smtClean="0">
                              <a:latin typeface="Cambria Math"/>
                            </a:rPr>
                            <m:t>𝜎</m:t>
                          </m:r>
                        </m:den>
                      </m:f>
                      <m:r>
                        <m:rPr>
                          <m:sty m:val="p"/>
                        </m:rPr>
                        <a:rPr lang="en-US" altLang="zh-CN" b="0" i="0" smtClean="0">
                          <a:latin typeface="Cambria Math"/>
                        </a:rPr>
                        <m:t>exp</m:t>
                      </m:r>
                      <m:r>
                        <a:rPr lang="en-US" altLang="zh-CN" b="0" i="1" smtClean="0">
                          <a:latin typeface="Cambria Math"/>
                        </a:rPr>
                        <m:t>⁡(</m:t>
                      </m:r>
                      <m:r>
                        <a:rPr lang="en-US" altLang="zh-CN" b="0" i="1" smtClean="0">
                          <a:latin typeface="Cambria Math"/>
                          <a:ea typeface="Cambria Math"/>
                        </a:rPr>
                        <m:t>−</m:t>
                      </m:r>
                      <m:f>
                        <m:fPr>
                          <m:ctrlPr>
                            <a:rPr lang="en-US" altLang="zh-CN" i="1">
                              <a:latin typeface="Cambria Math"/>
                            </a:rPr>
                          </m:ctrlPr>
                        </m:fPr>
                        <m:num>
                          <m:d>
                            <m:dPr>
                              <m:ctrlPr>
                                <a:rPr lang="en-US" altLang="zh-CN" b="0" i="1" smtClean="0">
                                  <a:latin typeface="Cambria Math"/>
                                </a:rPr>
                              </m:ctrlPr>
                            </m:dPr>
                            <m:e>
                              <m:r>
                                <a:rPr lang="en-US" altLang="zh-CN" b="0" i="1" smtClean="0">
                                  <a:latin typeface="Cambria Math"/>
                                </a:rPr>
                                <m:t>𝑥</m:t>
                              </m:r>
                              <m:r>
                                <a:rPr lang="en-US" altLang="zh-CN" b="0" i="1" smtClean="0">
                                  <a:latin typeface="Cambria Math"/>
                                </a:rPr>
                                <m:t>−</m:t>
                              </m:r>
                              <m:r>
                                <a:rPr lang="en-US" altLang="zh-CN" i="1" smtClean="0">
                                  <a:latin typeface="Cambria Math"/>
                                  <a:ea typeface="Cambria Math"/>
                                </a:rPr>
                                <m:t>𝜇</m:t>
                              </m:r>
                            </m:e>
                          </m:d>
                          <m:r>
                            <a:rPr lang="en-US" altLang="zh-CN" b="0" i="1" smtClean="0">
                              <a:latin typeface="Cambria Math"/>
                              <a:ea typeface="Cambria Math"/>
                            </a:rPr>
                            <m:t>²</m:t>
                          </m:r>
                        </m:num>
                        <m:den>
                          <m:r>
                            <a:rPr lang="en-US" altLang="zh-CN" b="0" i="1" smtClean="0">
                              <a:latin typeface="Cambria Math"/>
                            </a:rPr>
                            <m:t>2</m:t>
                          </m:r>
                          <m:r>
                            <a:rPr lang="zh-CN" altLang="en-US" i="1">
                              <a:latin typeface="Cambria Math"/>
                            </a:rPr>
                            <m:t>𝜎</m:t>
                          </m:r>
                          <m:r>
                            <a:rPr lang="en-US" altLang="zh-CN" b="0" i="1" smtClean="0">
                              <a:latin typeface="Cambria Math"/>
                            </a:rPr>
                            <m:t>²</m:t>
                          </m:r>
                        </m:den>
                      </m:f>
                      <m:r>
                        <a:rPr lang="en-US" altLang="zh-CN" b="0" i="1" smtClean="0">
                          <a:latin typeface="Cambria Math"/>
                        </a:rPr>
                        <m:t>)</m:t>
                      </m:r>
                    </m:oMath>
                  </m:oMathPara>
                </a14:m>
                <a:endParaRPr lang="zh-CN" alt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3384" y="1103839"/>
                <a:ext cx="2514919" cy="563296"/>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53384" y="1810191"/>
                <a:ext cx="3796296" cy="5850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𝑝</m:t>
                      </m:r>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𝑦</m:t>
                          </m:r>
                        </m:e>
                        <m:sup>
                          <m:d>
                            <m:dPr>
                              <m:ctrlPr>
                                <a:rPr lang="en-US" altLang="zh-CN" b="0" i="1" smtClean="0">
                                  <a:latin typeface="Cambria Math"/>
                                </a:rPr>
                              </m:ctrlPr>
                            </m:dPr>
                            <m:e>
                              <m:r>
                                <a:rPr lang="en-US" altLang="zh-CN" b="0" i="1" smtClean="0">
                                  <a:latin typeface="Cambria Math"/>
                                </a:rPr>
                                <m:t>𝑖</m:t>
                              </m:r>
                            </m:e>
                          </m:d>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𝑥</m:t>
                          </m:r>
                        </m:e>
                        <m:sup>
                          <m:d>
                            <m:dPr>
                              <m:ctrlPr>
                                <a:rPr lang="en-US" altLang="zh-CN" b="0" i="1" smtClean="0">
                                  <a:latin typeface="Cambria Math"/>
                                </a:rPr>
                              </m:ctrlPr>
                            </m:dPr>
                            <m:e>
                              <m:r>
                                <a:rPr lang="en-US" altLang="zh-CN" b="0" i="1" smtClean="0">
                                  <a:latin typeface="Cambria Math"/>
                                </a:rPr>
                                <m:t>𝑖</m:t>
                              </m:r>
                            </m:e>
                          </m:d>
                        </m:sup>
                      </m:sSup>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i="1" smtClean="0">
                          <a:latin typeface="Cambria Math"/>
                        </a:rPr>
                        <m:t>=</m:t>
                      </m:r>
                      <m:f>
                        <m:fPr>
                          <m:ctrlPr>
                            <a:rPr lang="en-US" altLang="zh-CN" i="1" smtClean="0">
                              <a:latin typeface="Cambria Math"/>
                            </a:rPr>
                          </m:ctrlPr>
                        </m:fPr>
                        <m:num>
                          <m:r>
                            <a:rPr lang="en-US" altLang="zh-CN" b="0" i="1" smtClean="0">
                              <a:latin typeface="Cambria Math"/>
                            </a:rPr>
                            <m:t>1</m:t>
                          </m:r>
                        </m:num>
                        <m:den>
                          <m:rad>
                            <m:radPr>
                              <m:degHide m:val="on"/>
                              <m:ctrlPr>
                                <a:rPr lang="en-US" altLang="zh-CN" i="1">
                                  <a:latin typeface="Cambria Math"/>
                                </a:rPr>
                              </m:ctrlPr>
                            </m:radPr>
                            <m:deg/>
                            <m:e>
                              <m:r>
                                <a:rPr lang="en-US" altLang="zh-CN" b="0" i="1" smtClean="0">
                                  <a:latin typeface="Cambria Math"/>
                                </a:rPr>
                                <m:t>2</m:t>
                              </m:r>
                              <m:r>
                                <m:rPr>
                                  <m:sty m:val="p"/>
                                </m:rPr>
                                <a:rPr lang="en-US" altLang="zh-CN">
                                  <a:latin typeface="Cambria Math"/>
                                  <a:ea typeface="Cambria Math"/>
                                </a:rPr>
                                <m:t>π</m:t>
                              </m:r>
                            </m:e>
                          </m:rad>
                          <m:r>
                            <a:rPr lang="zh-CN" altLang="en-US" i="1" smtClean="0">
                              <a:latin typeface="Cambria Math"/>
                            </a:rPr>
                            <m:t>𝜎</m:t>
                          </m:r>
                        </m:den>
                      </m:f>
                      <m:r>
                        <m:rPr>
                          <m:sty m:val="p"/>
                        </m:rPr>
                        <a:rPr lang="en-US" altLang="zh-CN" b="0" i="0" smtClean="0">
                          <a:latin typeface="Cambria Math"/>
                        </a:rPr>
                        <m:t>exp</m:t>
                      </m:r>
                      <m:r>
                        <a:rPr lang="en-US" altLang="zh-CN" b="0" i="1" smtClean="0">
                          <a:latin typeface="Cambria Math"/>
                        </a:rPr>
                        <m:t>⁡(</m:t>
                      </m:r>
                      <m:r>
                        <a:rPr lang="en-US" altLang="zh-CN" b="0" i="1" smtClean="0">
                          <a:latin typeface="Cambria Math"/>
                          <a:ea typeface="Cambria Math"/>
                        </a:rPr>
                        <m:t>−</m:t>
                      </m:r>
                      <m:f>
                        <m:fPr>
                          <m:ctrlPr>
                            <a:rPr lang="en-US" altLang="zh-CN" i="1">
                              <a:latin typeface="Cambria Math"/>
                            </a:rPr>
                          </m:ctrlPr>
                        </m:fPr>
                        <m:num>
                          <m:d>
                            <m:dPr>
                              <m:ctrlPr>
                                <a:rPr lang="en-US" altLang="zh-CN" b="0" i="1" smtClean="0">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b="0" i="1" smtClean="0">
                                  <a:latin typeface="Cambria Math"/>
                                </a:rPr>
                                <m:t>−</m:t>
                              </m:r>
                              <m:sSup>
                                <m:sSupPr>
                                  <m:ctrlPr>
                                    <a:rPr lang="en-US" altLang="zh-CN" b="0" i="1" smtClean="0">
                                      <a:latin typeface="Cambria Math"/>
                                    </a:rPr>
                                  </m:ctrlPr>
                                </m:sSupPr>
                                <m:e>
                                  <m:r>
                                    <a:rPr lang="zh-CN" altLang="en-US" b="0" i="1" smtClean="0">
                                      <a:latin typeface="Cambria Math"/>
                                    </a:rPr>
                                    <m:t>𝜃</m:t>
                                  </m:r>
                                </m:e>
                                <m:sup>
                                  <m:r>
                                    <a:rPr lang="en-US" altLang="zh-CN" b="0" i="1" smtClean="0">
                                      <a:latin typeface="Cambria Math"/>
                                    </a:rPr>
                                    <m:t>𝑇</m:t>
                                  </m:r>
                                </m:sup>
                              </m:sSup>
                              <m:sSup>
                                <m:sSupPr>
                                  <m:ctrlPr>
                                    <a:rPr lang="en-US" altLang="zh-CN" i="1" smtClean="0">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r>
                            <a:rPr lang="en-US" altLang="zh-CN" b="0" i="1" smtClean="0">
                              <a:latin typeface="Cambria Math"/>
                              <a:ea typeface="Cambria Math"/>
                            </a:rPr>
                            <m:t>²</m:t>
                          </m:r>
                        </m:num>
                        <m:den>
                          <m:r>
                            <a:rPr lang="en-US" altLang="zh-CN" b="0" i="1" smtClean="0">
                              <a:latin typeface="Cambria Math"/>
                            </a:rPr>
                            <m:t>2</m:t>
                          </m:r>
                          <m:r>
                            <a:rPr lang="zh-CN" altLang="en-US" i="1">
                              <a:latin typeface="Cambria Math"/>
                            </a:rPr>
                            <m:t>𝜎</m:t>
                          </m:r>
                          <m:r>
                            <a:rPr lang="en-US" altLang="zh-CN" b="0" i="1" smtClean="0">
                              <a:latin typeface="Cambria Math"/>
                            </a:rPr>
                            <m:t>²</m:t>
                          </m:r>
                        </m:den>
                      </m:f>
                      <m:r>
                        <a:rPr lang="en-US" altLang="zh-CN" b="0" i="1" smtClean="0">
                          <a:latin typeface="Cambria Math"/>
                        </a:rPr>
                        <m:t>)</m:t>
                      </m:r>
                    </m:oMath>
                  </m:oMathPara>
                </a14:m>
                <a:endParaRPr lang="zh-CN"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53384" y="1810191"/>
                <a:ext cx="3796296" cy="585097"/>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53384" y="2558305"/>
                <a:ext cx="4949881" cy="6842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𝐿</m:t>
                      </m:r>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i="1" smtClean="0">
                          <a:latin typeface="Cambria Math"/>
                        </a:rPr>
                        <m:t>=</m:t>
                      </m:r>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i="1">
                              <a:latin typeface="Cambria Math"/>
                            </a:rPr>
                            <m:t>𝑝</m:t>
                          </m:r>
                          <m:r>
                            <a:rPr lang="en-US" altLang="zh-CN" i="1">
                              <a:latin typeface="Cambria Math"/>
                            </a:rPr>
                            <m:t>(</m:t>
                          </m:r>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r>
                            <a:rPr lang="en-US" altLang="zh-CN" i="1">
                              <a:latin typeface="Cambria Math"/>
                            </a:rPr>
                            <m:t>;</m:t>
                          </m:r>
                          <m:r>
                            <a:rPr lang="zh-CN" altLang="en-US" i="1">
                              <a:latin typeface="Cambria Math"/>
                            </a:rPr>
                            <m:t>𝜃</m:t>
                          </m:r>
                        </m:e>
                      </m:nary>
                      <m:r>
                        <a:rPr lang="en-US" altLang="zh-CN" b="0" i="1" smtClean="0">
                          <a:latin typeface="Cambria Math"/>
                        </a:rPr>
                        <m:t>)</m:t>
                      </m:r>
                      <m:r>
                        <a:rPr lang="en-US" altLang="zh-CN" b="0" i="0"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f>
                            <m:fPr>
                              <m:ctrlPr>
                                <a:rPr lang="en-US" altLang="zh-CN" i="1">
                                  <a:latin typeface="Cambria Math"/>
                                </a:rPr>
                              </m:ctrlPr>
                            </m:fPr>
                            <m:num>
                              <m:r>
                                <a:rPr lang="en-US" altLang="zh-CN" i="1">
                                  <a:latin typeface="Cambria Math"/>
                                </a:rPr>
                                <m:t>1</m:t>
                              </m:r>
                            </m:num>
                            <m:den>
                              <m:rad>
                                <m:radPr>
                                  <m:degHide m:val="on"/>
                                  <m:ctrlPr>
                                    <a:rPr lang="en-US" altLang="zh-CN" i="1">
                                      <a:latin typeface="Cambria Math"/>
                                    </a:rPr>
                                  </m:ctrlPr>
                                </m:radPr>
                                <m:deg/>
                                <m:e>
                                  <m:r>
                                    <a:rPr lang="en-US" altLang="zh-CN" i="1">
                                      <a:latin typeface="Cambria Math"/>
                                    </a:rPr>
                                    <m:t>2</m:t>
                                  </m:r>
                                  <m:r>
                                    <m:rPr>
                                      <m:sty m:val="p"/>
                                    </m:rPr>
                                    <a:rPr lang="en-US" altLang="zh-CN">
                                      <a:latin typeface="Cambria Math"/>
                                      <a:ea typeface="Cambria Math"/>
                                    </a:rPr>
                                    <m:t>π</m:t>
                                  </m:r>
                                </m:e>
                              </m:rad>
                              <m:r>
                                <a:rPr lang="zh-CN" altLang="en-US" i="1">
                                  <a:latin typeface="Cambria Math"/>
                                </a:rPr>
                                <m:t>𝜎</m:t>
                              </m:r>
                            </m:den>
                          </m:f>
                          <m:r>
                            <m:rPr>
                              <m:sty m:val="p"/>
                            </m:rPr>
                            <a:rPr lang="en-US" altLang="zh-CN">
                              <a:latin typeface="Cambria Math"/>
                            </a:rPr>
                            <m:t>exp</m:t>
                          </m:r>
                          <m:r>
                            <a:rPr lang="en-US" altLang="zh-CN" i="1">
                              <a:latin typeface="Cambria Math"/>
                            </a:rPr>
                            <m:t>⁡(</m:t>
                          </m:r>
                          <m:r>
                            <a:rPr lang="en-US" altLang="zh-CN" i="1">
                              <a:latin typeface="Cambria Math"/>
                              <a:ea typeface="Cambria Math"/>
                            </a:rPr>
                            <m:t>−</m:t>
                          </m:r>
                          <m:f>
                            <m:fPr>
                              <m:ctrlPr>
                                <a:rPr lang="en-US" altLang="zh-CN" i="1">
                                  <a:latin typeface="Cambria Math"/>
                                </a:rPr>
                              </m:ctrlPr>
                            </m:fPr>
                            <m:num>
                              <m:d>
                                <m:dPr>
                                  <m:ctrlPr>
                                    <a:rPr lang="en-US" altLang="zh-CN" i="1">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zh-CN" altLang="en-US" i="1">
                                          <a:latin typeface="Cambria Math"/>
                                        </a:rPr>
                                        <m:t>𝜃</m:t>
                                      </m:r>
                                    </m:e>
                                    <m:sup>
                                      <m:r>
                                        <a:rPr lang="en-US" altLang="zh-CN" i="1">
                                          <a:latin typeface="Cambria Math"/>
                                        </a:rPr>
                                        <m:t>𝑇</m:t>
                                      </m:r>
                                    </m:sup>
                                  </m:sSup>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r>
                                <a:rPr lang="en-US" altLang="zh-CN" i="1">
                                  <a:latin typeface="Cambria Math"/>
                                  <a:ea typeface="Cambria Math"/>
                                </a:rPr>
                                <m:t>²</m:t>
                              </m:r>
                            </m:num>
                            <m:den>
                              <m:r>
                                <a:rPr lang="en-US" altLang="zh-CN" i="1">
                                  <a:latin typeface="Cambria Math"/>
                                </a:rPr>
                                <m:t>2</m:t>
                              </m:r>
                              <m:r>
                                <a:rPr lang="zh-CN" altLang="en-US" i="1">
                                  <a:latin typeface="Cambria Math"/>
                                </a:rPr>
                                <m:t>𝜎</m:t>
                              </m:r>
                              <m:r>
                                <a:rPr lang="en-US" altLang="zh-CN" i="1">
                                  <a:latin typeface="Cambria Math"/>
                                </a:rPr>
                                <m:t>²</m:t>
                              </m:r>
                            </m:den>
                          </m:f>
                          <m:r>
                            <a:rPr lang="en-US" altLang="zh-CN" i="1">
                              <a:latin typeface="Cambria Math"/>
                            </a:rPr>
                            <m:t>)</m:t>
                          </m:r>
                        </m:e>
                      </m:nary>
                    </m:oMath>
                  </m:oMathPara>
                </a14:m>
                <a:endParaRPr lang="en-US" altLang="zh-CN"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453384" y="2558305"/>
                <a:ext cx="4949881" cy="68429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53384" y="3452826"/>
                <a:ext cx="7682744" cy="6918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𝑙</m:t>
                      </m:r>
                      <m:d>
                        <m:dPr>
                          <m:ctrlPr>
                            <a:rPr lang="en-US" altLang="zh-CN" b="0" i="1" smtClean="0">
                              <a:latin typeface="Cambria Math"/>
                            </a:rPr>
                          </m:ctrlPr>
                        </m:dPr>
                        <m:e>
                          <m:r>
                            <a:rPr lang="zh-CN" altLang="en-US" b="0" i="1" smtClean="0">
                              <a:latin typeface="Cambria Math"/>
                            </a:rPr>
                            <m:t>𝜃</m:t>
                          </m:r>
                        </m:e>
                      </m:d>
                      <m:r>
                        <a:rPr lang="en-US" altLang="zh-CN" b="0" i="1" smtClean="0">
                          <a:latin typeface="Cambria Math"/>
                        </a:rPr>
                        <m:t>=</m:t>
                      </m:r>
                      <m:r>
                        <a:rPr lang="en-US" altLang="zh-CN" b="0" i="1" smtClean="0">
                          <a:latin typeface="Cambria Math"/>
                        </a:rPr>
                        <m:t>𝑙𝑜𝑔𝐿</m:t>
                      </m:r>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i="1" smtClean="0">
                          <a:latin typeface="Cambria Math"/>
                        </a:rPr>
                        <m:t>=</m:t>
                      </m:r>
                      <m:r>
                        <a:rPr lang="en-US" altLang="zh-CN" b="0" i="1" smtClean="0">
                          <a:latin typeface="Cambria Math"/>
                        </a:rPr>
                        <m:t>𝑙𝑜𝑔</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f>
                            <m:fPr>
                              <m:ctrlPr>
                                <a:rPr lang="en-US" altLang="zh-CN" i="1">
                                  <a:latin typeface="Cambria Math"/>
                                </a:rPr>
                              </m:ctrlPr>
                            </m:fPr>
                            <m:num>
                              <m:r>
                                <a:rPr lang="en-US" altLang="zh-CN" i="1">
                                  <a:latin typeface="Cambria Math"/>
                                </a:rPr>
                                <m:t>1</m:t>
                              </m:r>
                            </m:num>
                            <m:den>
                              <m:rad>
                                <m:radPr>
                                  <m:degHide m:val="on"/>
                                  <m:ctrlPr>
                                    <a:rPr lang="en-US" altLang="zh-CN" i="1">
                                      <a:latin typeface="Cambria Math"/>
                                    </a:rPr>
                                  </m:ctrlPr>
                                </m:radPr>
                                <m:deg/>
                                <m:e>
                                  <m:r>
                                    <a:rPr lang="en-US" altLang="zh-CN" i="1">
                                      <a:latin typeface="Cambria Math"/>
                                    </a:rPr>
                                    <m:t>2</m:t>
                                  </m:r>
                                  <m:r>
                                    <m:rPr>
                                      <m:sty m:val="p"/>
                                    </m:rPr>
                                    <a:rPr lang="en-US" altLang="zh-CN">
                                      <a:latin typeface="Cambria Math"/>
                                      <a:ea typeface="Cambria Math"/>
                                    </a:rPr>
                                    <m:t>π</m:t>
                                  </m:r>
                                </m:e>
                              </m:rad>
                              <m:r>
                                <a:rPr lang="zh-CN" altLang="en-US" i="1">
                                  <a:latin typeface="Cambria Math"/>
                                </a:rPr>
                                <m:t>𝜎</m:t>
                              </m:r>
                            </m:den>
                          </m:f>
                          <m:func>
                            <m:funcPr>
                              <m:ctrlPr>
                                <a:rPr lang="en-US" altLang="zh-CN" i="1">
                                  <a:latin typeface="Cambria Math"/>
                                </a:rPr>
                              </m:ctrlPr>
                            </m:funcPr>
                            <m:fName>
                              <m:r>
                                <m:rPr>
                                  <m:sty m:val="p"/>
                                </m:rPr>
                                <a:rPr lang="en-US" altLang="zh-CN">
                                  <a:latin typeface="Cambria Math"/>
                                </a:rPr>
                                <m:t>exp</m:t>
                              </m:r>
                            </m:fName>
                            <m:e>
                              <m:d>
                                <m:dPr>
                                  <m:ctrlPr>
                                    <a:rPr lang="en-US" altLang="zh-CN" i="1">
                                      <a:latin typeface="Cambria Math"/>
                                    </a:rPr>
                                  </m:ctrlPr>
                                </m:dPr>
                                <m:e>
                                  <m:r>
                                    <a:rPr lang="en-US" altLang="zh-CN" i="1">
                                      <a:latin typeface="Cambria Math"/>
                                      <a:ea typeface="Cambria Math"/>
                                    </a:rPr>
                                    <m:t>−</m:t>
                                  </m:r>
                                  <m:f>
                                    <m:fPr>
                                      <m:ctrlPr>
                                        <a:rPr lang="en-US" altLang="zh-CN" i="1">
                                          <a:latin typeface="Cambria Math"/>
                                        </a:rPr>
                                      </m:ctrlPr>
                                    </m:fPr>
                                    <m:num>
                                      <m:sSup>
                                        <m:sSupPr>
                                          <m:ctrlPr>
                                            <a:rPr lang="en-US" altLang="zh-CN" i="1">
                                              <a:latin typeface="Cambria Math"/>
                                              <a:ea typeface="Cambria Math"/>
                                            </a:rPr>
                                          </m:ctrlPr>
                                        </m:sSupPr>
                                        <m:e>
                                          <m:d>
                                            <m:dPr>
                                              <m:ctrlPr>
                                                <a:rPr lang="en-US" altLang="zh-CN" i="1">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zh-CN" altLang="en-US" i="1">
                                                      <a:latin typeface="Cambria Math"/>
                                                    </a:rPr>
                                                    <m:t>𝜃</m:t>
                                                  </m:r>
                                                </m:e>
                                                <m:sup>
                                                  <m:r>
                                                    <a:rPr lang="en-US" altLang="zh-CN" i="1">
                                                      <a:latin typeface="Cambria Math"/>
                                                    </a:rPr>
                                                    <m:t>𝑇</m:t>
                                                  </m:r>
                                                </m:sup>
                                              </m:sSup>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e>
                                        <m:sup>
                                          <m:r>
                                            <a:rPr lang="en-US" altLang="zh-CN" i="1">
                                              <a:latin typeface="Cambria Math"/>
                                              <a:ea typeface="Cambria Math"/>
                                            </a:rPr>
                                            <m:t>2</m:t>
                                          </m:r>
                                        </m:sup>
                                      </m:sSup>
                                    </m:num>
                                    <m:den>
                                      <m:r>
                                        <a:rPr lang="en-US" altLang="zh-CN" i="1">
                                          <a:latin typeface="Cambria Math"/>
                                        </a:rPr>
                                        <m:t>2</m:t>
                                      </m:r>
                                      <m:sSup>
                                        <m:sSupPr>
                                          <m:ctrlPr>
                                            <a:rPr lang="en-US" altLang="zh-CN" i="1">
                                              <a:latin typeface="Cambria Math"/>
                                            </a:rPr>
                                          </m:ctrlPr>
                                        </m:sSupPr>
                                        <m:e>
                                          <m:r>
                                            <a:rPr lang="zh-CN" altLang="en-US" i="1">
                                              <a:latin typeface="Cambria Math"/>
                                            </a:rPr>
                                            <m:t>𝜎</m:t>
                                          </m:r>
                                        </m:e>
                                        <m:sup>
                                          <m:r>
                                            <a:rPr lang="en-US" altLang="zh-CN" i="1">
                                              <a:latin typeface="Cambria Math"/>
                                            </a:rPr>
                                            <m:t>2</m:t>
                                          </m:r>
                                        </m:sup>
                                      </m:sSup>
                                    </m:den>
                                  </m:f>
                                </m:e>
                              </m:d>
                            </m:e>
                          </m:func>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b="0" i="1" smtClean="0">
                                  <a:latin typeface="Cambria Math"/>
                                </a:rPr>
                                <m:t>𝑙𝑜𝑔</m:t>
                              </m:r>
                              <m:f>
                                <m:fPr>
                                  <m:ctrlPr>
                                    <a:rPr lang="en-US" altLang="zh-CN" i="1">
                                      <a:latin typeface="Cambria Math"/>
                                    </a:rPr>
                                  </m:ctrlPr>
                                </m:fPr>
                                <m:num>
                                  <m:r>
                                    <a:rPr lang="en-US" altLang="zh-CN" i="1">
                                      <a:latin typeface="Cambria Math"/>
                                    </a:rPr>
                                    <m:t>1</m:t>
                                  </m:r>
                                </m:num>
                                <m:den>
                                  <m:rad>
                                    <m:radPr>
                                      <m:degHide m:val="on"/>
                                      <m:ctrlPr>
                                        <a:rPr lang="en-US" altLang="zh-CN" i="1">
                                          <a:latin typeface="Cambria Math"/>
                                        </a:rPr>
                                      </m:ctrlPr>
                                    </m:radPr>
                                    <m:deg/>
                                    <m:e>
                                      <m:r>
                                        <a:rPr lang="en-US" altLang="zh-CN" i="1">
                                          <a:latin typeface="Cambria Math"/>
                                        </a:rPr>
                                        <m:t>2</m:t>
                                      </m:r>
                                      <m:r>
                                        <m:rPr>
                                          <m:sty m:val="p"/>
                                        </m:rPr>
                                        <a:rPr lang="en-US" altLang="zh-CN">
                                          <a:latin typeface="Cambria Math"/>
                                          <a:ea typeface="Cambria Math"/>
                                        </a:rPr>
                                        <m:t>π</m:t>
                                      </m:r>
                                    </m:e>
                                  </m:rad>
                                  <m:r>
                                    <a:rPr lang="zh-CN" altLang="en-US" i="1">
                                      <a:latin typeface="Cambria Math"/>
                                    </a:rPr>
                                    <m:t>𝜎</m:t>
                                  </m:r>
                                </m:den>
                              </m:f>
                              <m:r>
                                <m:rPr>
                                  <m:sty m:val="p"/>
                                </m:rPr>
                                <a:rPr lang="en-US" altLang="zh-CN">
                                  <a:latin typeface="Cambria Math"/>
                                </a:rPr>
                                <m:t>exp</m:t>
                              </m:r>
                              <m:r>
                                <a:rPr lang="en-US" altLang="zh-CN" i="1">
                                  <a:latin typeface="Cambria Math"/>
                                </a:rPr>
                                <m:t>⁡(</m:t>
                              </m:r>
                              <m:r>
                                <a:rPr lang="en-US" altLang="zh-CN" i="1">
                                  <a:latin typeface="Cambria Math"/>
                                  <a:ea typeface="Cambria Math"/>
                                </a:rPr>
                                <m:t>−</m:t>
                              </m:r>
                              <m:f>
                                <m:fPr>
                                  <m:ctrlPr>
                                    <a:rPr lang="en-US" altLang="zh-CN" i="1">
                                      <a:latin typeface="Cambria Math"/>
                                    </a:rPr>
                                  </m:ctrlPr>
                                </m:fPr>
                                <m:num>
                                  <m:d>
                                    <m:dPr>
                                      <m:ctrlPr>
                                        <a:rPr lang="en-US" altLang="zh-CN" i="1">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zh-CN" altLang="en-US" i="1">
                                              <a:latin typeface="Cambria Math"/>
                                            </a:rPr>
                                            <m:t>𝜃</m:t>
                                          </m:r>
                                        </m:e>
                                        <m:sup>
                                          <m:r>
                                            <a:rPr lang="en-US" altLang="zh-CN" i="1">
                                              <a:latin typeface="Cambria Math"/>
                                            </a:rPr>
                                            <m:t>𝑇</m:t>
                                          </m:r>
                                        </m:sup>
                                      </m:sSup>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r>
                                    <a:rPr lang="en-US" altLang="zh-CN" i="1">
                                      <a:latin typeface="Cambria Math"/>
                                      <a:ea typeface="Cambria Math"/>
                                    </a:rPr>
                                    <m:t>²</m:t>
                                  </m:r>
                                </m:num>
                                <m:den>
                                  <m:r>
                                    <a:rPr lang="en-US" altLang="zh-CN" i="1">
                                      <a:latin typeface="Cambria Math"/>
                                    </a:rPr>
                                    <m:t>2</m:t>
                                  </m:r>
                                  <m:r>
                                    <a:rPr lang="zh-CN" altLang="en-US" i="1">
                                      <a:latin typeface="Cambria Math"/>
                                    </a:rPr>
                                    <m:t>𝜎</m:t>
                                  </m:r>
                                  <m:r>
                                    <a:rPr lang="en-US" altLang="zh-CN" i="1">
                                      <a:latin typeface="Cambria Math"/>
                                    </a:rPr>
                                    <m:t>²</m:t>
                                  </m:r>
                                </m:den>
                              </m:f>
                              <m:r>
                                <a:rPr lang="en-US" altLang="zh-CN" i="1">
                                  <a:latin typeface="Cambria Math"/>
                                </a:rPr>
                                <m:t>)</m:t>
                              </m:r>
                              <m:r>
                                <m:rPr>
                                  <m:nor/>
                                </m:rPr>
                                <a:rPr lang="zh-CN" altLang="en-US" dirty="0"/>
                                <m:t> </m:t>
                              </m:r>
                            </m:e>
                          </m:nary>
                        </m:e>
                      </m:nary>
                    </m:oMath>
                  </m:oMathPara>
                </a14:m>
                <a:endParaRPr lang="en-US" altLang="zh-CN"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453384" y="3452826"/>
                <a:ext cx="7682744" cy="691856"/>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53383" y="4221452"/>
                <a:ext cx="2495363" cy="68050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𝐽</m:t>
                      </m:r>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b="0" i="0"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h</m:t>
                              </m:r>
                            </m:e>
                            <m:sub>
                              <m:r>
                                <a:rPr lang="zh-CN" altLang="en-US" b="0" i="1" smtClean="0">
                                  <a:latin typeface="Cambria Math"/>
                                </a:rPr>
                                <m:t>𝜃</m:t>
                              </m:r>
                            </m:sub>
                          </m:sSub>
                          <m:d>
                            <m:dPr>
                              <m:ctrlPr>
                                <a:rPr lang="en-US" altLang="zh-CN" b="0" i="1" smtClean="0">
                                  <a:latin typeface="Cambria Math"/>
                                </a:rPr>
                              </m:ctrlPr>
                            </m:dPr>
                            <m:e>
                              <m:sSup>
                                <m:sSupPr>
                                  <m:ctrlPr>
                                    <a:rPr lang="en-US" altLang="zh-CN" b="0" i="1" smtClean="0">
                                      <a:latin typeface="Cambria Math"/>
                                    </a:rPr>
                                  </m:ctrlPr>
                                </m:sSupPr>
                                <m:e>
                                  <m:r>
                                    <a:rPr lang="en-US" altLang="zh-CN" b="0" i="1" smtClean="0">
                                      <a:latin typeface="Cambria Math"/>
                                    </a:rPr>
                                    <m:t>𝑥</m:t>
                                  </m:r>
                                </m:e>
                                <m:sup>
                                  <m:d>
                                    <m:dPr>
                                      <m:ctrlPr>
                                        <a:rPr lang="en-US" altLang="zh-CN" b="0" i="1" smtClean="0">
                                          <a:latin typeface="Cambria Math"/>
                                        </a:rPr>
                                      </m:ctrlPr>
                                    </m:dPr>
                                    <m:e>
                                      <m:r>
                                        <a:rPr lang="en-US" altLang="zh-CN" b="0" i="1" smtClean="0">
                                          <a:latin typeface="Cambria Math"/>
                                        </a:rPr>
                                        <m:t>𝑖</m:t>
                                      </m:r>
                                    </m:e>
                                  </m:d>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𝑦</m:t>
                                  </m:r>
                                </m:e>
                                <m:sup>
                                  <m:d>
                                    <m:dPr>
                                      <m:ctrlPr>
                                        <a:rPr lang="en-US" altLang="zh-CN" b="0" i="1" smtClean="0">
                                          <a:latin typeface="Cambria Math"/>
                                        </a:rPr>
                                      </m:ctrlPr>
                                    </m:dPr>
                                    <m:e>
                                      <m:r>
                                        <a:rPr lang="en-US" altLang="zh-CN" b="0" i="1" smtClean="0">
                                          <a:latin typeface="Cambria Math"/>
                                        </a:rPr>
                                        <m:t>𝑖</m:t>
                                      </m:r>
                                    </m:e>
                                  </m:d>
                                </m:sup>
                              </m:sSup>
                            </m:e>
                          </m:d>
                          <m:r>
                            <a:rPr lang="en-US" altLang="zh-CN" b="0" i="1" smtClean="0">
                              <a:latin typeface="Cambria Math"/>
                            </a:rPr>
                            <m:t>²</m:t>
                          </m:r>
                        </m:e>
                      </m:nary>
                    </m:oMath>
                  </m:oMathPara>
                </a14:m>
                <a:endParaRPr lang="en-US" altLang="zh-CN"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453383" y="4221452"/>
                <a:ext cx="2495363" cy="680507"/>
              </a:xfrm>
              <a:prstGeom prst="rect">
                <a:avLst/>
              </a:prstGeom>
              <a:blipFill rotWithShape="1">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3631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674" y="378445"/>
            <a:ext cx="8520600" cy="639600"/>
          </a:xfrm>
          <a:prstGeom prst="rect">
            <a:avLst/>
          </a:prstGeom>
        </p:spPr>
        <p:txBody>
          <a:bodyPr spcFirstLastPara="1" wrap="square" lIns="91425" tIns="91425" rIns="91425" bIns="91425" anchor="t" anchorCtr="0">
            <a:noAutofit/>
          </a:bodyPr>
          <a:lstStyle/>
          <a:p>
            <a:r>
              <a:rPr lang="en-US" altLang="zh-CN" dirty="0"/>
              <a:t>Quasi-Newton </a:t>
            </a:r>
            <a:r>
              <a:rPr lang="en-US" altLang="zh-CN" dirty="0" smtClean="0"/>
              <a:t>method</a:t>
            </a:r>
            <a:endParaRPr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2" y="1457739"/>
            <a:ext cx="6228522" cy="308775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1216" y="2941982"/>
            <a:ext cx="1581150" cy="409575"/>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216" y="1406179"/>
            <a:ext cx="1181100" cy="409575"/>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1216" y="2162174"/>
            <a:ext cx="1238250" cy="409575"/>
          </a:xfrm>
          <a:prstGeom prst="rect">
            <a:avLst/>
          </a:prstGeom>
        </p:spPr>
      </p:pic>
      <p:sp>
        <p:nvSpPr>
          <p:cNvPr id="6" name="TextBox 5"/>
          <p:cNvSpPr txBox="1"/>
          <p:nvPr/>
        </p:nvSpPr>
        <p:spPr>
          <a:xfrm>
            <a:off x="5088835" y="4280452"/>
            <a:ext cx="1848678" cy="307777"/>
          </a:xfrm>
          <a:prstGeom prst="rect">
            <a:avLst/>
          </a:prstGeom>
          <a:solidFill>
            <a:schemeClr val="bg1"/>
          </a:solidFill>
          <a:ln>
            <a:noFill/>
          </a:ln>
        </p:spPr>
        <p:txBody>
          <a:bodyPr wrap="square" rtlCol="0">
            <a:spAutoFit/>
          </a:bodyPr>
          <a:lstStyle/>
          <a:p>
            <a:endParaRPr lang="zh-CN" altLang="en-US" dirty="0"/>
          </a:p>
        </p:txBody>
      </p:sp>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1216" y="3631510"/>
            <a:ext cx="1609725" cy="438150"/>
          </a:xfrm>
          <a:prstGeom prst="rect">
            <a:avLst/>
          </a:prstGeom>
        </p:spPr>
      </p:pic>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9141" y="4344547"/>
            <a:ext cx="46085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361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TotalTime>
  <Words>521</Words>
  <Application>Microsoft Office PowerPoint</Application>
  <PresentationFormat>全屏显示(16:9)</PresentationFormat>
  <Paragraphs>55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Raleway</vt:lpstr>
      <vt:lpstr>Times New Roman</vt:lpstr>
      <vt:lpstr>Cambria Math</vt:lpstr>
      <vt:lpstr>Lato</vt:lpstr>
      <vt:lpstr>Swiss</vt:lpstr>
      <vt:lpstr>Adversarial example</vt:lpstr>
      <vt:lpstr>Adversarial Example... </vt:lpstr>
      <vt:lpstr>Common Terms</vt:lpstr>
      <vt:lpstr>Transferability </vt:lpstr>
      <vt:lpstr>Intriguing properties of neural networks  </vt:lpstr>
      <vt:lpstr>Adversarial Attacks </vt:lpstr>
      <vt:lpstr>Multiple linear regression </vt:lpstr>
      <vt:lpstr>Maximum Likelihood Estimate </vt:lpstr>
      <vt:lpstr>Quasi-Newton method</vt:lpstr>
      <vt:lpstr>BFGS</vt:lpstr>
      <vt:lpstr>L-BFGS </vt:lpstr>
      <vt:lpstr>FGSM </vt:lpstr>
      <vt:lpstr>Questions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Spiking Neural Network</dc:title>
  <dc:creator>Administrator</dc:creator>
  <cp:lastModifiedBy>Administrator</cp:lastModifiedBy>
  <cp:revision>55</cp:revision>
  <dcterms:modified xsi:type="dcterms:W3CDTF">2020-10-09T02:52:42Z</dcterms:modified>
</cp:coreProperties>
</file>