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8" r:id="rId3"/>
    <p:sldId id="257" r:id="rId4"/>
    <p:sldId id="292" r:id="rId5"/>
    <p:sldId id="289" r:id="rId6"/>
    <p:sldId id="299" r:id="rId7"/>
    <p:sldId id="300" r:id="rId8"/>
    <p:sldId id="287" r:id="rId9"/>
    <p:sldId id="291" r:id="rId10"/>
    <p:sldId id="301" r:id="rId11"/>
    <p:sldId id="302" r:id="rId12"/>
    <p:sldId id="293" r:id="rId13"/>
    <p:sldId id="304" r:id="rId14"/>
    <p:sldId id="303" r:id="rId15"/>
    <p:sldId id="286" r:id="rId16"/>
  </p:sldIdLst>
  <p:sldSz cx="9144000" cy="5143500" type="screen16x9"/>
  <p:notesSz cx="6858000" cy="9144000"/>
  <p:embeddedFontLst>
    <p:embeddedFont>
      <p:font typeface="Cambria Math" pitchFamily="18" charset="0"/>
      <p:regular r:id="rId19"/>
    </p:embeddedFont>
    <p:embeddedFont>
      <p:font typeface="Lato" charset="-122"/>
      <p:regular r:id="rId20"/>
      <p:bold r:id="rId21"/>
      <p:italic r:id="rId22"/>
      <p:boldItalic r:id="rId23"/>
    </p:embeddedFont>
    <p:embeddedFont>
      <p:font typeface="Raleway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-68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8E96-2DB2-41D2-B813-1959A9E9EC9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E2B1D-83B2-4372-89D2-47F48D2CF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902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76828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83846829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83846829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83846829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83846829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570382" y="643477"/>
            <a:ext cx="7245487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Adversarial example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Speaker:J</a:t>
            </a:r>
            <a:r>
              <a:rPr lang="en-US" altLang="zh-CN" dirty="0" err="1" smtClean="0"/>
              <a:t>ie</a:t>
            </a:r>
            <a:r>
              <a:rPr lang="en-US" altLang="zh-CN" dirty="0" smtClean="0"/>
              <a:t> Wang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/>
              <a:t>.</a:t>
            </a:r>
            <a:r>
              <a:rPr lang="zh-CN" altLang="en-US" dirty="0"/>
              <a:t>基于前向导数构造显著</a:t>
            </a:r>
            <a:r>
              <a:rPr lang="zh-CN" altLang="en-US" dirty="0" smtClean="0"/>
              <a:t>图𝑆</a:t>
            </a:r>
            <a:endParaRPr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48" y="1133060"/>
            <a:ext cx="3975652" cy="3107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020" y="1186071"/>
            <a:ext cx="3626746" cy="2935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31504" y="4565374"/>
            <a:ext cx="1000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方法一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61123" y="4552120"/>
            <a:ext cx="1000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方法二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51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/>
              <a:t>.</a:t>
            </a:r>
            <a:r>
              <a:rPr lang="zh-CN" altLang="en-US" dirty="0"/>
              <a:t>基于前向导数构造显著</a:t>
            </a:r>
            <a:r>
              <a:rPr lang="zh-CN" altLang="en-US" dirty="0" smtClean="0"/>
              <a:t>图𝑆</a:t>
            </a:r>
            <a:endParaRPr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00" y="1252331"/>
            <a:ext cx="7036283" cy="3139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86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8" name="Google Shape;78;p14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96674" y="378445"/>
                <a:ext cx="8520600" cy="6396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zh-CN" dirty="0" smtClean="0"/>
                  <a:t>.</a:t>
                </a:r>
                <a:r>
                  <a:rPr lang="zh-CN" altLang="en-US" dirty="0"/>
                  <a:t>利用𝜃 修改输入</a:t>
                </a:r>
                <a:r>
                  <a:rPr lang="zh-CN" altLang="en-US" dirty="0" smtClean="0"/>
                  <a:t>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𝒎𝒂𝒙</m:t>
                        </m:r>
                      </m:sub>
                    </m:sSub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78" name="Google Shape;78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6674" y="378445"/>
                <a:ext cx="8520600" cy="639600"/>
              </a:xfrm>
              <a:prstGeom prst="rect">
                <a:avLst/>
              </a:prstGeom>
              <a:blipFill rotWithShape="1">
                <a:blip r:embed="rId3"/>
                <a:stretch>
                  <a:fillRect l="-1718" t="-7619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76" y="1094961"/>
            <a:ext cx="3186111" cy="2855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94961"/>
            <a:ext cx="3425686" cy="360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76" y="3950804"/>
            <a:ext cx="3425686" cy="58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63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96674" y="37844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CN" altLang="en-US" dirty="0" smtClean="0"/>
              <a:t>结果</a:t>
            </a:r>
            <a:endParaRPr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62" y="974035"/>
            <a:ext cx="3679963" cy="372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138" y="974035"/>
            <a:ext cx="3836506" cy="372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90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>
            <a:spLocks noGrp="1"/>
          </p:cNvSpPr>
          <p:nvPr>
            <p:ph type="title"/>
          </p:nvPr>
        </p:nvSpPr>
        <p:spPr>
          <a:xfrm>
            <a:off x="2885309" y="2260676"/>
            <a:ext cx="3174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Questions ? 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98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2400" dirty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Limitations of Deep Learning in Adversarial Settings</a:t>
            </a:r>
            <a:endParaRPr sz="2400" dirty="0">
              <a:solidFill>
                <a:schemeClr val="bg2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8664" y="1170916"/>
                <a:ext cx="2771371" cy="3508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zh-CN" altLang="en-US" dirty="0">
                    <a:latin typeface="+mn-ea"/>
                    <a:ea typeface="+mn-ea"/>
                    <a:cs typeface="Times New Roman" pitchFamily="18" charset="0"/>
                  </a:rPr>
                  <a:t>原始样本</a:t>
                </a:r>
                <a:endParaRPr lang="en-US" altLang="zh-CN" dirty="0">
                  <a:latin typeface="+mn-ea"/>
                  <a:ea typeface="+mn-ea"/>
                  <a:cs typeface="Times New Roman" pitchFamily="18" charset="0"/>
                </a:endParaRPr>
              </a:p>
              <a:p>
                <a:endParaRPr lang="en-US" altLang="zh-CN" sz="16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+mn-ea"/>
                    <a:ea typeface="+mn-ea"/>
                    <a:cs typeface="Times New Roman" pitchFamily="18" charset="0"/>
                  </a:rPr>
                  <a:t>加了扰动后的样本</a:t>
                </a:r>
                <a:endParaRPr lang="en-US" altLang="zh-CN" dirty="0">
                  <a:latin typeface="+mn-ea"/>
                  <a:ea typeface="+mn-ea"/>
                  <a:cs typeface="Times New Roman" pitchFamily="18" charset="0"/>
                </a:endParaRPr>
              </a:p>
              <a:p>
                <a:endParaRPr lang="en-US" altLang="zh-CN" sz="16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zh-CN" altLang="en-US" dirty="0">
                    <a:latin typeface="+mn-ea"/>
                    <a:ea typeface="+mn-ea"/>
                    <a:cs typeface="Times New Roman" pitchFamily="18" charset="0"/>
                  </a:rPr>
                  <a:t>原始样本的标签</a:t>
                </a:r>
                <a:endParaRPr lang="en-US" altLang="zh-CN" dirty="0">
                  <a:latin typeface="+mn-ea"/>
                  <a:ea typeface="+mn-ea"/>
                  <a:cs typeface="Times New Roman" pitchFamily="18" charset="0"/>
                </a:endParaRPr>
              </a:p>
              <a:p>
                <a:endParaRPr lang="en-US" altLang="zh-CN" sz="16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+mn-ea"/>
                    <a:ea typeface="+mn-ea"/>
                    <a:cs typeface="Times New Roman" pitchFamily="18" charset="0"/>
                  </a:rPr>
                  <a:t>添加扰动后样本的标签</a:t>
                </a:r>
                <a:endParaRPr lang="en-US" altLang="zh-CN" dirty="0">
                  <a:latin typeface="+mn-ea"/>
                  <a:ea typeface="+mn-ea"/>
                  <a:cs typeface="Times New Roman" pitchFamily="18" charset="0"/>
                </a:endParaRPr>
              </a:p>
              <a:p>
                <a:endParaRPr lang="en-US" altLang="zh-CN" sz="16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n-ea"/>
                    <a:ea typeface="+mn-ea"/>
                    <a:cs typeface="Times New Roman" pitchFamily="18" charset="0"/>
                  </a:rPr>
                  <a:t>目标标签</a:t>
                </a:r>
                <a:endParaRPr lang="en-US" altLang="zh-CN" dirty="0">
                  <a:latin typeface="+mn-ea"/>
                  <a:ea typeface="+mn-ea"/>
                  <a:cs typeface="Times New Roman" pitchFamily="18" charset="0"/>
                </a:endParaRPr>
              </a:p>
              <a:p>
                <a:endParaRPr lang="en-US" altLang="zh-CN" sz="16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/>
                      </a:rPr>
                      <m:t>𝐿</m:t>
                    </m:r>
                    <m:r>
                      <a:rPr lang="en-US" altLang="zh-CN" sz="160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1600" b="0" i="1" smtClean="0">
                        <a:latin typeface="Cambria Math"/>
                      </a:rPr>
                      <m:t>−</m:t>
                    </m:r>
                    <m:r>
                      <a:rPr lang="en-US" altLang="zh-CN" sz="16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zh-CN" altLang="en-US" dirty="0">
                    <a:latin typeface="+mn-ea"/>
                    <a:ea typeface="+mn-ea"/>
                    <a:cs typeface="Times New Roman" pitchFamily="18" charset="0"/>
                  </a:rPr>
                  <a:t>损失函数</a:t>
                </a:r>
                <a:endParaRPr lang="en-US" altLang="zh-CN" dirty="0">
                  <a:latin typeface="+mn-ea"/>
                  <a:ea typeface="+mn-ea"/>
                  <a:cs typeface="Times New Roman" pitchFamily="18" charset="0"/>
                </a:endParaRPr>
              </a:p>
              <a:p>
                <a:endParaRPr lang="en-US" altLang="zh-CN" sz="16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1600" b="0" i="1" smtClean="0">
                        <a:latin typeface="Cambria Math"/>
                      </a:rPr>
                      <m:t>=</m:t>
                    </m:r>
                    <m:r>
                      <a:rPr lang="en-US" altLang="zh-CN" sz="1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zh-CN" altLang="en-US" sz="1600" b="0" i="1" smtClean="0"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1600" b="0" i="1" smtClean="0">
                            <a:latin typeface="Cambria Math"/>
                          </a:rPr>
                          <m:t>𝜔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sz="1600" b="0" i="1" smtClean="0">
                        <a:latin typeface="Cambria Math"/>
                      </a:rPr>
                      <m:t>𝑋</m:t>
                    </m:r>
                    <m:r>
                      <a:rPr lang="en-US" altLang="zh-CN" sz="1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b="0" dirty="0" smtClean="0">
                    <a:latin typeface="+mn-ea"/>
                    <a:ea typeface="+mn-ea"/>
                    <a:cs typeface="Times New Roman" pitchFamily="18" charset="0"/>
                  </a:rPr>
                  <a:t>模型</a:t>
                </a:r>
                <a:endParaRPr lang="en-US" altLang="zh-CN" b="0" dirty="0" smtClean="0">
                  <a:latin typeface="+mn-ea"/>
                  <a:ea typeface="+mn-ea"/>
                  <a:cs typeface="Times New Roman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64" y="1170916"/>
                <a:ext cx="2771371" cy="35080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25687" y="1170916"/>
                <a:ext cx="43188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/>
                        </a:rPr>
                        <m:t>ini</m:t>
                      </m:r>
                      <m:r>
                        <a:rPr lang="en-US" altLang="zh-CN" b="0" i="1" smtClean="0">
                          <a:latin typeface="Cambria Math"/>
                        </a:rPr>
                        <m:t>𝑚𝑖𝑧𝑒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𝑐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′,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𝑠𝑢𝑏𝑗𝑒𝑐𝑡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𝑡𝑜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b="0" i="1" smtClean="0">
                          <a:latin typeface="Cambria Math"/>
                        </a:rPr>
                        <m:t>′∈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[0,1]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687" y="1170916"/>
                <a:ext cx="4318875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25687" y="1558715"/>
                <a:ext cx="5373756" cy="62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𝑳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den>
                    </m:f>
                  </m:oMath>
                </a14:m>
                <a:r>
                  <a:rPr lang="zh-CN" altLang="en-US" dirty="0" smtClean="0"/>
                  <a:t> 沿着</a:t>
                </a:r>
                <a:r>
                  <a:rPr lang="zh-CN" altLang="en-US" b="1" dirty="0" smtClean="0"/>
                  <a:t>损失函数梯度方向</a:t>
                </a:r>
                <a:r>
                  <a:rPr lang="zh-CN" altLang="en-US" dirty="0" smtClean="0"/>
                  <a:t>增大对任意错误标签的损失，或者沿着梯度反方向减小对目标标签的损失函数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687" y="1558715"/>
                <a:ext cx="5373756" cy="622543"/>
              </a:xfrm>
              <a:prstGeom prst="rect">
                <a:avLst/>
              </a:prstGeom>
              <a:blipFill rotWithShape="1">
                <a:blip r:embed="rId5"/>
                <a:stretch>
                  <a:fillRect l="-341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425687" y="2804420"/>
                <a:ext cx="5373756" cy="62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𝒇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den>
                    </m:f>
                  </m:oMath>
                </a14:m>
                <a:r>
                  <a:rPr lang="zh-CN" altLang="en-US" dirty="0"/>
                  <a:t>本论文生成的对抗样本的扰动方向是目标类别标记的</a:t>
                </a:r>
                <a:r>
                  <a:rPr lang="zh-CN" altLang="en-US" b="1" dirty="0"/>
                  <a:t>预测值的梯度</a:t>
                </a:r>
                <a:r>
                  <a:rPr lang="zh-CN" altLang="en-US" dirty="0"/>
                  <a:t>方向，作者将这个梯度称为前向梯度（</a:t>
                </a:r>
                <a:r>
                  <a:rPr lang="en-US" altLang="zh-CN" dirty="0"/>
                  <a:t>forward derivative</a:t>
                </a:r>
                <a:r>
                  <a:rPr lang="zh-CN" altLang="en-US" dirty="0" smtClean="0"/>
                  <a:t>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687" y="2804420"/>
                <a:ext cx="5373756" cy="622543"/>
              </a:xfrm>
              <a:prstGeom prst="rect">
                <a:avLst/>
              </a:prstGeom>
              <a:blipFill rotWithShape="1">
                <a:blip r:embed="rId6"/>
                <a:stretch>
                  <a:fillRect l="-341"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9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 smtClean="0"/>
              <a:t>Adversarial Example</a:t>
            </a:r>
            <a:r>
              <a:rPr lang="en" altLang="zh-CN" dirty="0" smtClean="0"/>
              <a:t>...</a:t>
            </a:r>
            <a:r>
              <a:rPr lang="en-US" altLang="zh-CN" b="0" dirty="0"/>
              <a:t/>
            </a:r>
            <a:br>
              <a:rPr lang="en-US" altLang="zh-CN" b="0" dirty="0"/>
            </a:br>
            <a:endParaRPr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371600"/>
            <a:ext cx="6057900" cy="240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 smtClean="0"/>
              <a:t>Adversarial Attacks</a:t>
            </a:r>
            <a:r>
              <a:rPr lang="en-US" altLang="zh-CN" b="0" dirty="0"/>
              <a:t/>
            </a:r>
            <a:br>
              <a:rPr lang="en-US" altLang="zh-CN" b="0" dirty="0"/>
            </a:b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5771322" y="3882887"/>
            <a:ext cx="2319130" cy="258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69774" y="2842591"/>
            <a:ext cx="2544417" cy="219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44" y="1073426"/>
            <a:ext cx="8059950" cy="35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2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/>
              <a:t>JSMA</a:t>
            </a:r>
            <a:r>
              <a:rPr lang="zh-CN" altLang="en-US" dirty="0"/>
              <a:t>方法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5771322" y="3882887"/>
            <a:ext cx="2319130" cy="258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4" y="1649896"/>
            <a:ext cx="6208851" cy="281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1304" y="1239078"/>
            <a:ext cx="2193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Function :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AND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7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/>
              <a:t>JSMA</a:t>
            </a:r>
            <a:r>
              <a:rPr lang="zh-CN" altLang="en-US" dirty="0"/>
              <a:t>方法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5771322" y="3882887"/>
            <a:ext cx="2319130" cy="258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098" name="Picture 2" descr="https://img-blog.csdnimg.cn/201906201315419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10" y="1163223"/>
            <a:ext cx="3959225" cy="284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967" y="1163223"/>
            <a:ext cx="3678511" cy="284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0967" y="4129539"/>
                <a:ext cx="1807931" cy="537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=[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967" y="4129539"/>
                <a:ext cx="1807931" cy="53790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5210" y="4244602"/>
                <a:ext cx="53737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输入为样本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𝑋</m:t>
                    </m:r>
                    <m:r>
                      <a:rPr lang="en-US" altLang="zh-CN" i="1" dirty="0" smtClean="0">
                        <a:latin typeface="Cambria Math"/>
                      </a:rPr>
                      <m:t>={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</a:rPr>
                      <m:t>} 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输出为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𝐹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</a:rPr>
                      <m:t>𝑋</m:t>
                    </m:r>
                    <m:r>
                      <a:rPr lang="en-US" altLang="zh-CN" i="1" dirty="0" smtClean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i="0" dirty="0">
                        <a:latin typeface="Cambria Math"/>
                      </a:rPr>
                      <m:t>Λ</m:t>
                    </m:r>
                    <m:r>
                      <a:rPr lang="en-US" altLang="zh-CN" i="1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/>
                  <a:t>	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10" y="4244602"/>
                <a:ext cx="5373757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227" t="-3922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06817" y="4224723"/>
                <a:ext cx="25510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fr-FR" altLang="zh-CN" dirty="0" smtClean="0"/>
                  <a:t>=(1,0.37)</a:t>
                </a:r>
                <a:r>
                  <a:rPr lang="zh-CN" altLang="fr-FR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altLang="zh-CN" dirty="0" smtClean="0"/>
                  <a:t>= (1,0.43 )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817" y="4224723"/>
                <a:ext cx="255104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51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CN" altLang="en-US" dirty="0" smtClean="0"/>
              <a:t>实施细节</a:t>
            </a:r>
            <a:endParaRPr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64" y="1275521"/>
            <a:ext cx="4242767" cy="301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764156" y="1275521"/>
                <a:ext cx="4101548" cy="1867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正常样本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目标标签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非循环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DNN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𝐹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最大的扰动量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distortion</a:t>
                </a:r>
                <a:r>
                  <a:rPr lang="zh-CN" altLang="en-US" dirty="0"/>
                  <a:t>参数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/>
                      </a:rPr>
                      <m:t>𝛾</m:t>
                    </m:r>
                  </m:oMath>
                </a14:m>
                <a:r>
                  <a:rPr lang="el-GR" altLang="zh-CN" dirty="0" smtClean="0"/>
                  <a:t>, </a:t>
                </a:r>
                <a:r>
                  <a:rPr lang="zh-CN" altLang="en-US" dirty="0"/>
                  <a:t>以及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feature variation</a:t>
                </a:r>
                <a:r>
                  <a:rPr lang="zh-CN" altLang="en-US" dirty="0"/>
                  <a:t>参数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/>
                      </a:rPr>
                      <m:t>𝜃</m:t>
                    </m:r>
                  </m:oMath>
                </a14:m>
                <a:r>
                  <a:rPr lang="el-GR" altLang="zh-CN" dirty="0"/>
                  <a:t> 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算法</a:t>
                </a:r>
                <a:r>
                  <a:rPr lang="zh-CN" altLang="en-US" dirty="0"/>
                  <a:t>的返回值是对抗样本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其中</a:t>
                </a:r>
                <a:r>
                  <a:rPr lang="zh-CN" altLang="en-US" dirty="0"/>
                  <a:t>算法的主要步骤</a:t>
                </a:r>
                <a:r>
                  <a:rPr lang="zh-CN" altLang="en-US" dirty="0" smtClean="0"/>
                  <a:t>有</a:t>
                </a:r>
                <a:r>
                  <a:rPr lang="zh-CN" altLang="en-US" dirty="0"/>
                  <a:t>以</a:t>
                </a:r>
                <a:r>
                  <a:rPr lang="zh-CN" altLang="en-US" dirty="0" smtClean="0"/>
                  <a:t>下</a:t>
                </a:r>
                <a:r>
                  <a:rPr lang="zh-CN" altLang="en-US" dirty="0"/>
                  <a:t>三个： 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计算</a:t>
                </a:r>
                <a:r>
                  <a:rPr lang="zh-CN" altLang="en-US" dirty="0"/>
                  <a:t>前向导数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 dirty="0" smtClean="0">
                        <a:latin typeface="Cambria Math"/>
                      </a:rPr>
                      <m:t>) 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基于</a:t>
                </a:r>
                <a:r>
                  <a:rPr lang="zh-CN" altLang="en-US" dirty="0"/>
                  <a:t>前向导数构造显著图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𝑆</m:t>
                    </m:r>
                    <m:r>
                      <a:rPr lang="en-US" altLang="zh-CN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3.</a:t>
                </a:r>
                <a:r>
                  <a:rPr lang="zh-CN" altLang="en-US" dirty="0" smtClean="0"/>
                  <a:t>利用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/>
                      </a:rPr>
                      <m:t>𝜃</m:t>
                    </m:r>
                  </m:oMath>
                </a14:m>
                <a:r>
                  <a:rPr lang="el-GR" altLang="zh-CN" dirty="0"/>
                  <a:t> </a:t>
                </a:r>
                <a:r>
                  <a:rPr lang="zh-CN" altLang="en-US" dirty="0" smtClean="0"/>
                  <a:t>修改</a:t>
                </a:r>
                <a:r>
                  <a:rPr lang="zh-CN" altLang="en-US" dirty="0"/>
                  <a:t>输入</a:t>
                </a:r>
                <a:r>
                  <a:rPr lang="zh-CN" altLang="en-US" dirty="0" smtClean="0"/>
                  <a:t>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altLang="zh-CN" dirty="0" smtClean="0"/>
                  <a:t>​</a:t>
                </a:r>
                <a:r>
                  <a:rPr lang="en-US" altLang="zh-CN" dirty="0"/>
                  <a:t>	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156" y="1275521"/>
                <a:ext cx="4101548" cy="1867884"/>
              </a:xfrm>
              <a:prstGeom prst="rect">
                <a:avLst/>
              </a:prstGeom>
              <a:blipFill rotWithShape="1">
                <a:blip r:embed="rId4"/>
                <a:stretch>
                  <a:fillRect l="-446" t="-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51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8" name="Google Shape;78;p14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03300" y="411575"/>
                <a:ext cx="8520600" cy="57571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计算</a:t>
                </a:r>
                <a:r>
                  <a:rPr lang="zh-CN" altLang="en-US" dirty="0"/>
                  <a:t>前向导数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𝑱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</a:rPr>
                          <m:t>𝑭</m:t>
                        </m:r>
                      </m:sub>
                    </m:sSub>
                    <m:r>
                      <a:rPr lang="zh-CN" altLang="en-US" i="1" dirty="0">
                        <a:latin typeface="Cambria Math"/>
                      </a:rPr>
                      <m:t> 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2000" b="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8" name="Google Shape;78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3300" y="411575"/>
                <a:ext cx="8520600" cy="575712"/>
              </a:xfrm>
              <a:prstGeom prst="rect">
                <a:avLst/>
              </a:prstGeom>
              <a:blipFill rotWithShape="1">
                <a:blip r:embed="rId3"/>
                <a:stretch>
                  <a:fillRect l="-1718" t="-9574" b="-37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77" y="2014327"/>
            <a:ext cx="6591300" cy="2587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22" y="1223752"/>
            <a:ext cx="44481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1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/>
              <a:t>.</a:t>
            </a:r>
            <a:r>
              <a:rPr lang="zh-CN" altLang="en-US" dirty="0"/>
              <a:t>基于前向导数构造显著</a:t>
            </a:r>
            <a:r>
              <a:rPr lang="zh-CN" altLang="en-US" dirty="0" smtClean="0"/>
              <a:t>图𝑆</a:t>
            </a:r>
            <a:endParaRPr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2" name="TextBox 1"/>
          <p:cNvSpPr txBox="1"/>
          <p:nvPr/>
        </p:nvSpPr>
        <p:spPr>
          <a:xfrm>
            <a:off x="563218" y="1119809"/>
            <a:ext cx="5989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  <a:cs typeface="Times New Roman" pitchFamily="18" charset="0"/>
              </a:rPr>
              <a:t>参考：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Deep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Inside Convolutional Networks: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Visualising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Image Classification Models and Saliency Maps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62608" y="1789043"/>
                <a:ext cx="5890592" cy="2348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Sliency map</a:t>
                </a:r>
                <a:r>
                  <a:rPr lang="zh-CN" altLang="en-US" dirty="0">
                    <a:latin typeface="Times New Roman" pitchFamily="18" charset="0"/>
                    <a:cs typeface="Times New Roman" pitchFamily="18" charset="0"/>
                  </a:rPr>
                  <a:t>：</a:t>
                </a:r>
                <a:r>
                  <a:rPr lang="zh-CN" altLang="en-US" dirty="0" smtClean="0"/>
                  <a:t>给</a:t>
                </a:r>
                <a:r>
                  <a:rPr lang="zh-CN" altLang="en-US" dirty="0"/>
                  <a:t>一张图片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对应的分类是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有一个模型给出</a:t>
                </a:r>
                <a:r>
                  <a:rPr lang="zh-CN" altLang="en-US" dirty="0" smtClean="0"/>
                  <a:t>图片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概率值是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</a:rPr>
                      <m:t>𝐼</m:t>
                    </m:r>
                    <m:r>
                      <a:rPr lang="en-US" altLang="zh-CN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我们想要</a:t>
                </a:r>
                <a:r>
                  <a:rPr lang="zh-CN" altLang="en-US" dirty="0" smtClean="0"/>
                  <a:t>衡量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某个像素点对分类器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𝐼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的影响。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/>
                  <a:t>方法</a:t>
                </a:r>
                <a:r>
                  <a:rPr lang="zh-CN" altLang="en-US" dirty="0" smtClean="0"/>
                  <a:t>一：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arg</m:t>
                    </m:r>
                    <m:r>
                      <a:rPr lang="en-US" altLang="zh-CN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/>
                      </a:rPr>
                      <m:t>max</m:t>
                    </m:r>
                    <m:r>
                      <a:rPr lang="en-US" altLang="zh-CN" b="0" i="0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−</m:t>
                    </m:r>
                    <m:r>
                      <a:rPr lang="zh-CN" altLang="en-US" b="0" i="1" dirty="0" smtClean="0">
                        <a:latin typeface="Cambria Math"/>
                      </a:rPr>
                      <m:t>𝜆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zh-CN" altLang="en-US" i="1" dirty="0">
                                <a:latin typeface="Cambria Math"/>
                              </a:rPr>
                              <m:t>𝐼</m:t>
                            </m:r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²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方法二：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线性模型：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𝐼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非线性模型：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≈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zh-CN" altLang="en-US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𝐼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zh-CN" alt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altLang="zh-CN" b="0" i="1" dirty="0" smtClean="0">
                            <a:latin typeface="Cambria Math"/>
                          </a:rPr>
                          <m:t>𝜕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𝐼</m:t>
                        </m:r>
                      </m:den>
                    </m:f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𝑂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08" y="1789043"/>
                <a:ext cx="5890592" cy="2348079"/>
              </a:xfrm>
              <a:prstGeom prst="rect">
                <a:avLst/>
              </a:prstGeom>
              <a:blipFill rotWithShape="1">
                <a:blip r:embed="rId3"/>
                <a:stretch>
                  <a:fillRect l="-311" t="-5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496" y="2425149"/>
            <a:ext cx="2973870" cy="202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7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3172</TotalTime>
  <Words>578</Words>
  <Application>Microsoft Office PowerPoint</Application>
  <PresentationFormat>全屏显示(16:9)</PresentationFormat>
  <Paragraphs>68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Times New Roman</vt:lpstr>
      <vt:lpstr>Cambria Math</vt:lpstr>
      <vt:lpstr>Lato</vt:lpstr>
      <vt:lpstr>Raleway</vt:lpstr>
      <vt:lpstr>Swiss</vt:lpstr>
      <vt:lpstr>Adversarial example</vt:lpstr>
      <vt:lpstr>The Limitations of Deep Learning in Adversarial Settings</vt:lpstr>
      <vt:lpstr>Adversarial Example... </vt:lpstr>
      <vt:lpstr>Adversarial Attacks </vt:lpstr>
      <vt:lpstr>JSMA方法</vt:lpstr>
      <vt:lpstr>JSMA方法</vt:lpstr>
      <vt:lpstr>实施细节</vt:lpstr>
      <vt:lpstr>1.计算前向导数J_F  (X^∗)</vt:lpstr>
      <vt:lpstr>2.基于前向导数构造显著图𝑆</vt:lpstr>
      <vt:lpstr>2.基于前向导数构造显著图𝑆</vt:lpstr>
      <vt:lpstr>2.基于前向导数构造显著图𝑆</vt:lpstr>
      <vt:lpstr>3.利用𝜃 修改输入特征i_max</vt:lpstr>
      <vt:lpstr>结果</vt:lpstr>
      <vt:lpstr>Questions ? 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Spiking Neural Network</dc:title>
  <dc:creator>Administrator</dc:creator>
  <cp:lastModifiedBy>Administrator</cp:lastModifiedBy>
  <cp:revision>89</cp:revision>
  <dcterms:modified xsi:type="dcterms:W3CDTF">2020-10-23T06:12:51Z</dcterms:modified>
</cp:coreProperties>
</file>