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87" r:id="rId2"/>
    <p:sldId id="286" r:id="rId3"/>
    <p:sldId id="285" r:id="rId4"/>
    <p:sldId id="266" r:id="rId5"/>
    <p:sldId id="288" r:id="rId6"/>
    <p:sldId id="290" r:id="rId7"/>
    <p:sldId id="268" r:id="rId8"/>
    <p:sldId id="269" r:id="rId9"/>
    <p:sldId id="270" r:id="rId10"/>
    <p:sldId id="283"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10"/>
    <a:srgbClr val="FF6600"/>
    <a:srgbClr val="33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6" d="100"/>
          <a:sy n="96" d="100"/>
        </p:scale>
        <p:origin x="-99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46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94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425B6E8-CC1A-4C70-A43C-08CBC115CD5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B2862EB-568A-4F5E-BBAF-7556DDAA22A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D6B0EA-8E86-4521-BD67-B0DCCAD49F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D1B0CFC-37C5-45BE-AE40-F273645268F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93A4CC8-1A74-44E0-8E90-791EDF9064D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770E53A-B4E6-4985-821A-5AC81A72D84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150F156-220D-451A-A6E3-83599EDBD0B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8D3B0C5F-F09A-4A3B-813E-1125E86622F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D671D01-8B30-4C4D-BD41-22DE6A27C2D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ECCDE19-6A90-4FF7-B52F-595F5321840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AA4B559-37A6-4A99-A31B-08A57870EE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4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844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844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FF9D139-157E-42E4-99B9-8FCD3B8D7B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404813"/>
            <a:ext cx="6551612" cy="503237"/>
          </a:xfrm>
        </p:spPr>
        <p:txBody>
          <a:bodyPr/>
          <a:lstStyle/>
          <a:p>
            <a:pPr eaLnBrk="1" hangingPunct="1"/>
            <a:r>
              <a:rPr lang="en-US" altLang="zh-CN" sz="3600" dirty="0" smtClean="0">
                <a:latin typeface="楷体" pitchFamily="49" charset="-122"/>
                <a:ea typeface="楷体" pitchFamily="49" charset="-122"/>
              </a:rPr>
              <a:t>【</a:t>
            </a:r>
            <a:r>
              <a:rPr lang="zh-CN" altLang="en-US" sz="3600" dirty="0" smtClean="0">
                <a:latin typeface="楷体" pitchFamily="49" charset="-122"/>
                <a:ea typeface="楷体" pitchFamily="49" charset="-122"/>
              </a:rPr>
              <a:t>案例</a:t>
            </a:r>
            <a:r>
              <a:rPr lang="en-US" altLang="zh-CN" sz="3600" dirty="0" smtClean="0">
                <a:latin typeface="楷体" pitchFamily="49" charset="-122"/>
                <a:ea typeface="楷体" pitchFamily="49" charset="-122"/>
              </a:rPr>
              <a:t>】</a:t>
            </a:r>
            <a:endParaRPr lang="zh-CN" altLang="en-US" sz="3600" dirty="0" smtClean="0">
              <a:latin typeface="楷体" pitchFamily="49" charset="-122"/>
              <a:ea typeface="楷体" pitchFamily="49" charset="-122"/>
            </a:endParaRPr>
          </a:p>
        </p:txBody>
      </p:sp>
      <p:sp>
        <p:nvSpPr>
          <p:cNvPr id="10" name="云形标注 9"/>
          <p:cNvSpPr/>
          <p:nvPr/>
        </p:nvSpPr>
        <p:spPr>
          <a:xfrm>
            <a:off x="2700338" y="1125538"/>
            <a:ext cx="2016125" cy="1366837"/>
          </a:xfrm>
          <a:prstGeom prst="cloudCallout">
            <a:avLst>
              <a:gd name="adj1" fmla="val -59036"/>
              <a:gd name="adj2" fmla="val 8890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ndParaRPr>
          </a:p>
          <a:p>
            <a:pPr algn="ctr">
              <a:defRPr/>
            </a:pPr>
            <a:endParaRPr lang="zh-CN" altLang="en-US" dirty="0"/>
          </a:p>
        </p:txBody>
      </p:sp>
      <p:sp>
        <p:nvSpPr>
          <p:cNvPr id="43012" name="TextBox 11"/>
          <p:cNvSpPr txBox="1">
            <a:spLocks noChangeArrowheads="1"/>
          </p:cNvSpPr>
          <p:nvPr/>
        </p:nvSpPr>
        <p:spPr bwMode="auto">
          <a:xfrm>
            <a:off x="900113" y="3933825"/>
            <a:ext cx="903287" cy="523875"/>
          </a:xfrm>
          <a:prstGeom prst="rect">
            <a:avLst/>
          </a:prstGeom>
          <a:noFill/>
          <a:ln w="9525">
            <a:noFill/>
            <a:miter lim="800000"/>
            <a:headEnd/>
            <a:tailEnd/>
          </a:ln>
        </p:spPr>
        <p:txBody>
          <a:bodyPr wrap="none">
            <a:spAutoFit/>
          </a:bodyPr>
          <a:lstStyle/>
          <a:p>
            <a:r>
              <a:rPr lang="zh-CN" altLang="en-US" sz="2800"/>
              <a:t>用户</a:t>
            </a:r>
          </a:p>
        </p:txBody>
      </p:sp>
      <p:pic>
        <p:nvPicPr>
          <p:cNvPr id="43013" name="Picture 4"/>
          <p:cNvPicPr>
            <a:picLocks noChangeAspect="1" noChangeArrowheads="1"/>
          </p:cNvPicPr>
          <p:nvPr/>
        </p:nvPicPr>
        <p:blipFill>
          <a:blip r:embed="rId2"/>
          <a:srcRect/>
          <a:stretch>
            <a:fillRect/>
          </a:stretch>
        </p:blipFill>
        <p:spPr bwMode="auto">
          <a:xfrm>
            <a:off x="3203575" y="1268413"/>
            <a:ext cx="890588" cy="1081087"/>
          </a:xfrm>
          <a:prstGeom prst="rect">
            <a:avLst/>
          </a:prstGeom>
          <a:noFill/>
          <a:ln w="9525">
            <a:noFill/>
            <a:miter lim="800000"/>
            <a:headEnd/>
            <a:tailEnd/>
          </a:ln>
        </p:spPr>
      </p:pic>
      <p:pic>
        <p:nvPicPr>
          <p:cNvPr id="43014" name="Picture 5" descr="C:\Program Files (x86)\Microsoft Office\MEDIA\CAGCAT10\j0292020.wmf"/>
          <p:cNvPicPr>
            <a:picLocks noChangeAspect="1" noChangeArrowheads="1"/>
          </p:cNvPicPr>
          <p:nvPr/>
        </p:nvPicPr>
        <p:blipFill>
          <a:blip r:embed="rId3"/>
          <a:srcRect/>
          <a:stretch>
            <a:fillRect/>
          </a:stretch>
        </p:blipFill>
        <p:spPr bwMode="auto">
          <a:xfrm>
            <a:off x="6804025" y="3644900"/>
            <a:ext cx="1868488" cy="1774825"/>
          </a:xfrm>
          <a:prstGeom prst="rect">
            <a:avLst/>
          </a:prstGeom>
          <a:noFill/>
          <a:ln w="9525">
            <a:noFill/>
            <a:miter lim="800000"/>
            <a:headEnd/>
            <a:tailEnd/>
          </a:ln>
        </p:spPr>
      </p:pic>
      <p:sp>
        <p:nvSpPr>
          <p:cNvPr id="43015" name="TextBox 16"/>
          <p:cNvSpPr txBox="1">
            <a:spLocks noChangeArrowheads="1"/>
          </p:cNvSpPr>
          <p:nvPr/>
        </p:nvSpPr>
        <p:spPr bwMode="auto">
          <a:xfrm>
            <a:off x="7380288" y="5516563"/>
            <a:ext cx="903287" cy="523875"/>
          </a:xfrm>
          <a:prstGeom prst="rect">
            <a:avLst/>
          </a:prstGeom>
          <a:noFill/>
          <a:ln w="9525">
            <a:noFill/>
            <a:miter lim="800000"/>
            <a:headEnd/>
            <a:tailEnd/>
          </a:ln>
        </p:spPr>
        <p:txBody>
          <a:bodyPr wrap="none">
            <a:spAutoFit/>
          </a:bodyPr>
          <a:lstStyle/>
          <a:p>
            <a:r>
              <a:rPr lang="zh-CN" altLang="en-US" sz="2800"/>
              <a:t>公司</a:t>
            </a:r>
          </a:p>
        </p:txBody>
      </p:sp>
      <p:pic>
        <p:nvPicPr>
          <p:cNvPr id="43016" name="Picture 6"/>
          <p:cNvPicPr>
            <a:picLocks noChangeAspect="1" noChangeArrowheads="1"/>
          </p:cNvPicPr>
          <p:nvPr/>
        </p:nvPicPr>
        <p:blipFill>
          <a:blip r:embed="rId4"/>
          <a:srcRect/>
          <a:stretch>
            <a:fillRect/>
          </a:stretch>
        </p:blipFill>
        <p:spPr bwMode="auto">
          <a:xfrm>
            <a:off x="468313" y="1557338"/>
            <a:ext cx="1871662" cy="2159000"/>
          </a:xfrm>
          <a:prstGeom prst="rect">
            <a:avLst/>
          </a:prstGeom>
          <a:noFill/>
          <a:ln w="9525">
            <a:noFill/>
            <a:miter lim="800000"/>
            <a:headEnd/>
            <a:tailEnd/>
          </a:ln>
        </p:spPr>
      </p:pic>
      <p:pic>
        <p:nvPicPr>
          <p:cNvPr id="43017" name="Picture 7"/>
          <p:cNvPicPr>
            <a:picLocks noChangeAspect="1" noChangeArrowheads="1"/>
          </p:cNvPicPr>
          <p:nvPr/>
        </p:nvPicPr>
        <p:blipFill>
          <a:blip r:embed="rId5"/>
          <a:srcRect/>
          <a:stretch>
            <a:fillRect/>
          </a:stretch>
        </p:blipFill>
        <p:spPr bwMode="auto">
          <a:xfrm>
            <a:off x="5435600" y="765175"/>
            <a:ext cx="2608263" cy="1714500"/>
          </a:xfrm>
          <a:prstGeom prst="rect">
            <a:avLst/>
          </a:prstGeom>
          <a:noFill/>
          <a:ln w="9525">
            <a:noFill/>
            <a:miter lim="800000"/>
            <a:headEnd/>
            <a:tailEnd/>
          </a:ln>
        </p:spPr>
      </p:pic>
      <p:sp>
        <p:nvSpPr>
          <p:cNvPr id="43018" name="TextBox 26"/>
          <p:cNvSpPr txBox="1">
            <a:spLocks noChangeArrowheads="1"/>
          </p:cNvSpPr>
          <p:nvPr/>
        </p:nvSpPr>
        <p:spPr bwMode="auto">
          <a:xfrm>
            <a:off x="6011863" y="2492375"/>
            <a:ext cx="903287" cy="523875"/>
          </a:xfrm>
          <a:prstGeom prst="rect">
            <a:avLst/>
          </a:prstGeom>
          <a:noFill/>
          <a:ln w="9525">
            <a:noFill/>
            <a:miter lim="800000"/>
            <a:headEnd/>
            <a:tailEnd/>
          </a:ln>
        </p:spPr>
        <p:txBody>
          <a:bodyPr wrap="none">
            <a:spAutoFit/>
          </a:bodyPr>
          <a:lstStyle/>
          <a:p>
            <a:r>
              <a:rPr lang="zh-CN" altLang="en-US" sz="2800"/>
              <a:t>销售</a:t>
            </a:r>
          </a:p>
        </p:txBody>
      </p:sp>
      <p:sp>
        <p:nvSpPr>
          <p:cNvPr id="28" name="右箭头 27"/>
          <p:cNvSpPr/>
          <p:nvPr/>
        </p:nvSpPr>
        <p:spPr>
          <a:xfrm>
            <a:off x="4787900" y="1628775"/>
            <a:ext cx="6477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下箭头 28"/>
          <p:cNvSpPr/>
          <p:nvPr/>
        </p:nvSpPr>
        <p:spPr>
          <a:xfrm>
            <a:off x="7308850" y="2636838"/>
            <a:ext cx="719138" cy="936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750" y="260350"/>
            <a:ext cx="7793038" cy="647700"/>
          </a:xfrm>
        </p:spPr>
        <p:txBody>
          <a:bodyPr/>
          <a:lstStyle/>
          <a:p>
            <a:pPr eaLnBrk="1" hangingPunct="1"/>
            <a:r>
              <a:rPr lang="en-US" altLang="zh-CN" sz="3200" smtClean="0">
                <a:latin typeface="楷体" pitchFamily="49" charset="-122"/>
                <a:ea typeface="楷体" pitchFamily="49" charset="-122"/>
              </a:rPr>
              <a:t>Rational Rose 2007 </a:t>
            </a:r>
            <a:r>
              <a:rPr lang="zh-CN" altLang="en-US" sz="3200" smtClean="0">
                <a:latin typeface="楷体" pitchFamily="49" charset="-122"/>
                <a:ea typeface="楷体" pitchFamily="49" charset="-122"/>
              </a:rPr>
              <a:t>的安装与使用</a:t>
            </a:r>
          </a:p>
        </p:txBody>
      </p:sp>
      <p:sp>
        <p:nvSpPr>
          <p:cNvPr id="53251" name="TextBox 5"/>
          <p:cNvSpPr txBox="1">
            <a:spLocks noChangeArrowheads="1"/>
          </p:cNvSpPr>
          <p:nvPr/>
        </p:nvSpPr>
        <p:spPr bwMode="auto">
          <a:xfrm>
            <a:off x="684213" y="2276475"/>
            <a:ext cx="7920037" cy="646113"/>
          </a:xfrm>
          <a:prstGeom prst="rect">
            <a:avLst/>
          </a:prstGeom>
          <a:noFill/>
          <a:ln w="9525">
            <a:noFill/>
            <a:miter lim="800000"/>
            <a:headEnd/>
            <a:tailEnd/>
          </a:ln>
        </p:spPr>
        <p:txBody>
          <a:bodyPr>
            <a:spAutoFit/>
          </a:bodyPr>
          <a:lstStyle/>
          <a:p>
            <a:r>
              <a:rPr lang="en-US" altLang="zh-CN"/>
              <a:t>http://www.cnblogs.com/leaven/p/3718361.html</a:t>
            </a:r>
          </a:p>
          <a:p>
            <a:endParaRPr lang="en-US" altLang="zh-CN"/>
          </a:p>
        </p:txBody>
      </p:sp>
      <p:sp>
        <p:nvSpPr>
          <p:cNvPr id="7" name="Rectangle 2"/>
          <p:cNvSpPr txBox="1">
            <a:spLocks noChangeArrowheads="1"/>
          </p:cNvSpPr>
          <p:nvPr/>
        </p:nvSpPr>
        <p:spPr bwMode="auto">
          <a:xfrm>
            <a:off x="539750" y="1557338"/>
            <a:ext cx="7793038" cy="647700"/>
          </a:xfrm>
          <a:prstGeom prst="rect">
            <a:avLst/>
          </a:prstGeom>
          <a:noFill/>
          <a:ln w="9525">
            <a:noFill/>
            <a:miter lim="800000"/>
            <a:headEnd/>
            <a:tailEnd/>
          </a:ln>
        </p:spPr>
        <p:txBody>
          <a:bodyPr anchor="b"/>
          <a:lstStyle/>
          <a:p>
            <a:pPr>
              <a:defRPr/>
            </a:pPr>
            <a:r>
              <a:rPr lang="zh-CN" altLang="en-US" sz="3200" kern="0" dirty="0">
                <a:solidFill>
                  <a:schemeClr val="tx2"/>
                </a:solidFill>
                <a:latin typeface="楷体" pitchFamily="49" charset="-122"/>
                <a:ea typeface="楷体" pitchFamily="49" charset="-122"/>
                <a:cs typeface="+mj-cs"/>
              </a:rPr>
              <a:t>破解安装</a:t>
            </a:r>
          </a:p>
        </p:txBody>
      </p:sp>
      <p:sp>
        <p:nvSpPr>
          <p:cNvPr id="8" name="Rectangle 2"/>
          <p:cNvSpPr txBox="1">
            <a:spLocks noChangeArrowheads="1"/>
          </p:cNvSpPr>
          <p:nvPr/>
        </p:nvSpPr>
        <p:spPr bwMode="auto">
          <a:xfrm>
            <a:off x="539750" y="3284538"/>
            <a:ext cx="7793038" cy="647700"/>
          </a:xfrm>
          <a:prstGeom prst="rect">
            <a:avLst/>
          </a:prstGeom>
          <a:noFill/>
          <a:ln w="9525">
            <a:noFill/>
            <a:miter lim="800000"/>
            <a:headEnd/>
            <a:tailEnd/>
          </a:ln>
        </p:spPr>
        <p:txBody>
          <a:bodyPr anchor="b"/>
          <a:lstStyle/>
          <a:p>
            <a:pPr>
              <a:defRPr/>
            </a:pPr>
            <a:r>
              <a:rPr lang="zh-CN" altLang="en-US" sz="3200" kern="0" dirty="0">
                <a:solidFill>
                  <a:schemeClr val="tx2"/>
                </a:solidFill>
                <a:latin typeface="楷体" pitchFamily="49" charset="-122"/>
                <a:ea typeface="楷体" pitchFamily="49" charset="-122"/>
                <a:cs typeface="+mj-cs"/>
              </a:rPr>
              <a:t>简单使用</a:t>
            </a:r>
          </a:p>
        </p:txBody>
      </p:sp>
      <p:sp>
        <p:nvSpPr>
          <p:cNvPr id="53254" name="TextBox 8"/>
          <p:cNvSpPr txBox="1">
            <a:spLocks noChangeArrowheads="1"/>
          </p:cNvSpPr>
          <p:nvPr/>
        </p:nvSpPr>
        <p:spPr bwMode="auto">
          <a:xfrm>
            <a:off x="684213" y="4005263"/>
            <a:ext cx="7920037" cy="369887"/>
          </a:xfrm>
          <a:prstGeom prst="rect">
            <a:avLst/>
          </a:prstGeom>
          <a:noFill/>
          <a:ln w="9525">
            <a:noFill/>
            <a:miter lim="800000"/>
            <a:headEnd/>
            <a:tailEnd/>
          </a:ln>
        </p:spPr>
        <p:txBody>
          <a:bodyPr>
            <a:spAutoFit/>
          </a:bodyPr>
          <a:lstStyle/>
          <a:p>
            <a:r>
              <a:rPr lang="en-US" altLang="zh-CN"/>
              <a:t>http://www.doc88.com/p-3435555248999.html</a:t>
            </a:r>
          </a:p>
        </p:txBody>
      </p:sp>
      <p:sp>
        <p:nvSpPr>
          <p:cNvPr id="11" name="Rectangle 2"/>
          <p:cNvSpPr txBox="1">
            <a:spLocks noChangeArrowheads="1"/>
          </p:cNvSpPr>
          <p:nvPr/>
        </p:nvSpPr>
        <p:spPr bwMode="auto">
          <a:xfrm>
            <a:off x="611188" y="5013325"/>
            <a:ext cx="7793037" cy="647700"/>
          </a:xfrm>
          <a:prstGeom prst="rect">
            <a:avLst/>
          </a:prstGeom>
          <a:noFill/>
          <a:ln w="9525">
            <a:noFill/>
            <a:miter lim="800000"/>
            <a:headEnd/>
            <a:tailEnd/>
          </a:ln>
        </p:spPr>
        <p:txBody>
          <a:bodyPr anchor="b"/>
          <a:lstStyle/>
          <a:p>
            <a:pPr>
              <a:defRPr/>
            </a:pPr>
            <a:r>
              <a:rPr lang="zh-CN" altLang="en-US" sz="3200" kern="0" dirty="0">
                <a:solidFill>
                  <a:schemeClr val="tx2"/>
                </a:solidFill>
                <a:latin typeface="楷体" pitchFamily="49" charset="-122"/>
                <a:ea typeface="楷体" pitchFamily="49" charset="-122"/>
                <a:cs typeface="+mj-cs"/>
              </a:rPr>
              <a:t>详细应用</a:t>
            </a:r>
          </a:p>
        </p:txBody>
      </p:sp>
      <p:sp>
        <p:nvSpPr>
          <p:cNvPr id="53256" name="TextBox 11"/>
          <p:cNvSpPr txBox="1">
            <a:spLocks noChangeArrowheads="1"/>
          </p:cNvSpPr>
          <p:nvPr/>
        </p:nvSpPr>
        <p:spPr bwMode="auto">
          <a:xfrm>
            <a:off x="827088" y="5876925"/>
            <a:ext cx="7921625" cy="369888"/>
          </a:xfrm>
          <a:prstGeom prst="rect">
            <a:avLst/>
          </a:prstGeom>
          <a:noFill/>
          <a:ln w="9525">
            <a:noFill/>
            <a:miter lim="800000"/>
            <a:headEnd/>
            <a:tailEnd/>
          </a:ln>
        </p:spPr>
        <p:txBody>
          <a:bodyPr>
            <a:spAutoFit/>
          </a:bodyPr>
          <a:lstStyle/>
          <a:p>
            <a:r>
              <a:rPr lang="en-US" altLang="zh-CN"/>
              <a:t>《</a:t>
            </a:r>
            <a:r>
              <a:rPr lang="zh-CN" altLang="en-US"/>
              <a:t>附录</a:t>
            </a:r>
            <a:r>
              <a:rPr lang="en-US" altLang="zh-CN"/>
              <a:t>A-RationalRose</a:t>
            </a:r>
            <a:r>
              <a:rPr lang="zh-CN" altLang="en-US"/>
              <a:t>的安装与应用</a:t>
            </a:r>
            <a:r>
              <a:rPr lang="en-US" altLang="zh-CN"/>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188" y="188913"/>
            <a:ext cx="6840537" cy="504825"/>
          </a:xfrm>
        </p:spPr>
        <p:txBody>
          <a:bodyPr/>
          <a:lstStyle/>
          <a:p>
            <a:pPr eaLnBrk="1" hangingPunct="1"/>
            <a:r>
              <a:rPr lang="zh-CN" altLang="en-US" sz="3600" smtClean="0">
                <a:latin typeface="楷体" pitchFamily="49" charset="-122"/>
                <a:ea typeface="楷体" pitchFamily="49" charset="-122"/>
              </a:rPr>
              <a:t>面向对象和项目设计</a:t>
            </a:r>
          </a:p>
        </p:txBody>
      </p:sp>
      <p:pic>
        <p:nvPicPr>
          <p:cNvPr id="44035" name="内容占位符 8" descr="78f2cc43jw1e76x9xkkyij20nx0hsq79.jpg"/>
          <p:cNvPicPr>
            <a:picLocks noGrp="1" noChangeAspect="1"/>
          </p:cNvPicPr>
          <p:nvPr>
            <p:ph idx="1"/>
          </p:nvPr>
        </p:nvPicPr>
        <p:blipFill>
          <a:blip r:embed="rId2"/>
          <a:srcRect/>
          <a:stretch>
            <a:fillRect/>
          </a:stretch>
        </p:blipFill>
        <p:spPr>
          <a:xfrm>
            <a:off x="71438" y="765175"/>
            <a:ext cx="8964612" cy="60071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1188" y="188913"/>
            <a:ext cx="6840537" cy="504825"/>
          </a:xfrm>
        </p:spPr>
        <p:txBody>
          <a:bodyPr/>
          <a:lstStyle/>
          <a:p>
            <a:pPr eaLnBrk="1" hangingPunct="1"/>
            <a:r>
              <a:rPr lang="zh-CN" altLang="en-US" sz="3600" smtClean="0">
                <a:latin typeface="楷体" pitchFamily="49" charset="-122"/>
                <a:ea typeface="楷体" pitchFamily="49" charset="-122"/>
              </a:rPr>
              <a:t>面向对象和项目设计</a:t>
            </a:r>
          </a:p>
        </p:txBody>
      </p:sp>
      <p:sp>
        <p:nvSpPr>
          <p:cNvPr id="30723" name="Rectangle 3"/>
          <p:cNvSpPr>
            <a:spLocks noGrp="1" noChangeArrowheads="1"/>
          </p:cNvSpPr>
          <p:nvPr>
            <p:ph type="body" idx="1"/>
          </p:nvPr>
        </p:nvSpPr>
        <p:spPr>
          <a:xfrm>
            <a:off x="395288" y="836613"/>
            <a:ext cx="8496300" cy="6021387"/>
          </a:xfrm>
        </p:spPr>
        <p:txBody>
          <a:bodyPr/>
          <a:lstStyle/>
          <a:p>
            <a:pPr eaLnBrk="1" hangingPunct="1">
              <a:lnSpc>
                <a:spcPct val="90000"/>
              </a:lnSpc>
              <a:spcBef>
                <a:spcPct val="50000"/>
              </a:spcBef>
              <a:buClrTx/>
              <a:buSzTx/>
              <a:buFontTx/>
              <a:buNone/>
              <a:defRPr/>
            </a:pPr>
            <a:r>
              <a:rPr lang="zh-CN" altLang="en-US" sz="2400" b="1" dirty="0" smtClean="0">
                <a:solidFill>
                  <a:srgbClr val="A50021"/>
                </a:solidFill>
                <a:effectLst>
                  <a:outerShdw blurRad="38100" dist="38100" dir="2700000" algn="tl">
                    <a:srgbClr val="C0C0C0"/>
                  </a:outerShdw>
                </a:effectLst>
                <a:latin typeface="楷体" pitchFamily="49" charset="-122"/>
                <a:ea typeface="楷体" pitchFamily="49" charset="-122"/>
              </a:rPr>
              <a:t>*</a:t>
            </a:r>
            <a:r>
              <a:rPr lang="en-US" altLang="zh-CN" sz="2400" b="1" dirty="0" smtClean="0">
                <a:solidFill>
                  <a:srgbClr val="A50021"/>
                </a:solidFill>
                <a:effectLst>
                  <a:outerShdw blurRad="38100" dist="38100" dir="2700000" algn="tl">
                    <a:srgbClr val="C0C0C0"/>
                  </a:outerShdw>
                </a:effectLst>
                <a:latin typeface="楷体" pitchFamily="49" charset="-122"/>
                <a:ea typeface="楷体" pitchFamily="49" charset="-122"/>
              </a:rPr>
              <a:t>. </a:t>
            </a:r>
            <a:r>
              <a:rPr lang="zh-CN" altLang="en-US" sz="2400" b="1" dirty="0" smtClean="0">
                <a:solidFill>
                  <a:srgbClr val="A50021"/>
                </a:solidFill>
                <a:effectLst>
                  <a:outerShdw blurRad="38100" dist="38100" dir="2700000" algn="tl">
                    <a:srgbClr val="C0C0C0"/>
                  </a:outerShdw>
                </a:effectLst>
                <a:latin typeface="楷体" pitchFamily="49" charset="-122"/>
                <a:ea typeface="楷体" pitchFamily="49" charset="-122"/>
              </a:rPr>
              <a:t>面向对象分析步骤</a:t>
            </a:r>
          </a:p>
          <a:p>
            <a:pPr eaLnBrk="1" hangingPunct="1">
              <a:lnSpc>
                <a:spcPct val="90000"/>
              </a:lnSpc>
              <a:buFont typeface="Wingdings" pitchFamily="2" charset="2"/>
              <a:buNone/>
              <a:defRPr/>
            </a:pPr>
            <a:r>
              <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rPr>
              <a:t>第一步：获取问题域陈述</a:t>
            </a:r>
          </a:p>
          <a:p>
            <a:pPr eaLnBrk="1" hangingPunct="1">
              <a:lnSpc>
                <a:spcPct val="9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r>
              <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rPr>
              <a:t>第二步：建立系统的对象模型</a:t>
            </a:r>
          </a:p>
          <a:p>
            <a:pPr eaLnBrk="1" hangingPunct="1">
              <a:lnSpc>
                <a:spcPct val="9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r>
              <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rPr>
              <a:t>第三步：建立系统的动态模型</a:t>
            </a:r>
          </a:p>
          <a:p>
            <a:pPr eaLnBrk="1" hangingPunct="1">
              <a:lnSpc>
                <a:spcPct val="90000"/>
              </a:lnSpc>
              <a:spcBef>
                <a:spcPct val="50000"/>
              </a:spcBef>
              <a:buClrTx/>
              <a:buSzTx/>
              <a:buFontTx/>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spcBef>
                <a:spcPct val="50000"/>
              </a:spcBef>
              <a:buClrTx/>
              <a:buSzTx/>
              <a:buFontTx/>
              <a:buNone/>
              <a:defRPr/>
            </a:pPr>
            <a:endPar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spcBef>
                <a:spcPct val="50000"/>
              </a:spcBef>
              <a:buClrTx/>
              <a:buSzTx/>
              <a:buFontTx/>
              <a:buNone/>
              <a:defRPr/>
            </a:pPr>
            <a:r>
              <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rPr>
              <a:t>第四步：建立系统的功能模型</a:t>
            </a:r>
          </a:p>
          <a:p>
            <a:pPr eaLnBrk="1" hangingPunct="1">
              <a:lnSpc>
                <a:spcPct val="90000"/>
              </a:lnSpc>
              <a:buFont typeface="Wingdings" pitchFamily="2" charset="2"/>
              <a:buNone/>
              <a:defRPr/>
            </a:pPr>
            <a:endParaRPr lang="en-US" altLang="zh-CN" sz="2400" dirty="0" smtClean="0">
              <a:solidFill>
                <a:srgbClr val="339933"/>
              </a:solidFill>
              <a:latin typeface="楷体" pitchFamily="49" charset="-122"/>
              <a:ea typeface="楷体" pitchFamily="49" charset="-122"/>
            </a:endParaRPr>
          </a:p>
        </p:txBody>
      </p:sp>
      <p:pic>
        <p:nvPicPr>
          <p:cNvPr id="45060" name="Picture 2"/>
          <p:cNvPicPr>
            <a:picLocks noChangeAspect="1" noChangeArrowheads="1"/>
          </p:cNvPicPr>
          <p:nvPr/>
        </p:nvPicPr>
        <p:blipFill>
          <a:blip r:embed="rId2"/>
          <a:srcRect/>
          <a:stretch>
            <a:fillRect/>
          </a:stretch>
        </p:blipFill>
        <p:spPr bwMode="auto">
          <a:xfrm>
            <a:off x="6372225" y="765175"/>
            <a:ext cx="1512888" cy="1223963"/>
          </a:xfrm>
          <a:prstGeom prst="rect">
            <a:avLst/>
          </a:prstGeom>
          <a:noFill/>
          <a:ln w="9525">
            <a:noFill/>
            <a:miter lim="800000"/>
            <a:headEnd/>
            <a:tailEnd/>
          </a:ln>
        </p:spPr>
      </p:pic>
      <p:sp>
        <p:nvSpPr>
          <p:cNvPr id="6" name="流程图: 可选过程 5"/>
          <p:cNvSpPr/>
          <p:nvPr/>
        </p:nvSpPr>
        <p:spPr>
          <a:xfrm>
            <a:off x="5795963" y="2852738"/>
            <a:ext cx="792162" cy="36036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选取相关名词</a:t>
            </a:r>
          </a:p>
        </p:txBody>
      </p:sp>
      <p:cxnSp>
        <p:nvCxnSpPr>
          <p:cNvPr id="8" name="直接箭头连接符 7"/>
          <p:cNvCxnSpPr/>
          <p:nvPr/>
        </p:nvCxnSpPr>
        <p:spPr>
          <a:xfrm>
            <a:off x="6659563" y="3068638"/>
            <a:ext cx="72072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63" name="TextBox 8"/>
          <p:cNvSpPr txBox="1">
            <a:spLocks noChangeArrowheads="1"/>
          </p:cNvSpPr>
          <p:nvPr/>
        </p:nvSpPr>
        <p:spPr bwMode="auto">
          <a:xfrm>
            <a:off x="6659563" y="2781300"/>
            <a:ext cx="647700" cy="276225"/>
          </a:xfrm>
          <a:prstGeom prst="rect">
            <a:avLst/>
          </a:prstGeom>
          <a:noFill/>
          <a:ln w="9525">
            <a:noFill/>
            <a:miter lim="800000"/>
            <a:headEnd/>
            <a:tailEnd/>
          </a:ln>
        </p:spPr>
        <p:txBody>
          <a:bodyPr wrap="none">
            <a:spAutoFit/>
          </a:bodyPr>
          <a:lstStyle/>
          <a:p>
            <a:r>
              <a:rPr lang="zh-CN" altLang="en-US" sz="1200"/>
              <a:t>暂定类</a:t>
            </a:r>
          </a:p>
        </p:txBody>
      </p:sp>
      <p:sp>
        <p:nvSpPr>
          <p:cNvPr id="12" name="流程图: 可选过程 11"/>
          <p:cNvSpPr/>
          <p:nvPr/>
        </p:nvSpPr>
        <p:spPr>
          <a:xfrm>
            <a:off x="7451725" y="2852738"/>
            <a:ext cx="792163" cy="36036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过滤不符合的类</a:t>
            </a:r>
          </a:p>
        </p:txBody>
      </p:sp>
      <p:cxnSp>
        <p:nvCxnSpPr>
          <p:cNvPr id="13" name="直接箭头连接符 12"/>
          <p:cNvCxnSpPr/>
          <p:nvPr/>
        </p:nvCxnSpPr>
        <p:spPr>
          <a:xfrm>
            <a:off x="8307388" y="3052763"/>
            <a:ext cx="225425" cy="793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8532813" y="2852738"/>
            <a:ext cx="323850" cy="36036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类</a:t>
            </a:r>
          </a:p>
        </p:txBody>
      </p:sp>
      <p:sp>
        <p:nvSpPr>
          <p:cNvPr id="45067" name="TextBox 15"/>
          <p:cNvSpPr txBox="1">
            <a:spLocks noChangeArrowheads="1"/>
          </p:cNvSpPr>
          <p:nvPr/>
        </p:nvSpPr>
        <p:spPr bwMode="auto">
          <a:xfrm>
            <a:off x="4851400" y="2792413"/>
            <a:ext cx="800100" cy="276225"/>
          </a:xfrm>
          <a:prstGeom prst="rect">
            <a:avLst/>
          </a:prstGeom>
          <a:noFill/>
          <a:ln w="9525">
            <a:noFill/>
            <a:miter lim="800000"/>
            <a:headEnd/>
            <a:tailEnd/>
          </a:ln>
        </p:spPr>
        <p:txBody>
          <a:bodyPr wrap="none">
            <a:spAutoFit/>
          </a:bodyPr>
          <a:lstStyle/>
          <a:p>
            <a:r>
              <a:rPr lang="zh-CN" altLang="en-US" sz="1200"/>
              <a:t>需求说明</a:t>
            </a:r>
          </a:p>
        </p:txBody>
      </p:sp>
      <p:cxnSp>
        <p:nvCxnSpPr>
          <p:cNvPr id="17" name="直接箭头连接符 16"/>
          <p:cNvCxnSpPr/>
          <p:nvPr/>
        </p:nvCxnSpPr>
        <p:spPr>
          <a:xfrm>
            <a:off x="4954588" y="3046413"/>
            <a:ext cx="72072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可选过程 18"/>
          <p:cNvSpPr/>
          <p:nvPr/>
        </p:nvSpPr>
        <p:spPr>
          <a:xfrm>
            <a:off x="4787900" y="3933825"/>
            <a:ext cx="792163" cy="35877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准备脚本</a:t>
            </a:r>
          </a:p>
        </p:txBody>
      </p:sp>
      <p:sp>
        <p:nvSpPr>
          <p:cNvPr id="20" name="流程图: 可选过程 19"/>
          <p:cNvSpPr/>
          <p:nvPr/>
        </p:nvSpPr>
        <p:spPr>
          <a:xfrm>
            <a:off x="5867400" y="3933825"/>
            <a:ext cx="792163" cy="35877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确定事件</a:t>
            </a:r>
          </a:p>
        </p:txBody>
      </p:sp>
      <p:sp>
        <p:nvSpPr>
          <p:cNvPr id="21" name="流程图: 可选过程 20"/>
          <p:cNvSpPr/>
          <p:nvPr/>
        </p:nvSpPr>
        <p:spPr>
          <a:xfrm>
            <a:off x="6948488" y="3933825"/>
            <a:ext cx="792162" cy="35877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跟踪事件</a:t>
            </a:r>
          </a:p>
        </p:txBody>
      </p:sp>
      <p:sp>
        <p:nvSpPr>
          <p:cNvPr id="22" name="流程图: 可选过程 21"/>
          <p:cNvSpPr/>
          <p:nvPr/>
        </p:nvSpPr>
        <p:spPr>
          <a:xfrm>
            <a:off x="8027988" y="3933825"/>
            <a:ext cx="792162" cy="35877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000" dirty="0">
                <a:solidFill>
                  <a:schemeClr val="tx1"/>
                </a:solidFill>
              </a:rPr>
              <a:t>构造</a:t>
            </a:r>
            <a:endParaRPr lang="en-US" altLang="zh-CN" sz="1000" dirty="0">
              <a:solidFill>
                <a:schemeClr val="tx1"/>
              </a:solidFill>
            </a:endParaRPr>
          </a:p>
          <a:p>
            <a:pPr algn="ctr">
              <a:defRPr/>
            </a:pPr>
            <a:r>
              <a:rPr lang="zh-CN" altLang="en-US" sz="1000" dirty="0">
                <a:solidFill>
                  <a:schemeClr val="tx1"/>
                </a:solidFill>
              </a:rPr>
              <a:t>状态图</a:t>
            </a:r>
          </a:p>
        </p:txBody>
      </p:sp>
      <p:sp>
        <p:nvSpPr>
          <p:cNvPr id="23" name="下箭头 22"/>
          <p:cNvSpPr/>
          <p:nvPr/>
        </p:nvSpPr>
        <p:spPr>
          <a:xfrm>
            <a:off x="7164388" y="2060575"/>
            <a:ext cx="576262"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下箭头 23"/>
          <p:cNvSpPr/>
          <p:nvPr/>
        </p:nvSpPr>
        <p:spPr>
          <a:xfrm>
            <a:off x="7164388" y="3284538"/>
            <a:ext cx="576262"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下箭头 24"/>
          <p:cNvSpPr/>
          <p:nvPr/>
        </p:nvSpPr>
        <p:spPr>
          <a:xfrm>
            <a:off x="7164388" y="4652963"/>
            <a:ext cx="576262"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076" name="Picture 3"/>
          <p:cNvPicPr>
            <a:picLocks noChangeAspect="1" noChangeArrowheads="1"/>
          </p:cNvPicPr>
          <p:nvPr/>
        </p:nvPicPr>
        <p:blipFill>
          <a:blip r:embed="rId3"/>
          <a:srcRect/>
          <a:stretch>
            <a:fillRect/>
          </a:stretch>
        </p:blipFill>
        <p:spPr bwMode="auto">
          <a:xfrm>
            <a:off x="5076825" y="5229225"/>
            <a:ext cx="3816350" cy="151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00034" y="71414"/>
            <a:ext cx="6840537" cy="504825"/>
          </a:xfrm>
        </p:spPr>
        <p:txBody>
          <a:bodyPr/>
          <a:lstStyle/>
          <a:p>
            <a:pPr eaLnBrk="1" hangingPunct="1"/>
            <a:r>
              <a:rPr lang="zh-CN" altLang="en-US" sz="3600" dirty="0" smtClean="0">
                <a:latin typeface="楷体" pitchFamily="49" charset="-122"/>
                <a:ea typeface="楷体" pitchFamily="49" charset="-122"/>
              </a:rPr>
              <a:t>面向对象和项目设计</a:t>
            </a:r>
          </a:p>
        </p:txBody>
      </p:sp>
      <p:sp>
        <p:nvSpPr>
          <p:cNvPr id="30723" name="Rectangle 3"/>
          <p:cNvSpPr>
            <a:spLocks noGrp="1" noChangeArrowheads="1"/>
          </p:cNvSpPr>
          <p:nvPr>
            <p:ph type="body" idx="1"/>
          </p:nvPr>
        </p:nvSpPr>
        <p:spPr>
          <a:xfrm>
            <a:off x="107950" y="500042"/>
            <a:ext cx="9036050" cy="6429420"/>
          </a:xfrm>
        </p:spPr>
        <p:txBody>
          <a:bodyPr/>
          <a:lstStyle/>
          <a:p>
            <a:pPr eaLnBrk="1" hangingPunct="1">
              <a:lnSpc>
                <a:spcPct val="90000"/>
              </a:lnSpc>
              <a:spcBef>
                <a:spcPct val="50000"/>
              </a:spcBef>
              <a:buClrTx/>
              <a:buSzTx/>
              <a:buFontTx/>
              <a:buNone/>
              <a:defRPr/>
            </a:pPr>
            <a:r>
              <a:rPr lang="en-US" altLang="zh-CN" sz="2400" b="1" dirty="0" smtClean="0">
                <a:solidFill>
                  <a:srgbClr val="A50021"/>
                </a:solidFill>
                <a:effectLst>
                  <a:outerShdw blurRad="38100" dist="38100" dir="2700000" algn="tl">
                    <a:srgbClr val="C0C0C0"/>
                  </a:outerShdw>
                </a:effectLst>
                <a:latin typeface="楷体" pitchFamily="49" charset="-122"/>
                <a:ea typeface="楷体" pitchFamily="49" charset="-122"/>
              </a:rPr>
              <a:t>2. </a:t>
            </a:r>
            <a:r>
              <a:rPr lang="zh-CN" altLang="en-US" sz="2400" b="1" dirty="0" smtClean="0">
                <a:solidFill>
                  <a:srgbClr val="A50021"/>
                </a:solidFill>
                <a:effectLst>
                  <a:outerShdw blurRad="38100" dist="38100" dir="2700000" algn="tl">
                    <a:srgbClr val="C0C0C0"/>
                  </a:outerShdw>
                </a:effectLst>
                <a:latin typeface="楷体" pitchFamily="49" charset="-122"/>
                <a:ea typeface="楷体" pitchFamily="49" charset="-122"/>
              </a:rPr>
              <a:t>用面向对象的方法设计系统</a:t>
            </a:r>
          </a:p>
          <a:p>
            <a:pPr eaLnBrk="1" hangingPunct="1">
              <a:lnSpc>
                <a:spcPct val="90000"/>
              </a:lnSpc>
              <a:defRPr/>
            </a:pPr>
            <a:r>
              <a:rPr kumimoji="1" lang="zh-CN" altLang="en-US" sz="2400" dirty="0" smtClean="0">
                <a:latin typeface="楷体" pitchFamily="49" charset="-122"/>
                <a:ea typeface="楷体" pitchFamily="49" charset="-122"/>
              </a:rPr>
              <a:t>面向对象设计的准则包括</a:t>
            </a:r>
            <a:r>
              <a:rPr kumimoji="1" lang="zh-CN" altLang="en-US" sz="2400" b="1" dirty="0" smtClean="0">
                <a:latin typeface="楷体" pitchFamily="49" charset="-122"/>
                <a:ea typeface="楷体" pitchFamily="49" charset="-122"/>
              </a:rPr>
              <a:t>模块化</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抽象</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信息隐藏</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高内聚</a:t>
            </a:r>
            <a:r>
              <a:rPr kumimoji="1" lang="zh-CN" altLang="en-US" sz="2400" dirty="0" smtClean="0">
                <a:latin typeface="楷体" pitchFamily="49" charset="-122"/>
                <a:ea typeface="楷体" pitchFamily="49" charset="-122"/>
              </a:rPr>
              <a:t>和</a:t>
            </a:r>
            <a:r>
              <a:rPr kumimoji="1" lang="zh-CN" altLang="en-US" sz="2400" b="1" dirty="0" smtClean="0">
                <a:latin typeface="楷体" pitchFamily="49" charset="-122"/>
                <a:ea typeface="楷体" pitchFamily="49" charset="-122"/>
              </a:rPr>
              <a:t>低耦合</a:t>
            </a:r>
            <a:r>
              <a:rPr kumimoji="1" lang="zh-CN" altLang="en-US" sz="2400" dirty="0" smtClean="0">
                <a:latin typeface="楷体" pitchFamily="49" charset="-122"/>
                <a:ea typeface="楷体" pitchFamily="49" charset="-122"/>
              </a:rPr>
              <a:t>等特征。</a:t>
            </a:r>
            <a:endParaRPr kumimoji="1" lang="en-US" altLang="zh-CN" sz="2400" dirty="0" smtClean="0">
              <a:latin typeface="楷体" pitchFamily="49" charset="-122"/>
              <a:ea typeface="楷体" pitchFamily="49" charset="-122"/>
            </a:endParaRPr>
          </a:p>
          <a:p>
            <a:pPr lvl="1" eaLnBrk="1" hangingPunct="1">
              <a:lnSpc>
                <a:spcPct val="90000"/>
              </a:lnSpc>
              <a:defRPr/>
            </a:pPr>
            <a:r>
              <a:rPr kumimoji="1" lang="zh-CN" altLang="en-US" sz="2000" dirty="0" smtClean="0">
                <a:latin typeface="楷体" pitchFamily="49" charset="-122"/>
                <a:ea typeface="楷体" pitchFamily="49" charset="-122"/>
              </a:rPr>
              <a:t>高内聚是指一个类中尽量多的汇聚逻辑上相关的资源。</a:t>
            </a:r>
            <a:endParaRPr kumimoji="1" lang="en-US" altLang="zh-CN" sz="2000" dirty="0" smtClean="0">
              <a:latin typeface="楷体" pitchFamily="49" charset="-122"/>
              <a:ea typeface="楷体" pitchFamily="49" charset="-122"/>
            </a:endParaRPr>
          </a:p>
          <a:p>
            <a:pPr lvl="1" eaLnBrk="1" hangingPunct="1">
              <a:lnSpc>
                <a:spcPct val="90000"/>
              </a:lnSpc>
              <a:defRPr/>
            </a:pPr>
            <a:r>
              <a:rPr kumimoji="1" lang="zh-CN" altLang="en-US" sz="2000" dirty="0" smtClean="0">
                <a:latin typeface="楷体" pitchFamily="49" charset="-122"/>
                <a:ea typeface="楷体" pitchFamily="49" charset="-122"/>
              </a:rPr>
              <a:t>低耦合是指不同对象之间相互关联的复杂程度低。</a:t>
            </a:r>
            <a:endParaRPr kumimoji="1" lang="en-US" altLang="zh-CN" sz="2400" dirty="0" smtClean="0">
              <a:latin typeface="楷体" pitchFamily="49" charset="-122"/>
              <a:ea typeface="楷体" pitchFamily="49" charset="-122"/>
            </a:endParaRPr>
          </a:p>
          <a:p>
            <a:pPr eaLnBrk="1" hangingPunct="1">
              <a:lnSpc>
                <a:spcPct val="90000"/>
              </a:lnSpc>
              <a:spcBef>
                <a:spcPct val="50000"/>
              </a:spcBef>
              <a:buClrTx/>
              <a:buSzTx/>
              <a:buFont typeface="Arial" pitchFamily="34" charset="0"/>
              <a:buChar char="•"/>
              <a:defRPr/>
            </a:pPr>
            <a:r>
              <a:rPr kumimoji="1" lang="zh-CN" altLang="en-US" sz="2400" dirty="0" smtClean="0">
                <a:latin typeface="楷体" pitchFamily="49" charset="-122"/>
                <a:ea typeface="楷体" pitchFamily="49" charset="-122"/>
              </a:rPr>
              <a:t>面向对象设计的使用原则</a:t>
            </a:r>
            <a:endParaRPr kumimoji="1" lang="en-US" altLang="zh-CN" sz="24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设计的结果应该清晰易懂</a:t>
            </a:r>
            <a:endParaRPr kumimoji="1" lang="en-US" altLang="zh-CN" sz="20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一般到具体结构的深度应当适当</a:t>
            </a:r>
            <a:endParaRPr kumimoji="1" lang="en-US" altLang="zh-CN" sz="20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尽量设计小而简单的类</a:t>
            </a:r>
            <a:endParaRPr kumimoji="1" lang="en-US" altLang="zh-CN" sz="20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使用简单的消息协议</a:t>
            </a:r>
            <a:endParaRPr kumimoji="1" lang="en-US" altLang="zh-CN" sz="20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使用简单的函数或方法</a:t>
            </a:r>
            <a:endParaRPr kumimoji="1" lang="en-US" altLang="zh-CN" sz="2000" dirty="0" smtClean="0">
              <a:latin typeface="楷体" pitchFamily="49" charset="-122"/>
              <a:ea typeface="楷体" pitchFamily="49" charset="-122"/>
            </a:endParaRPr>
          </a:p>
          <a:p>
            <a:pPr lvl="1" eaLnBrk="1" hangingPunct="1">
              <a:lnSpc>
                <a:spcPct val="90000"/>
              </a:lnSpc>
              <a:spcBef>
                <a:spcPct val="50000"/>
              </a:spcBef>
              <a:buClrTx/>
              <a:buSzTx/>
              <a:buFont typeface="Arial" pitchFamily="34" charset="0"/>
              <a:buChar char="•"/>
              <a:defRPr/>
            </a:pPr>
            <a:r>
              <a:rPr kumimoji="1" lang="zh-CN" altLang="en-US" sz="2000" dirty="0" smtClean="0">
                <a:latin typeface="楷体" pitchFamily="49" charset="-122"/>
                <a:ea typeface="楷体" pitchFamily="49" charset="-122"/>
              </a:rPr>
              <a:t>把设计变动减至最小</a:t>
            </a:r>
            <a:endParaRPr kumimoji="1" lang="en-US" altLang="zh-CN" sz="20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系统设计是问题求解及建立解答的高级策略。必须制定解决问题的基本方法，系统的高层结构形式包括</a:t>
            </a:r>
            <a:r>
              <a:rPr kumimoji="1" lang="zh-CN" altLang="en-US" sz="2400" b="1" dirty="0" smtClean="0">
                <a:latin typeface="楷体" pitchFamily="49" charset="-122"/>
                <a:ea typeface="楷体" pitchFamily="49" charset="-122"/>
              </a:rPr>
              <a:t>子系统的分解</a:t>
            </a:r>
            <a:r>
              <a:rPr kumimoji="1" lang="zh-CN" altLang="en-US" sz="2400" dirty="0" smtClean="0">
                <a:latin typeface="楷体" pitchFamily="49" charset="-122"/>
                <a:ea typeface="楷体" pitchFamily="49" charset="-122"/>
              </a:rPr>
              <a:t>、它的</a:t>
            </a:r>
            <a:r>
              <a:rPr kumimoji="1" lang="zh-CN" altLang="en-US" sz="2400" b="1" dirty="0" smtClean="0">
                <a:latin typeface="楷体" pitchFamily="49" charset="-122"/>
                <a:ea typeface="楷体" pitchFamily="49" charset="-122"/>
              </a:rPr>
              <a:t>固有并发性</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子系统分配给硬软件</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数据存储管理</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资源协调</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软件控制实现</a:t>
            </a:r>
            <a:r>
              <a:rPr kumimoji="1" lang="zh-CN" altLang="en-US" sz="2400"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人机交互接口</a:t>
            </a:r>
            <a:r>
              <a:rPr kumimoji="1" lang="zh-CN" altLang="en-US" sz="2400" dirty="0" smtClean="0">
                <a:latin typeface="楷体" pitchFamily="49" charset="-122"/>
                <a:ea typeface="楷体" pitchFamily="49" charset="-122"/>
              </a:rPr>
              <a:t>等等。</a:t>
            </a:r>
            <a:endParaRPr kumimoji="1" lang="en-US" altLang="zh-CN" sz="2400" dirty="0" smtClean="0">
              <a:latin typeface="楷体" pitchFamily="49" charset="-122"/>
              <a:ea typeface="楷体" pitchFamily="49" charset="-122"/>
            </a:endParaRPr>
          </a:p>
          <a:p>
            <a:pPr eaLnBrk="1" hangingPunct="1">
              <a:lnSpc>
                <a:spcPct val="90000"/>
              </a:lnSpc>
              <a:defRPr/>
            </a:pPr>
            <a:endParaRPr kumimoji="1" lang="zh-CN" altLang="en-US" sz="24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系统设计一般是先从高层入手，然后细化。</a:t>
            </a:r>
            <a:endParaRPr kumimoji="1" lang="en-US" altLang="zh-CN" sz="2400" dirty="0" smtClean="0">
              <a:latin typeface="楷体" pitchFamily="49" charset="-122"/>
              <a:ea typeface="楷体" pitchFamily="49" charset="-122"/>
            </a:endParaRPr>
          </a:p>
          <a:p>
            <a:pPr eaLnBrk="1" hangingPunct="1">
              <a:lnSpc>
                <a:spcPct val="90000"/>
              </a:lnSpc>
              <a:defRPr/>
            </a:pPr>
            <a:endParaRPr kumimoji="1" lang="zh-CN" altLang="en-US" sz="24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系统设计要决定整个结构及风格，这种结构为后面设计阶段的更详细策略的设计提供了基础。</a:t>
            </a:r>
            <a:r>
              <a:rPr kumimoji="1" lang="zh-CN" altLang="en-US" sz="2400" dirty="0" smtClean="0">
                <a:solidFill>
                  <a:srgbClr val="339933"/>
                </a:solidFill>
                <a:latin typeface="楷体" pitchFamily="49" charset="-122"/>
                <a:ea typeface="楷体" pitchFamily="49" charset="-122"/>
              </a:rPr>
              <a:t> </a:t>
            </a:r>
          </a:p>
          <a:p>
            <a:pPr lvl="1" eaLnBrk="1" hangingPunct="1">
              <a:lnSpc>
                <a:spcPct val="90000"/>
              </a:lnSpc>
              <a:spcBef>
                <a:spcPct val="50000"/>
              </a:spcBef>
              <a:buClrTx/>
              <a:buSzTx/>
              <a:buFont typeface="Arial" pitchFamily="34" charset="0"/>
              <a:buChar char="•"/>
              <a:defRPr/>
            </a:pPr>
            <a:endParaRPr kumimoji="1" lang="en-US" altLang="zh-CN" sz="2000" dirty="0" smtClean="0">
              <a:latin typeface="楷体" pitchFamily="49" charset="-122"/>
              <a:ea typeface="楷体" pitchFamily="49" charset="-122"/>
            </a:endParaRPr>
          </a:p>
          <a:p>
            <a:pPr eaLnBrk="1" hangingPunct="1">
              <a:lnSpc>
                <a:spcPct val="90000"/>
              </a:lnSpc>
              <a:spcBef>
                <a:spcPct val="50000"/>
              </a:spcBef>
              <a:buClrTx/>
              <a:buSzTx/>
              <a:buFontTx/>
              <a:buNone/>
              <a:defRPr/>
            </a:pPr>
            <a:r>
              <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rPr>
              <a:t>	</a:t>
            </a:r>
            <a:endPar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endParaRPr lang="en-US" altLang="zh-CN" sz="2400" dirty="0" smtClean="0">
              <a:solidFill>
                <a:srgbClr val="33993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1188" y="188913"/>
            <a:ext cx="6840537" cy="504825"/>
          </a:xfrm>
        </p:spPr>
        <p:txBody>
          <a:bodyPr/>
          <a:lstStyle/>
          <a:p>
            <a:pPr eaLnBrk="1" hangingPunct="1"/>
            <a:r>
              <a:rPr lang="zh-CN" altLang="en-US" sz="3600" smtClean="0">
                <a:latin typeface="楷体" pitchFamily="49" charset="-122"/>
                <a:ea typeface="楷体" pitchFamily="49" charset="-122"/>
              </a:rPr>
              <a:t>面向对象和项目设计</a:t>
            </a:r>
          </a:p>
        </p:txBody>
      </p:sp>
      <p:sp>
        <p:nvSpPr>
          <p:cNvPr id="30723" name="Rectangle 3"/>
          <p:cNvSpPr>
            <a:spLocks noGrp="1" noChangeArrowheads="1"/>
          </p:cNvSpPr>
          <p:nvPr>
            <p:ph type="body" idx="1"/>
          </p:nvPr>
        </p:nvSpPr>
        <p:spPr>
          <a:xfrm>
            <a:off x="107950" y="836613"/>
            <a:ext cx="9036050" cy="5905500"/>
          </a:xfrm>
        </p:spPr>
        <p:txBody>
          <a:bodyPr/>
          <a:lstStyle/>
          <a:p>
            <a:pPr eaLnBrk="1" hangingPunct="1">
              <a:lnSpc>
                <a:spcPct val="90000"/>
              </a:lnSpc>
              <a:spcBef>
                <a:spcPct val="50000"/>
              </a:spcBef>
              <a:buClrTx/>
              <a:buSzTx/>
              <a:buFontTx/>
              <a:buNone/>
              <a:defRPr/>
            </a:pPr>
            <a:r>
              <a:rPr lang="en-US" altLang="zh-CN" sz="2400" b="1" dirty="0" smtClean="0">
                <a:solidFill>
                  <a:srgbClr val="A50021"/>
                </a:solidFill>
                <a:effectLst>
                  <a:outerShdw blurRad="38100" dist="38100" dir="2700000" algn="tl">
                    <a:srgbClr val="C0C0C0"/>
                  </a:outerShdw>
                </a:effectLst>
                <a:latin typeface="楷体" pitchFamily="49" charset="-122"/>
                <a:ea typeface="楷体" pitchFamily="49" charset="-122"/>
              </a:rPr>
              <a:t>2. </a:t>
            </a:r>
            <a:r>
              <a:rPr lang="zh-CN" altLang="en-US" sz="2400" b="1" dirty="0" smtClean="0">
                <a:solidFill>
                  <a:srgbClr val="A50021"/>
                </a:solidFill>
                <a:effectLst>
                  <a:outerShdw blurRad="38100" dist="38100" dir="2700000" algn="tl">
                    <a:srgbClr val="C0C0C0"/>
                  </a:outerShdw>
                </a:effectLst>
                <a:latin typeface="楷体" pitchFamily="49" charset="-122"/>
                <a:ea typeface="楷体" pitchFamily="49" charset="-122"/>
              </a:rPr>
              <a:t>用面向对象的方法设计系统</a:t>
            </a:r>
          </a:p>
          <a:p>
            <a:pPr eaLnBrk="1" hangingPunct="1">
              <a:lnSpc>
                <a:spcPct val="90000"/>
              </a:lnSpc>
              <a:defRPr/>
            </a:pPr>
            <a:endParaRPr kumimoji="1" lang="zh-CN" altLang="en-US" sz="24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系统设计一般是先</a:t>
            </a:r>
            <a:r>
              <a:rPr kumimoji="1" lang="zh-CN" altLang="en-US" sz="2400" dirty="0" smtClean="0">
                <a:solidFill>
                  <a:srgbClr val="FF0000"/>
                </a:solidFill>
                <a:latin typeface="楷体" pitchFamily="49" charset="-122"/>
                <a:ea typeface="楷体" pitchFamily="49" charset="-122"/>
              </a:rPr>
              <a:t>从高层入手，然后细化</a:t>
            </a:r>
            <a:r>
              <a:rPr kumimoji="1" lang="zh-CN" altLang="en-US" sz="2400" dirty="0" smtClean="0">
                <a:latin typeface="楷体" pitchFamily="49" charset="-122"/>
                <a:ea typeface="楷体" pitchFamily="49" charset="-122"/>
              </a:rPr>
              <a:t>。</a:t>
            </a:r>
            <a:endParaRPr kumimoji="1" lang="en-US" altLang="zh-CN" sz="24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系统设计是问题求解及建立解答的高级策略。</a:t>
            </a:r>
            <a:endParaRPr kumimoji="1" lang="en-US" altLang="zh-CN" sz="2400" dirty="0" smtClean="0">
              <a:latin typeface="楷体" pitchFamily="49" charset="-122"/>
              <a:ea typeface="楷体" pitchFamily="49" charset="-122"/>
            </a:endParaRPr>
          </a:p>
          <a:p>
            <a:pPr eaLnBrk="1" hangingPunct="1">
              <a:lnSpc>
                <a:spcPct val="90000"/>
              </a:lnSpc>
              <a:defRPr/>
            </a:pPr>
            <a:r>
              <a:rPr kumimoji="1" lang="zh-CN" altLang="en-US" sz="2400" dirty="0" smtClean="0">
                <a:latin typeface="楷体" pitchFamily="49" charset="-122"/>
                <a:ea typeface="楷体" pitchFamily="49" charset="-122"/>
              </a:rPr>
              <a:t>必须制定解决问题的基本方法。</a:t>
            </a:r>
          </a:p>
          <a:p>
            <a:pPr eaLnBrk="1" hangingPunct="1">
              <a:lnSpc>
                <a:spcPct val="90000"/>
              </a:lnSpc>
              <a:defRPr/>
            </a:pPr>
            <a:r>
              <a:rPr kumimoji="1" lang="zh-CN" altLang="en-US" sz="2400" dirty="0" smtClean="0">
                <a:latin typeface="楷体" pitchFamily="49" charset="-122"/>
                <a:ea typeface="楷体" pitchFamily="49" charset="-122"/>
              </a:rPr>
              <a:t>系统设计要决定整个结构及风格，这种结构为后面设计阶段的更详细策略的设计提供了基础。</a:t>
            </a:r>
            <a:r>
              <a:rPr kumimoji="1" lang="zh-CN" altLang="en-US" sz="2400" dirty="0" smtClean="0">
                <a:solidFill>
                  <a:srgbClr val="339933"/>
                </a:solidFill>
                <a:latin typeface="楷体" pitchFamily="49" charset="-122"/>
                <a:ea typeface="楷体" pitchFamily="49" charset="-122"/>
              </a:rPr>
              <a:t> </a:t>
            </a:r>
            <a:endParaRPr kumimoji="1" lang="en-US" altLang="zh-CN" sz="24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子系统分解</a:t>
            </a:r>
            <a:endParaRPr kumimoji="1" lang="en-US" altLang="zh-CN" sz="20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确定并发性</a:t>
            </a:r>
            <a:endParaRPr kumimoji="1" lang="en-US" altLang="zh-CN" sz="20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处理器及任务分配</a:t>
            </a:r>
            <a:endParaRPr kumimoji="1" lang="en-US" altLang="zh-CN" sz="20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数据存储管理</a:t>
            </a:r>
            <a:endParaRPr kumimoji="1" lang="en-US" altLang="zh-CN" sz="20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全局资源的处理</a:t>
            </a:r>
            <a:endParaRPr kumimoji="1" lang="en-US" altLang="zh-CN" sz="2000" dirty="0" smtClean="0">
              <a:solidFill>
                <a:srgbClr val="339933"/>
              </a:solidFill>
              <a:latin typeface="楷体" pitchFamily="49" charset="-122"/>
              <a:ea typeface="楷体" pitchFamily="49" charset="-122"/>
            </a:endParaRP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选择软件控制机制</a:t>
            </a:r>
          </a:p>
          <a:p>
            <a:pPr lvl="1" eaLnBrk="1" hangingPunct="1">
              <a:lnSpc>
                <a:spcPct val="90000"/>
              </a:lnSpc>
              <a:defRPr/>
            </a:pPr>
            <a:r>
              <a:rPr kumimoji="1" lang="zh-CN" altLang="en-US" sz="2000" dirty="0" smtClean="0">
                <a:solidFill>
                  <a:srgbClr val="339933"/>
                </a:solidFill>
                <a:latin typeface="楷体" pitchFamily="49" charset="-122"/>
                <a:ea typeface="楷体" pitchFamily="49" charset="-122"/>
              </a:rPr>
              <a:t>人机交互接口设计</a:t>
            </a:r>
            <a:endParaRPr kumimoji="1" lang="en-US" altLang="zh-CN" sz="2000" dirty="0" smtClean="0">
              <a:solidFill>
                <a:srgbClr val="339933"/>
              </a:solidFill>
              <a:latin typeface="楷体" pitchFamily="49" charset="-122"/>
              <a:ea typeface="楷体" pitchFamily="49" charset="-122"/>
            </a:endParaRPr>
          </a:p>
          <a:p>
            <a:pPr eaLnBrk="1" hangingPunct="1">
              <a:lnSpc>
                <a:spcPct val="90000"/>
              </a:lnSpc>
              <a:spcBef>
                <a:spcPct val="50000"/>
              </a:spcBef>
              <a:buClrTx/>
              <a:buSzTx/>
              <a:buFontTx/>
              <a:buNone/>
              <a:defRPr/>
            </a:pPr>
            <a:r>
              <a:rPr lang="en-US" altLang="zh-CN" sz="2400" b="1" dirty="0" smtClean="0">
                <a:solidFill>
                  <a:srgbClr val="339933"/>
                </a:solidFill>
                <a:effectLst>
                  <a:outerShdw blurRad="38100" dist="38100" dir="2700000" algn="tl">
                    <a:srgbClr val="C0C0C0"/>
                  </a:outerShdw>
                </a:effectLst>
                <a:latin typeface="楷体" pitchFamily="49" charset="-122"/>
                <a:ea typeface="楷体" pitchFamily="49" charset="-122"/>
              </a:rPr>
              <a:t>	</a:t>
            </a:r>
            <a:endParaRPr lang="zh-CN" altLang="en-US" sz="2400" b="1" dirty="0" smtClean="0">
              <a:solidFill>
                <a:srgbClr val="339933"/>
              </a:solidFill>
              <a:effectLst>
                <a:outerShdw blurRad="38100" dist="38100" dir="2700000" algn="tl">
                  <a:srgbClr val="C0C0C0"/>
                </a:outerShdw>
              </a:effectLst>
              <a:latin typeface="楷体" pitchFamily="49" charset="-122"/>
              <a:ea typeface="楷体" pitchFamily="49" charset="-122"/>
            </a:endParaRPr>
          </a:p>
          <a:p>
            <a:pPr eaLnBrk="1" hangingPunct="1">
              <a:lnSpc>
                <a:spcPct val="90000"/>
              </a:lnSpc>
              <a:buFont typeface="Wingdings" pitchFamily="2" charset="2"/>
              <a:buNone/>
              <a:defRPr/>
            </a:pPr>
            <a:endParaRPr lang="en-US" altLang="zh-CN" sz="2400" dirty="0" smtClean="0">
              <a:solidFill>
                <a:srgbClr val="33993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2775" y="331788"/>
            <a:ext cx="7793038" cy="768350"/>
          </a:xfrm>
        </p:spPr>
        <p:txBody>
          <a:bodyPr/>
          <a:lstStyle/>
          <a:p>
            <a:pPr eaLnBrk="1" hangingPunct="1"/>
            <a:r>
              <a:rPr lang="zh-CN" altLang="en-US" smtClean="0">
                <a:latin typeface="楷体" pitchFamily="49" charset="-122"/>
                <a:ea typeface="楷体" pitchFamily="49" charset="-122"/>
              </a:rPr>
              <a:t>用面向对象思想建立模型</a:t>
            </a:r>
          </a:p>
        </p:txBody>
      </p:sp>
      <p:sp>
        <p:nvSpPr>
          <p:cNvPr id="31747" name="Rectangle 3"/>
          <p:cNvSpPr>
            <a:spLocks noGrp="1" noChangeArrowheads="1"/>
          </p:cNvSpPr>
          <p:nvPr>
            <p:ph type="body" idx="1"/>
          </p:nvPr>
        </p:nvSpPr>
        <p:spPr>
          <a:xfrm>
            <a:off x="323850" y="1196975"/>
            <a:ext cx="3960813" cy="4968875"/>
          </a:xfrm>
        </p:spPr>
        <p:txBody>
          <a:bodyPr/>
          <a:lstStyle/>
          <a:p>
            <a:pPr marL="609600" indent="-609600" eaLnBrk="1" hangingPunct="1">
              <a:buFont typeface="Wingdings" pitchFamily="2" charset="2"/>
              <a:buNone/>
              <a:defRPr/>
            </a:pP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1.</a:t>
            </a: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瀑布模型</a:t>
            </a:r>
          </a:p>
          <a:p>
            <a:pPr marL="609600" indent="-609600" eaLnBrk="1" hangingPunct="1">
              <a:buFont typeface="Wingdings" pitchFamily="2" charset="2"/>
              <a:buNone/>
              <a:defRPr/>
            </a:pPr>
            <a:r>
              <a:rPr lang="zh-CN" altLang="en-US" sz="1800" b="1" dirty="0" smtClean="0">
                <a:effectLst>
                  <a:outerShdw blurRad="38100" dist="38100" dir="2700000" algn="tl">
                    <a:srgbClr val="C0C0C0"/>
                  </a:outerShdw>
                </a:effectLst>
                <a:latin typeface="楷体" pitchFamily="49" charset="-122"/>
                <a:ea typeface="楷体" pitchFamily="49" charset="-122"/>
              </a:rPr>
              <a:t>           </a:t>
            </a:r>
            <a:r>
              <a:rPr kumimoji="1" lang="zh-CN" altLang="en-US" sz="1800" dirty="0" smtClean="0">
                <a:latin typeface="楷体" pitchFamily="49" charset="-122"/>
                <a:ea typeface="楷体" pitchFamily="49" charset="-122"/>
              </a:rPr>
              <a:t>瀑布模型也被称为生存周期模型，其核心思想是按照相应的工序将问题进行简化，将系统功能的实现与系统的设计工作分开，便于项目之间的分工与协作，即采用结构化的分析与设计方法将逻辑实现与物理实现分开。瀑布模型将软件生命周期划分为软件计划、需求分析和定义、软件设计、软件实现、软件测试、软件运行和维护这</a:t>
            </a:r>
            <a:r>
              <a:rPr kumimoji="1" lang="en-US" altLang="zh-CN" sz="1800" dirty="0" smtClean="0">
                <a:latin typeface="楷体" pitchFamily="49" charset="-122"/>
                <a:ea typeface="楷体" pitchFamily="49" charset="-122"/>
              </a:rPr>
              <a:t>6</a:t>
            </a:r>
            <a:r>
              <a:rPr kumimoji="1" lang="zh-CN" altLang="en-US" sz="1800" dirty="0" smtClean="0">
                <a:latin typeface="楷体" pitchFamily="49" charset="-122"/>
                <a:ea typeface="楷体" pitchFamily="49" charset="-122"/>
              </a:rPr>
              <a:t>个阶段，并且规定了它们自上而下的次序，如同瀑布一样下落。每一个阶段都是依次衔接的。 </a:t>
            </a:r>
          </a:p>
          <a:p>
            <a:pPr marL="609600" indent="-609600" eaLnBrk="1" hangingPunct="1">
              <a:buFont typeface="Wingdings" pitchFamily="2" charset="2"/>
              <a:buNone/>
              <a:defRPr/>
            </a:pPr>
            <a:endParaRPr kumimoji="1" lang="en-US" altLang="zh-CN" sz="1400" dirty="0" smtClean="0">
              <a:latin typeface="楷体" pitchFamily="49" charset="-122"/>
              <a:ea typeface="楷体" pitchFamily="49" charset="-122"/>
            </a:endParaRPr>
          </a:p>
        </p:txBody>
      </p:sp>
      <p:pic>
        <p:nvPicPr>
          <p:cNvPr id="49156" name="Picture 6" descr="http://www.supcon.com/supcon/jsp/zkfc/zktx/zktx38/image/ruan1.jpg"/>
          <p:cNvPicPr>
            <a:picLocks noChangeAspect="1" noChangeArrowheads="1"/>
          </p:cNvPicPr>
          <p:nvPr/>
        </p:nvPicPr>
        <p:blipFill>
          <a:blip r:embed="rId2"/>
          <a:srcRect/>
          <a:stretch>
            <a:fillRect/>
          </a:stretch>
        </p:blipFill>
        <p:spPr bwMode="auto">
          <a:xfrm>
            <a:off x="4500563" y="2060575"/>
            <a:ext cx="4141787"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55650" y="260350"/>
            <a:ext cx="7632700" cy="647700"/>
          </a:xfrm>
        </p:spPr>
        <p:txBody>
          <a:bodyPr/>
          <a:lstStyle/>
          <a:p>
            <a:pPr eaLnBrk="1" hangingPunct="1"/>
            <a:r>
              <a:rPr lang="zh-CN" altLang="en-US" smtClean="0">
                <a:latin typeface="楷体" pitchFamily="49" charset="-122"/>
                <a:ea typeface="楷体" pitchFamily="49" charset="-122"/>
              </a:rPr>
              <a:t>用面向对象思想建立模型</a:t>
            </a:r>
          </a:p>
        </p:txBody>
      </p:sp>
      <p:sp>
        <p:nvSpPr>
          <p:cNvPr id="32771" name="Rectangle 3"/>
          <p:cNvSpPr>
            <a:spLocks noGrp="1" noChangeArrowheads="1"/>
          </p:cNvSpPr>
          <p:nvPr>
            <p:ph type="body" idx="1"/>
          </p:nvPr>
        </p:nvSpPr>
        <p:spPr>
          <a:xfrm>
            <a:off x="539750" y="981075"/>
            <a:ext cx="7772400" cy="5040313"/>
          </a:xfrm>
        </p:spPr>
        <p:txBody>
          <a:bodyPr/>
          <a:lstStyle/>
          <a:p>
            <a:pPr eaLnBrk="1" hangingPunct="1">
              <a:buFont typeface="Wingdings" pitchFamily="2" charset="2"/>
              <a:buNone/>
              <a:defRPr/>
            </a:pP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2. </a:t>
            </a: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喷泉模型</a:t>
            </a:r>
          </a:p>
          <a:p>
            <a:pPr eaLnBrk="1" hangingPunct="1">
              <a:defRPr/>
            </a:pPr>
            <a:r>
              <a:rPr kumimoji="1" lang="zh-CN" altLang="en-US" sz="1600" dirty="0" smtClean="0">
                <a:latin typeface="楷体" pitchFamily="49" charset="-122"/>
                <a:ea typeface="楷体" pitchFamily="49" charset="-122"/>
              </a:rPr>
              <a:t>喷泉模型是一种以对象为驱动、以用户需求为动力的模型，主要用于描述面向对象的软件开发过程。该模型认为软件开发过程自下而上周期的各阶段是相互重叠和多次反复的，就像水喷上去又可以落下来，类似一个喷泉。</a:t>
            </a:r>
          </a:p>
        </p:txBody>
      </p:sp>
      <p:pic>
        <p:nvPicPr>
          <p:cNvPr id="50180" name="Picture 4"/>
          <p:cNvPicPr>
            <a:picLocks noChangeAspect="1" noChangeArrowheads="1"/>
          </p:cNvPicPr>
          <p:nvPr/>
        </p:nvPicPr>
        <p:blipFill>
          <a:blip r:embed="rId2"/>
          <a:srcRect/>
          <a:stretch>
            <a:fillRect/>
          </a:stretch>
        </p:blipFill>
        <p:spPr bwMode="auto">
          <a:xfrm>
            <a:off x="3708400" y="2924175"/>
            <a:ext cx="1323975" cy="3168650"/>
          </a:xfrm>
          <a:prstGeom prst="rect">
            <a:avLst/>
          </a:prstGeom>
          <a:noFill/>
          <a:ln w="9525">
            <a:noFill/>
            <a:miter lim="800000"/>
            <a:headEnd/>
            <a:tailEnd/>
          </a:ln>
        </p:spPr>
      </p:pic>
      <p:sp>
        <p:nvSpPr>
          <p:cNvPr id="5" name="空心弧 4"/>
          <p:cNvSpPr/>
          <p:nvPr/>
        </p:nvSpPr>
        <p:spPr>
          <a:xfrm rot="1978554">
            <a:off x="3294063" y="2828925"/>
            <a:ext cx="504825" cy="2159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空心弧 5"/>
          <p:cNvSpPr/>
          <p:nvPr/>
        </p:nvSpPr>
        <p:spPr>
          <a:xfrm rot="1978554">
            <a:off x="3365500" y="3476625"/>
            <a:ext cx="504825" cy="2159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空心弧 6"/>
          <p:cNvSpPr/>
          <p:nvPr/>
        </p:nvSpPr>
        <p:spPr>
          <a:xfrm rot="1978554">
            <a:off x="3365500" y="4124325"/>
            <a:ext cx="504825" cy="2159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空心弧 7"/>
          <p:cNvSpPr/>
          <p:nvPr/>
        </p:nvSpPr>
        <p:spPr>
          <a:xfrm rot="1978554">
            <a:off x="3365500" y="4845050"/>
            <a:ext cx="504825" cy="2159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空心弧 8"/>
          <p:cNvSpPr/>
          <p:nvPr/>
        </p:nvSpPr>
        <p:spPr>
          <a:xfrm rot="1978554">
            <a:off x="3365500" y="5492750"/>
            <a:ext cx="504825" cy="2159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空心弧 9"/>
          <p:cNvSpPr/>
          <p:nvPr/>
        </p:nvSpPr>
        <p:spPr>
          <a:xfrm rot="8344324" flipV="1">
            <a:off x="4662488" y="2843213"/>
            <a:ext cx="504825" cy="24765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空心弧 11"/>
          <p:cNvSpPr/>
          <p:nvPr/>
        </p:nvSpPr>
        <p:spPr>
          <a:xfrm rot="8344324" flipV="1">
            <a:off x="4735513" y="3492500"/>
            <a:ext cx="503237" cy="2460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空心弧 12"/>
          <p:cNvSpPr/>
          <p:nvPr/>
        </p:nvSpPr>
        <p:spPr>
          <a:xfrm rot="8344324" flipV="1">
            <a:off x="4735513" y="4140200"/>
            <a:ext cx="503237" cy="2460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空心弧 13"/>
          <p:cNvSpPr/>
          <p:nvPr/>
        </p:nvSpPr>
        <p:spPr>
          <a:xfrm rot="8344324" flipV="1">
            <a:off x="4735513" y="4787900"/>
            <a:ext cx="503237" cy="2460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空心弧 14"/>
          <p:cNvSpPr/>
          <p:nvPr/>
        </p:nvSpPr>
        <p:spPr>
          <a:xfrm rot="8344324" flipV="1">
            <a:off x="4806950" y="5508625"/>
            <a:ext cx="504825" cy="24606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1188" y="333375"/>
            <a:ext cx="7416800" cy="647700"/>
          </a:xfrm>
        </p:spPr>
        <p:txBody>
          <a:bodyPr/>
          <a:lstStyle/>
          <a:p>
            <a:pPr eaLnBrk="1" hangingPunct="1"/>
            <a:r>
              <a:rPr lang="zh-CN" altLang="en-US" sz="3600" smtClean="0">
                <a:latin typeface="楷体" pitchFamily="49" charset="-122"/>
                <a:ea typeface="楷体" pitchFamily="49" charset="-122"/>
              </a:rPr>
              <a:t>用面向对象思想建立模型</a:t>
            </a:r>
          </a:p>
        </p:txBody>
      </p:sp>
      <p:sp>
        <p:nvSpPr>
          <p:cNvPr id="33795" name="Rectangle 3"/>
          <p:cNvSpPr>
            <a:spLocks noGrp="1" noChangeArrowheads="1"/>
          </p:cNvSpPr>
          <p:nvPr>
            <p:ph type="body" idx="1"/>
          </p:nvPr>
        </p:nvSpPr>
        <p:spPr>
          <a:xfrm>
            <a:off x="250825" y="981075"/>
            <a:ext cx="8137525" cy="4464050"/>
          </a:xfrm>
        </p:spPr>
        <p:txBody>
          <a:bodyPr/>
          <a:lstStyle/>
          <a:p>
            <a:pPr eaLnBrk="1" hangingPunct="1">
              <a:buFont typeface="Wingdings" pitchFamily="2" charset="2"/>
              <a:buNone/>
              <a:defRPr/>
            </a:pP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3. </a:t>
            </a: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基于组件的开发模型</a:t>
            </a:r>
          </a:p>
          <a:p>
            <a:pPr eaLnBrk="1" hangingPunct="1">
              <a:defRPr/>
            </a:pPr>
            <a:r>
              <a:rPr kumimoji="1" lang="zh-CN" altLang="en-US" sz="1800" dirty="0" smtClean="0">
                <a:latin typeface="楷体" pitchFamily="49" charset="-122"/>
                <a:ea typeface="楷体" pitchFamily="49" charset="-122"/>
              </a:rPr>
              <a:t>基于构件的开发模型利用模块化方法将整个系统模块化，并在一定构件模型的支持下复用构件库中的一个或多个软件构件，通过组合手段高效率、高质量地构造应用软件系统的过程。</a:t>
            </a:r>
          </a:p>
        </p:txBody>
      </p:sp>
      <p:pic>
        <p:nvPicPr>
          <p:cNvPr id="51204" name="Picture 4"/>
          <p:cNvPicPr>
            <a:picLocks noChangeAspect="1" noChangeArrowheads="1"/>
          </p:cNvPicPr>
          <p:nvPr/>
        </p:nvPicPr>
        <p:blipFill>
          <a:blip r:embed="rId2"/>
          <a:srcRect/>
          <a:stretch>
            <a:fillRect/>
          </a:stretch>
        </p:blipFill>
        <p:spPr bwMode="auto">
          <a:xfrm>
            <a:off x="3348038" y="2924175"/>
            <a:ext cx="1557337" cy="3024188"/>
          </a:xfrm>
          <a:prstGeom prst="rect">
            <a:avLst/>
          </a:prstGeom>
          <a:noFill/>
          <a:ln w="9525">
            <a:noFill/>
            <a:miter lim="800000"/>
            <a:headEnd/>
            <a:tailEnd/>
          </a:ln>
        </p:spPr>
      </p:pic>
      <p:cxnSp>
        <p:nvCxnSpPr>
          <p:cNvPr id="27" name="直接连接符 26"/>
          <p:cNvCxnSpPr/>
          <p:nvPr/>
        </p:nvCxnSpPr>
        <p:spPr>
          <a:xfrm>
            <a:off x="4932363" y="5013325"/>
            <a:ext cx="576262" cy="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508625" y="3644900"/>
            <a:ext cx="0" cy="1368425"/>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859338" y="3644900"/>
            <a:ext cx="649287" cy="0"/>
          </a:xfrm>
          <a:prstGeom prst="straightConnector1">
            <a:avLst/>
          </a:prstGeom>
          <a:ln w="19050">
            <a:solidFill>
              <a:schemeClr val="bg2"/>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9750" y="260350"/>
            <a:ext cx="7793038" cy="647700"/>
          </a:xfrm>
        </p:spPr>
        <p:txBody>
          <a:bodyPr/>
          <a:lstStyle/>
          <a:p>
            <a:pPr eaLnBrk="1" hangingPunct="1"/>
            <a:r>
              <a:rPr lang="zh-CN" altLang="en-US" sz="3200" smtClean="0">
                <a:latin typeface="楷体" pitchFamily="49" charset="-122"/>
                <a:ea typeface="楷体" pitchFamily="49" charset="-122"/>
              </a:rPr>
              <a:t>用面向对象思想建立模型</a:t>
            </a:r>
          </a:p>
        </p:txBody>
      </p:sp>
      <p:sp>
        <p:nvSpPr>
          <p:cNvPr id="34819" name="Rectangle 3"/>
          <p:cNvSpPr>
            <a:spLocks noGrp="1" noChangeArrowheads="1"/>
          </p:cNvSpPr>
          <p:nvPr>
            <p:ph type="body" idx="1"/>
          </p:nvPr>
        </p:nvSpPr>
        <p:spPr>
          <a:xfrm>
            <a:off x="468313" y="1052513"/>
            <a:ext cx="8064500" cy="4679950"/>
          </a:xfrm>
        </p:spPr>
        <p:txBody>
          <a:bodyPr/>
          <a:lstStyle/>
          <a:p>
            <a:pPr eaLnBrk="1" hangingPunct="1">
              <a:buFont typeface="Wingdings" pitchFamily="2" charset="2"/>
              <a:buNone/>
              <a:defRPr/>
            </a:pPr>
            <a:r>
              <a:rPr lang="en-US" altLang="zh-CN" b="1" dirty="0" smtClean="0">
                <a:solidFill>
                  <a:srgbClr val="A50021"/>
                </a:solidFill>
                <a:effectLst>
                  <a:outerShdw blurRad="38100" dist="38100" dir="2700000" algn="tl">
                    <a:srgbClr val="C0C0C0"/>
                  </a:outerShdw>
                </a:effectLst>
                <a:latin typeface="楷体" pitchFamily="49" charset="-122"/>
                <a:ea typeface="楷体" pitchFamily="49" charset="-122"/>
              </a:rPr>
              <a:t>4. XP</a:t>
            </a:r>
            <a:r>
              <a:rPr lang="zh-CN" altLang="en-US" b="1" dirty="0" smtClean="0">
                <a:solidFill>
                  <a:srgbClr val="A50021"/>
                </a:solidFill>
                <a:effectLst>
                  <a:outerShdw blurRad="38100" dist="38100" dir="2700000" algn="tl">
                    <a:srgbClr val="C0C0C0"/>
                  </a:outerShdw>
                </a:effectLst>
                <a:latin typeface="楷体" pitchFamily="49" charset="-122"/>
                <a:ea typeface="楷体" pitchFamily="49" charset="-122"/>
              </a:rPr>
              <a:t>开发模型</a:t>
            </a:r>
          </a:p>
          <a:p>
            <a:pPr eaLnBrk="1" hangingPunct="1">
              <a:defRPr/>
            </a:pPr>
            <a:r>
              <a:rPr kumimoji="1" lang="zh-CN" altLang="en-US" sz="1600" dirty="0" smtClean="0">
                <a:latin typeface="楷体" pitchFamily="49" charset="-122"/>
                <a:ea typeface="楷体" pitchFamily="49" charset="-122"/>
              </a:rPr>
              <a:t>敏捷方法强调适应性而非预测性、强调以人为中心，而不以流程为中心，以及对变化的适应和对人性的关注，其特点是轻载、基于时间、紧凑、并行并基于构件的软件过程。</a:t>
            </a:r>
          </a:p>
          <a:p>
            <a:pPr eaLnBrk="1" hangingPunct="1">
              <a:defRPr/>
            </a:pPr>
            <a:r>
              <a:rPr kumimoji="1" lang="zh-CN" altLang="en-US" sz="1600" dirty="0" smtClean="0">
                <a:latin typeface="楷体" pitchFamily="49" charset="-122"/>
                <a:ea typeface="楷体" pitchFamily="49" charset="-122"/>
              </a:rPr>
              <a:t>在所有的敏捷方法中，</a:t>
            </a:r>
            <a:r>
              <a:rPr kumimoji="1" lang="en-US" altLang="zh-CN" sz="1600" dirty="0" smtClean="0">
                <a:latin typeface="楷体" pitchFamily="49" charset="-122"/>
                <a:ea typeface="楷体" pitchFamily="49" charset="-122"/>
              </a:rPr>
              <a:t>XP</a:t>
            </a:r>
            <a:r>
              <a:rPr kumimoji="1" lang="zh-CN" altLang="en-US" sz="1600" dirty="0" smtClean="0">
                <a:latin typeface="楷体" pitchFamily="49" charset="-122"/>
                <a:ea typeface="楷体" pitchFamily="49" charset="-122"/>
              </a:rPr>
              <a:t>（</a:t>
            </a:r>
            <a:r>
              <a:rPr kumimoji="1" lang="en-US" altLang="zh-CN" sz="1600" dirty="0" err="1" smtClean="0">
                <a:latin typeface="楷体" pitchFamily="49" charset="-122"/>
                <a:ea typeface="楷体" pitchFamily="49" charset="-122"/>
              </a:rPr>
              <a:t>eXtreme</a:t>
            </a:r>
            <a:r>
              <a:rPr kumimoji="1" lang="en-US" altLang="zh-CN" sz="1600" dirty="0" smtClean="0">
                <a:latin typeface="楷体" pitchFamily="49" charset="-122"/>
                <a:ea typeface="楷体" pitchFamily="49" charset="-122"/>
              </a:rPr>
              <a:t> Programming</a:t>
            </a:r>
            <a:r>
              <a:rPr kumimoji="1" lang="zh-CN" altLang="en-US" sz="1600" dirty="0" smtClean="0">
                <a:latin typeface="楷体" pitchFamily="49" charset="-122"/>
                <a:ea typeface="楷体" pitchFamily="49" charset="-122"/>
              </a:rPr>
              <a:t>）方法是最引人注目的一种轻型开发方法。它规定了一组核心价值和方法，消除了大多数重量型开发过程中的不必要产物，建立了一个渐进型开发过程。</a:t>
            </a:r>
          </a:p>
        </p:txBody>
      </p:sp>
      <p:pic>
        <p:nvPicPr>
          <p:cNvPr id="52228" name="Picture 4"/>
          <p:cNvPicPr>
            <a:picLocks noChangeAspect="1" noChangeArrowheads="1"/>
          </p:cNvPicPr>
          <p:nvPr/>
        </p:nvPicPr>
        <p:blipFill>
          <a:blip r:embed="rId2"/>
          <a:srcRect/>
          <a:stretch>
            <a:fillRect/>
          </a:stretch>
        </p:blipFill>
        <p:spPr bwMode="auto">
          <a:xfrm>
            <a:off x="1908175" y="3500438"/>
            <a:ext cx="5249863"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1847</TotalTime>
  <Words>722</Words>
  <Application>Microsoft Office PowerPoint</Application>
  <PresentationFormat>全屏显示(4:3)</PresentationFormat>
  <Paragraphs>82</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Blends</vt:lpstr>
      <vt:lpstr>【案例】</vt:lpstr>
      <vt:lpstr>面向对象和项目设计</vt:lpstr>
      <vt:lpstr>面向对象和项目设计</vt:lpstr>
      <vt:lpstr>面向对象和项目设计</vt:lpstr>
      <vt:lpstr>面向对象和项目设计</vt:lpstr>
      <vt:lpstr>用面向对象思想建立模型</vt:lpstr>
      <vt:lpstr>用面向对象思想建立模型</vt:lpstr>
      <vt:lpstr>用面向对象思想建立模型</vt:lpstr>
      <vt:lpstr>用面向对象思想建立模型</vt:lpstr>
      <vt:lpstr>Rational Rose 2007 的安装与使用</vt:lpstr>
    </vt:vector>
  </TitlesOfParts>
  <Company>www.in9.cn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面向对象概述</dc:title>
  <dc:creator>999宝藏网</dc:creator>
  <cp:lastModifiedBy>a1</cp:lastModifiedBy>
  <cp:revision>104</cp:revision>
  <dcterms:created xsi:type="dcterms:W3CDTF">2010-04-13T11:05:59Z</dcterms:created>
  <dcterms:modified xsi:type="dcterms:W3CDTF">2017-09-20T04:26:32Z</dcterms:modified>
</cp:coreProperties>
</file>