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040" r:id="rId2"/>
  </p:sldMasterIdLst>
  <p:notesMasterIdLst>
    <p:notesMasterId r:id="rId36"/>
  </p:notesMasterIdLst>
  <p:handoutMasterIdLst>
    <p:handoutMasterId r:id="rId37"/>
  </p:handoutMasterIdLst>
  <p:sldIdLst>
    <p:sldId id="339" r:id="rId3"/>
    <p:sldId id="385" r:id="rId4"/>
    <p:sldId id="388" r:id="rId5"/>
    <p:sldId id="389" r:id="rId6"/>
    <p:sldId id="386" r:id="rId7"/>
    <p:sldId id="390" r:id="rId8"/>
    <p:sldId id="392" r:id="rId9"/>
    <p:sldId id="341" r:id="rId10"/>
    <p:sldId id="330" r:id="rId11"/>
    <p:sldId id="342" r:id="rId12"/>
    <p:sldId id="376" r:id="rId13"/>
    <p:sldId id="377" r:id="rId14"/>
    <p:sldId id="344" r:id="rId15"/>
    <p:sldId id="345" r:id="rId16"/>
    <p:sldId id="378" r:id="rId17"/>
    <p:sldId id="346" r:id="rId18"/>
    <p:sldId id="364" r:id="rId19"/>
    <p:sldId id="379" r:id="rId20"/>
    <p:sldId id="380" r:id="rId21"/>
    <p:sldId id="347" r:id="rId22"/>
    <p:sldId id="348" r:id="rId23"/>
    <p:sldId id="349" r:id="rId24"/>
    <p:sldId id="350" r:id="rId25"/>
    <p:sldId id="352" r:id="rId26"/>
    <p:sldId id="353" r:id="rId27"/>
    <p:sldId id="359" r:id="rId28"/>
    <p:sldId id="361" r:id="rId29"/>
    <p:sldId id="360" r:id="rId30"/>
    <p:sldId id="375" r:id="rId31"/>
    <p:sldId id="335" r:id="rId32"/>
    <p:sldId id="367" r:id="rId33"/>
    <p:sldId id="369" r:id="rId34"/>
    <p:sldId id="36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FFFFCC"/>
    <a:srgbClr val="333399"/>
    <a:srgbClr val="FFCCCC"/>
    <a:srgbClr val="FFFF00"/>
    <a:srgbClr val="CCFF33"/>
    <a:srgbClr val="996633"/>
    <a:srgbClr val="3399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89" autoAdjust="0"/>
    <p:restoredTop sz="97602" autoAdjust="0"/>
  </p:normalViewPr>
  <p:slideViewPr>
    <p:cSldViewPr>
      <p:cViewPr varScale="1">
        <p:scale>
          <a:sx n="100" d="100"/>
          <a:sy n="100" d="100"/>
        </p:scale>
        <p:origin x="-98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9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3013A4-2A77-499D-B16E-34CB74573579}" type="datetimeFigureOut">
              <a:rPr lang="zh-CN" altLang="en-US"/>
              <a:pPr>
                <a:defRPr/>
              </a:pPr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282CD1-569A-46BE-BE25-0A2C879D753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BEE6EF8-46AB-4940-A811-297CBBE4EC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8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009DB-BE89-4A80-8F78-447DC398BFD9}" type="slidenum">
              <a:rPr lang="en-US" altLang="zh-CN">
                <a:cs typeface="Arial" charset="0"/>
              </a:rPr>
              <a:pPr/>
              <a:t>24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009DB-BE89-4A80-8F78-447DC398BFD9}" type="slidenum">
              <a:rPr lang="en-US" altLang="zh-CN">
                <a:cs typeface="Arial" charset="0"/>
              </a:rPr>
              <a:pPr/>
              <a:t>25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009DB-BE89-4A80-8F78-447DC398BFD9}" type="slidenum">
              <a:rPr lang="en-US" altLang="zh-CN">
                <a:cs typeface="Arial" charset="0"/>
              </a:rPr>
              <a:pPr/>
              <a:t>26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009DB-BE89-4A80-8F78-447DC398BFD9}" type="slidenum">
              <a:rPr lang="en-US" altLang="zh-CN">
                <a:cs typeface="Arial" charset="0"/>
              </a:rPr>
              <a:pPr/>
              <a:t>27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A5A33-365F-4E86-ABBD-55DD951C8233}" type="slidenum">
              <a:rPr lang="en-US" altLang="zh-CN" smtClean="0">
                <a:cs typeface="Arial" charset="0"/>
              </a:rPr>
              <a:pPr/>
              <a:t>28</a:t>
            </a:fld>
            <a:endParaRPr lang="en-US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关系：一对一、一对多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A5A33-365F-4E86-ABBD-55DD951C8233}" type="slidenum">
              <a:rPr lang="en-US" altLang="zh-CN" smtClean="0">
                <a:cs typeface="Arial" charset="0"/>
              </a:rPr>
              <a:pPr/>
              <a:t>29</a:t>
            </a:fld>
            <a:endParaRPr lang="en-US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继承方式二：一般到特殊的具体化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三角形：角</a:t>
            </a:r>
            <a:r>
              <a:rPr lang="en-US" altLang="zh-CN" smtClean="0">
                <a:latin typeface="Arial" charset="0"/>
                <a:cs typeface="Arial" charset="0"/>
              </a:rPr>
              <a:t>A</a:t>
            </a:r>
            <a:r>
              <a:rPr lang="zh-CN" altLang="en-US" smtClean="0">
                <a:latin typeface="Arial" charset="0"/>
                <a:cs typeface="Arial" charset="0"/>
              </a:rPr>
              <a:t>、</a:t>
            </a:r>
            <a:r>
              <a:rPr lang="en-US" altLang="zh-CN" smtClean="0">
                <a:latin typeface="Arial" charset="0"/>
                <a:cs typeface="Arial" charset="0"/>
              </a:rPr>
              <a:t>B</a:t>
            </a:r>
            <a:r>
              <a:rPr lang="zh-CN" altLang="en-US" smtClean="0">
                <a:latin typeface="Arial" charset="0"/>
                <a:cs typeface="Arial" charset="0"/>
              </a:rPr>
              <a:t>、</a:t>
            </a:r>
            <a:r>
              <a:rPr lang="en-US" altLang="zh-CN" smtClean="0">
                <a:latin typeface="Arial" charset="0"/>
                <a:cs typeface="Arial" charset="0"/>
              </a:rPr>
              <a:t>C</a:t>
            </a: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四边形</a:t>
            </a:r>
            <a:r>
              <a:rPr lang="en-US" altLang="zh-CN" smtClean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zh-CN" altLang="en-US" smtClean="0">
                <a:latin typeface="Arial" charset="0"/>
                <a:cs typeface="Arial" charset="0"/>
                <a:sym typeface="Wingdings" pitchFamily="2" charset="2"/>
              </a:rPr>
              <a:t>矩形</a:t>
            </a:r>
            <a:r>
              <a:rPr lang="en-US" altLang="zh-CN" smtClean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zh-CN" altLang="en-US" smtClean="0">
                <a:latin typeface="Arial" charset="0"/>
                <a:cs typeface="Arial" charset="0"/>
                <a:sym typeface="Wingdings" pitchFamily="2" charset="2"/>
              </a:rPr>
              <a:t>正方形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圆形：半径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……</a:t>
            </a:r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DBA47-8EE6-41F6-90A4-360B9FEABF31}" type="slidenum">
              <a:rPr lang="en-US" altLang="zh-CN">
                <a:cs typeface="Arial" charset="0"/>
              </a:rPr>
              <a:pPr/>
              <a:t>30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继承：一般类的属性和操作为特殊类所继承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继承方式一：特殊到一般的抽象化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C9AA-C6A1-4317-A47F-5253EB842207}" type="slidenum">
              <a:rPr lang="en-US" altLang="zh-CN">
                <a:cs typeface="Arial" charset="0"/>
              </a:rPr>
              <a:pPr/>
              <a:t>31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OOA</a:t>
            </a:r>
            <a:r>
              <a:rPr lang="zh-CN" altLang="en-US" smtClean="0">
                <a:latin typeface="Arial" charset="0"/>
                <a:cs typeface="Arial" charset="0"/>
              </a:rPr>
              <a:t>：运用面向对象的方法对软件系统进行理解和分析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6A9FD-EB63-44DA-A417-57AE139B100E}" type="slidenum">
              <a:rPr lang="en-US" altLang="zh-CN">
                <a:cs typeface="Arial" charset="0"/>
              </a:rPr>
              <a:pPr/>
              <a:t>32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继承：一般类的属性和操作为特殊类所继承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继承方式一：特殊到一般的抽象化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C9AA-C6A1-4317-A47F-5253EB842207}" type="slidenum">
              <a:rPr lang="en-US" altLang="zh-CN">
                <a:cs typeface="Arial" charset="0"/>
              </a:rPr>
              <a:pPr/>
              <a:t>33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对象：对客观世界中事物的抽象描述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F4761-4A1A-404C-BF1F-70D1FC852463}" type="slidenum">
              <a:rPr lang="en-US" altLang="zh-CN">
                <a:cs typeface="Arial" charset="0"/>
              </a:rPr>
              <a:pPr/>
              <a:t>9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10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16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消息和通信：向对象发送消息以请求其服务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6FFDF-3020-4354-BAE6-D63BF08AAC43}" type="slidenum">
              <a:rPr lang="en-US" altLang="zh-CN">
                <a:cs typeface="Arial" charset="0"/>
              </a:rPr>
              <a:pPr/>
              <a:t>17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20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21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22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结构化程序设计</a:t>
            </a:r>
            <a:r>
              <a:rPr lang="zh-CN" altLang="en-US" smtClean="0">
                <a:latin typeface="Arial" charset="0"/>
                <a:cs typeface="Arial" charset="0"/>
              </a:rPr>
              <a:t>：功能与数据相分离，可复用性和可维护性差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面向对象程序设计：功能与数据相结合，封装性、复用性好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49B18-F3A0-4A1D-ABB2-BAD2885FBAEE}" type="slidenum">
              <a:rPr lang="en-US" altLang="zh-CN">
                <a:cs typeface="Arial" charset="0"/>
              </a:rPr>
              <a:pPr/>
              <a:t>23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1DDC306-EB76-45D5-9E1D-E0D98995CAA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954F2A62-715B-4A61-87B1-079E9B8910EB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r>
              <a:rPr lang="en-US" altLang="zh-CN" b="0" smtClean="0"/>
              <a:t> 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4BE0D78D-2C81-4F44-9027-19F71509808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DC017A55-DE80-4787-8474-CD4EE94B6B18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97CF004-3A23-43B8-AEFB-6CE7431D145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6040DA0-9E3A-43BE-AEE7-FD370001F7C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5354EA-E998-404C-85F4-CB61265F9F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86E996A3-39CE-4086-BAFD-819EA24E6D5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2C12D-45CC-464E-92C7-3DDA02544B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A385F951-40F8-452D-952F-AFFA76F9B99B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F9D8D5-5616-4F10-9555-274ADABD750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1AD356-9D75-41E9-B0BE-F9D7439156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A4291-6D4E-40EB-A708-BEAD118D3E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6F163-3CAE-4033-B9BA-166B3DDDFA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2A2D4-5ADE-4B5F-8BEA-F89EDE1B2E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A5FDE1-24A5-46C4-9A95-92AC227A5E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1EA4A32-6E8C-4816-A113-2BB827748CE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779FBB9-88E1-486D-891B-A1AF61626E5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CE3C1E-84E6-452C-83BA-7C1529A329F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801266-AF7F-4096-B59B-40A0A5B68D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174EB-AE9A-407F-815F-A0DFF083EB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251DEF3-B557-4DBA-B212-B23217D9EF2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4F18836-4E2D-46D4-8663-C97058D8906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r>
              <a:rPr lang="en-US" altLang="zh-CN" b="0" smtClean="0"/>
              <a:t>   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73887451-965E-495F-87B5-F2B94F127C2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7E5A731-6D78-47F9-B2F0-A3DD57004893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DC9AC612-6709-412D-9674-6069353A307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30E84DB-9206-4F20-929F-F9DD210D6A9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391BFF38-E0F1-4FC4-868A-2B8857A9166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493F3B37-14DD-468A-B62B-AB1227D6D9CD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E01AC9B-044E-4570-8B4B-BDDD06F206E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2A158AEC-F124-48A2-8C55-0B8871021EA2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64D9796-4B01-4FA7-8383-E4449E27551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C32AD36-3118-4297-8040-66ECE4923D0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CF66C1F-DC0B-4D17-8938-CA74419DB6F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4B854D4-1DFE-43AD-9650-69098B733B5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</a:t>
            </a:r>
            <a:r>
              <a:rPr lang="en-US" altLang="zh-CN" smtClean="0"/>
              <a:t>   </a:t>
            </a:r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85FFEB0-1CEC-4D8D-BD51-3CD19AB9EED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C9FB6F9-9D82-4887-8F32-B0C5AED8C220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9/20/2017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zh-CN" altLang="en-US" smtClean="0"/>
              <a:t>郑宇军  人民邮电出版社</a:t>
            </a:r>
            <a:r>
              <a:rPr lang="en-US" altLang="zh-CN" smtClean="0"/>
              <a:t>    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6F9DBDD-28B4-41AF-9F7E-2C1585A0DE0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279503482/article/details/207029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505200" cy="685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C# </a:t>
            </a:r>
            <a:r>
              <a:rPr lang="zh-CN" altLang="en-US" sz="32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之</a:t>
            </a:r>
            <a:endParaRPr lang="en-US" altLang="zh-CN" sz="32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133600"/>
            <a:ext cx="8534400" cy="2438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3600" dirty="0" smtClean="0">
                <a:latin typeface="+mn-ea"/>
              </a:rPr>
              <a:t>面向对象与</a:t>
            </a:r>
            <a:r>
              <a:rPr lang="en-US" sz="3600" dirty="0" smtClean="0">
                <a:latin typeface="+mn-ea"/>
              </a:rPr>
              <a:t>UML</a:t>
            </a:r>
            <a:r>
              <a:rPr lang="zh-CN" altLang="en-US" sz="3600" dirty="0" smtClean="0">
                <a:latin typeface="+mn-ea"/>
              </a:rPr>
              <a:t>建模</a:t>
            </a:r>
            <a:endParaRPr lang="en-US" altLang="zh-CN" sz="3600" dirty="0" smtClean="0">
              <a:latin typeface="+mn-ea"/>
            </a:endParaRPr>
          </a:p>
          <a:p>
            <a:pPr algn="ctr">
              <a:defRPr/>
            </a:pPr>
            <a:endParaRPr lang="en-US" sz="3600" dirty="0" smtClean="0"/>
          </a:p>
          <a:p>
            <a:pPr algn="ctr" eaLnBrk="1" hangingPunct="1">
              <a:defRPr/>
            </a:pPr>
            <a:r>
              <a:rPr lang="en-US" altLang="zh-CN" sz="3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Object </a:t>
            </a:r>
            <a:r>
              <a:rPr lang="en-US" altLang="zh-CN" sz="3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Oriented Programming </a:t>
            </a:r>
            <a:r>
              <a:rPr lang="en-US" altLang="zh-CN" sz="36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&amp; UML</a:t>
            </a:r>
            <a:endParaRPr lang="en-US" altLang="zh-CN" sz="36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7512708-5580-41BB-A86A-97019790F54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19400" y="5486400"/>
            <a:ext cx="3124200" cy="5334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zh-CN" altLang="en-US" noProof="0" dirty="0" smtClean="0">
                <a:latin typeface="楷体" pitchFamily="49" charset="-122"/>
                <a:ea typeface="楷体" pitchFamily="49" charset="-122"/>
              </a:rPr>
              <a:t>程秀峰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500" b="1" dirty="0" smtClean="0">
                <a:latin typeface="楷体" pitchFamily="49" charset="-122"/>
                <a:ea typeface="楷体" pitchFamily="49" charset="-122"/>
              </a:rPr>
              <a:t>类</a:t>
            </a:r>
            <a:r>
              <a:rPr lang="en-US" altLang="zh-CN" sz="2500" dirty="0" smtClean="0">
                <a:latin typeface="楷体" pitchFamily="49" charset="-122"/>
                <a:ea typeface="楷体" pitchFamily="49" charset="-122"/>
              </a:rPr>
              <a:t>(Class)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是指具有相同属性和操作的一组对象的集合。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defRPr/>
            </a:pP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描述“一类”对象的共同特征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  <a:defRPr/>
            </a:pPr>
            <a:endParaRPr lang="en-US" altLang="zh-CN" sz="2500" dirty="0" smtClean="0"/>
          </a:p>
          <a:p>
            <a:pPr>
              <a:defRPr/>
            </a:pPr>
            <a:r>
              <a:rPr lang="zh-CN" altLang="en-US" sz="2500" b="1" dirty="0" smtClean="0"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500" dirty="0" smtClean="0">
                <a:latin typeface="楷体" pitchFamily="49" charset="-122"/>
                <a:ea typeface="楷体" pitchFamily="49" charset="-122"/>
              </a:rPr>
              <a:t>OO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中最重要的结构，支持</a:t>
            </a:r>
            <a:r>
              <a:rPr lang="zh-CN" altLang="en-US" sz="2500" b="1" dirty="0" smtClean="0">
                <a:latin typeface="楷体" pitchFamily="49" charset="-122"/>
                <a:ea typeface="楷体" pitchFamily="49" charset="-122"/>
              </a:rPr>
              <a:t>隐藏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500" b="1" dirty="0" smtClean="0">
                <a:latin typeface="楷体" pitchFamily="49" charset="-122"/>
                <a:ea typeface="楷体" pitchFamily="49" charset="-122"/>
              </a:rPr>
              <a:t>封装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defRPr/>
            </a:pP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隐藏：对象的私有信息不能由外界直接访问，只能通过该    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  <a:defRPr/>
            </a:pPr>
            <a:r>
              <a:rPr lang="en-US" altLang="zh-CN" sz="2500" dirty="0" smtClean="0">
                <a:latin typeface="楷体" pitchFamily="49" charset="-122"/>
                <a:ea typeface="楷体" pitchFamily="49" charset="-122"/>
              </a:rPr>
              <a:t>            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对象公开的操作间接访问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  <a:defRPr/>
            </a:pP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defRPr/>
            </a:pP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封装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：将数据操作封装为一个有机的整体，类的用户只关     </a:t>
            </a:r>
            <a:r>
              <a:rPr lang="en-US" altLang="zh-CN" sz="2500" dirty="0" smtClean="0">
                <a:latin typeface="楷体" pitchFamily="49" charset="-122"/>
                <a:ea typeface="楷体" pitchFamily="49" charset="-122"/>
              </a:rPr>
              <a:t>	       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心其提供的服务，不必关心其具体实现细节</a:t>
            </a:r>
            <a:r>
              <a:rPr lang="zh-CN" altLang="en-US" sz="2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defRPr/>
            </a:pPr>
            <a:endParaRPr lang="en-US" altLang="zh-CN" sz="25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defRPr/>
            </a:pPr>
            <a:endParaRPr lang="en-US" altLang="zh-CN" b="1" u="wavyHeavy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面向对象的基本概念：类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6457890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  <a:hlinkClick r:id="rId3"/>
              </a:rPr>
              <a:t>http://blog.csdn.net/279503482/article/details/20702913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1547813" y="1412875"/>
            <a:ext cx="1584325" cy="576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实体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5364163" y="1412875"/>
            <a:ext cx="1584325" cy="5762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类</a:t>
            </a:r>
          </a:p>
        </p:txBody>
      </p:sp>
      <p:cxnSp>
        <p:nvCxnSpPr>
          <p:cNvPr id="11" name="直接箭头连接符 10"/>
          <p:cNvCxnSpPr>
            <a:stCxn id="8" idx="2"/>
            <a:endCxn id="14" idx="0"/>
          </p:cNvCxnSpPr>
          <p:nvPr/>
        </p:nvCxnSpPr>
        <p:spPr>
          <a:xfrm>
            <a:off x="6156325" y="1989138"/>
            <a:ext cx="0" cy="18716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/>
          <p:cNvSpPr/>
          <p:nvPr/>
        </p:nvSpPr>
        <p:spPr>
          <a:xfrm>
            <a:off x="5364163" y="3860800"/>
            <a:ext cx="1584325" cy="576263"/>
          </a:xfrm>
          <a:prstGeom prst="flowChartAlternateProcess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29704" name="TextBox 15"/>
          <p:cNvSpPr txBox="1">
            <a:spLocks noChangeArrowheads="1"/>
          </p:cNvSpPr>
          <p:nvPr/>
        </p:nvSpPr>
        <p:spPr bwMode="auto">
          <a:xfrm>
            <a:off x="3810000" y="1143000"/>
            <a:ext cx="1101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建模</a:t>
            </a:r>
          </a:p>
        </p:txBody>
      </p:sp>
      <p:sp>
        <p:nvSpPr>
          <p:cNvPr id="29705" name="TextBox 16"/>
          <p:cNvSpPr txBox="1">
            <a:spLocks noChangeArrowheads="1"/>
          </p:cNvSpPr>
          <p:nvPr/>
        </p:nvSpPr>
        <p:spPr bwMode="auto">
          <a:xfrm>
            <a:off x="6443663" y="2349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具体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1547813" y="3860800"/>
            <a:ext cx="1584325" cy="576263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现象</a:t>
            </a:r>
          </a:p>
        </p:txBody>
      </p:sp>
      <p:sp>
        <p:nvSpPr>
          <p:cNvPr id="29708" name="TextBox 22"/>
          <p:cNvSpPr txBox="1">
            <a:spLocks noChangeArrowheads="1"/>
          </p:cNvSpPr>
          <p:nvPr/>
        </p:nvSpPr>
        <p:spPr bwMode="auto">
          <a:xfrm>
            <a:off x="1763713" y="4716463"/>
            <a:ext cx="1439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参照系统</a:t>
            </a:r>
          </a:p>
        </p:txBody>
      </p:sp>
      <p:sp>
        <p:nvSpPr>
          <p:cNvPr id="29709" name="TextBox 23"/>
          <p:cNvSpPr txBox="1">
            <a:spLocks noChangeArrowheads="1"/>
          </p:cNvSpPr>
          <p:nvPr/>
        </p:nvSpPr>
        <p:spPr bwMode="auto">
          <a:xfrm>
            <a:off x="762001" y="5638800"/>
            <a:ext cx="365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问题空间</a:t>
            </a:r>
            <a:r>
              <a:rPr lang="en-US" altLang="zh-CN" dirty="0" smtClean="0"/>
              <a:t>(</a:t>
            </a:r>
            <a:r>
              <a:rPr lang="en-US" altLang="zh-CN" dirty="0"/>
              <a:t>Problem Space)</a:t>
            </a:r>
            <a:endParaRPr lang="zh-CN" altLang="en-US" dirty="0"/>
          </a:p>
        </p:txBody>
      </p:sp>
      <p:sp>
        <p:nvSpPr>
          <p:cNvPr id="29710" name="TextBox 24"/>
          <p:cNvSpPr txBox="1">
            <a:spLocks noChangeArrowheads="1"/>
          </p:cNvSpPr>
          <p:nvPr/>
        </p:nvSpPr>
        <p:spPr bwMode="auto">
          <a:xfrm>
            <a:off x="5791201" y="4648200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程序</a:t>
            </a:r>
          </a:p>
        </p:txBody>
      </p:sp>
      <p:sp>
        <p:nvSpPr>
          <p:cNvPr id="29711" name="TextBox 25"/>
          <p:cNvSpPr txBox="1">
            <a:spLocks noChangeArrowheads="1"/>
          </p:cNvSpPr>
          <p:nvPr/>
        </p:nvSpPr>
        <p:spPr bwMode="auto">
          <a:xfrm>
            <a:off x="5105400" y="56388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解空间 </a:t>
            </a:r>
            <a:r>
              <a:rPr lang="en-US" altLang="zh-CN" dirty="0"/>
              <a:t>(Solution Space)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2" idx="0"/>
            <a:endCxn id="6" idx="2"/>
          </p:cNvCxnSpPr>
          <p:nvPr/>
        </p:nvCxnSpPr>
        <p:spPr>
          <a:xfrm flipV="1">
            <a:off x="2339975" y="1989138"/>
            <a:ext cx="0" cy="18716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3" name="TextBox 30"/>
          <p:cNvSpPr txBox="1">
            <a:spLocks noChangeArrowheads="1"/>
          </p:cNvSpPr>
          <p:nvPr/>
        </p:nvSpPr>
        <p:spPr bwMode="auto">
          <a:xfrm>
            <a:off x="2555875" y="24209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抽象</a:t>
            </a:r>
          </a:p>
        </p:txBody>
      </p:sp>
      <p:sp>
        <p:nvSpPr>
          <p:cNvPr id="29714" name="TextBox 31"/>
          <p:cNvSpPr txBox="1">
            <a:spLocks noChangeArrowheads="1"/>
          </p:cNvSpPr>
          <p:nvPr/>
        </p:nvSpPr>
        <p:spPr bwMode="auto">
          <a:xfrm>
            <a:off x="3810000" y="3581400"/>
            <a:ext cx="102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模拟</a:t>
            </a:r>
          </a:p>
        </p:txBody>
      </p:sp>
      <p:sp>
        <p:nvSpPr>
          <p:cNvPr id="19" name="右箭头 18"/>
          <p:cNvSpPr/>
          <p:nvPr/>
        </p:nvSpPr>
        <p:spPr>
          <a:xfrm>
            <a:off x="3857620" y="1571612"/>
            <a:ext cx="785818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3714744" y="4071942"/>
            <a:ext cx="928694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类与对象的关系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20713"/>
            <a:ext cx="84264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28600" y="762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类与对象的关系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69" name="Group 17"/>
          <p:cNvGraphicFramePr>
            <a:graphicFrameLocks noGrp="1"/>
          </p:cNvGraphicFramePr>
          <p:nvPr/>
        </p:nvGraphicFramePr>
        <p:xfrm>
          <a:off x="381000" y="1524000"/>
          <a:ext cx="990600" cy="1554481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18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228600" y="38862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 err="1"/>
              <a:t>Class‘Tea</a:t>
            </a:r>
            <a:r>
              <a:rPr lang="en-US" altLang="zh-CN" sz="2800" dirty="0"/>
              <a:t>’</a:t>
            </a:r>
          </a:p>
        </p:txBody>
      </p:sp>
      <p:graphicFrame>
        <p:nvGraphicFramePr>
          <p:cNvPr id="177210" name="Group 58"/>
          <p:cNvGraphicFramePr>
            <a:graphicFrameLocks noGrp="1"/>
          </p:cNvGraphicFramePr>
          <p:nvPr/>
        </p:nvGraphicFramePr>
        <p:xfrm>
          <a:off x="2514600" y="1371600"/>
          <a:ext cx="2057400" cy="17526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2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myTea</a:t>
                      </a:r>
                      <a:r>
                        <a:rPr kumimoji="0" lang="en-US" altLang="zh-CN" sz="2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: 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93" name="Line 41"/>
          <p:cNvSpPr>
            <a:spLocks noChangeShapeType="1"/>
          </p:cNvSpPr>
          <p:nvPr/>
        </p:nvSpPr>
        <p:spPr bwMode="auto">
          <a:xfrm>
            <a:off x="1828800" y="2362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>
            <a:off x="4724400" y="2362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5" name="Rectangle 43"/>
          <p:cNvSpPr>
            <a:spLocks noChangeArrowheads="1"/>
          </p:cNvSpPr>
          <p:nvPr/>
        </p:nvSpPr>
        <p:spPr bwMode="auto">
          <a:xfrm>
            <a:off x="1828800" y="35052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dirty="0"/>
              <a:t>Object ‘</a:t>
            </a:r>
            <a:r>
              <a:rPr lang="en-US" altLang="zh-CN" sz="2800" dirty="0" err="1"/>
              <a:t>myTea</a:t>
            </a:r>
            <a:r>
              <a:rPr lang="en-US" altLang="zh-CN" sz="2800" dirty="0"/>
              <a:t>’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dirty="0"/>
              <a:t>  (Instance of ‘Tea’ Class) </a:t>
            </a:r>
          </a:p>
        </p:txBody>
      </p:sp>
      <p:graphicFrame>
        <p:nvGraphicFramePr>
          <p:cNvPr id="177240" name="Group 88"/>
          <p:cNvGraphicFramePr>
            <a:graphicFrameLocks noGrp="1"/>
          </p:cNvGraphicFramePr>
          <p:nvPr/>
        </p:nvGraphicFramePr>
        <p:xfrm>
          <a:off x="5257800" y="1066800"/>
          <a:ext cx="3657600" cy="2971801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          </a:t>
                      </a:r>
                      <a:r>
                        <a:rPr kumimoji="0" lang="en-US" altLang="zh-CN" sz="2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myTea:Tea</a:t>
                      </a:r>
                      <a:endParaRPr kumimoji="0" lang="en-US" altLang="zh-CN" sz="2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2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ServeTime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Hotwater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bool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LeafColor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CupSize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AddWater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( 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PullWater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( ): 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211" name="Rectangle 59"/>
          <p:cNvSpPr>
            <a:spLocks noChangeArrowheads="1"/>
          </p:cNvSpPr>
          <p:nvPr/>
        </p:nvSpPr>
        <p:spPr bwMode="auto">
          <a:xfrm>
            <a:off x="228600" y="54864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 smtClean="0">
                <a:latin typeface="Comic Sans MS" pitchFamily="66" charset="0"/>
              </a:rPr>
              <a:t>一个对象包括</a:t>
            </a:r>
            <a:endParaRPr lang="en-US" altLang="zh-CN" sz="3200" dirty="0">
              <a:latin typeface="Comic Sans MS" pitchFamily="66" charset="0"/>
            </a:endParaRPr>
          </a:p>
        </p:txBody>
      </p:sp>
      <p:graphicFrame>
        <p:nvGraphicFramePr>
          <p:cNvPr id="177226" name="Group 74"/>
          <p:cNvGraphicFramePr>
            <a:graphicFrameLocks noGrp="1"/>
          </p:cNvGraphicFramePr>
          <p:nvPr/>
        </p:nvGraphicFramePr>
        <p:xfrm>
          <a:off x="3276600" y="5562600"/>
          <a:ext cx="5410200" cy="45720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Properties(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属性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) + Methods(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操作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方法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233" name="AutoShape 81"/>
          <p:cNvSpPr>
            <a:spLocks/>
          </p:cNvSpPr>
          <p:nvPr/>
        </p:nvSpPr>
        <p:spPr bwMode="auto">
          <a:xfrm>
            <a:off x="7391400" y="18288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34" name="Text Box 82"/>
          <p:cNvSpPr txBox="1">
            <a:spLocks noChangeArrowheads="1"/>
          </p:cNvSpPr>
          <p:nvPr/>
        </p:nvSpPr>
        <p:spPr bwMode="auto">
          <a:xfrm>
            <a:off x="7696200" y="2133600"/>
            <a:ext cx="1219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Properties</a:t>
            </a:r>
          </a:p>
        </p:txBody>
      </p:sp>
      <p:sp>
        <p:nvSpPr>
          <p:cNvPr id="177237" name="AutoShape 85"/>
          <p:cNvSpPr>
            <a:spLocks/>
          </p:cNvSpPr>
          <p:nvPr/>
        </p:nvSpPr>
        <p:spPr bwMode="auto">
          <a:xfrm>
            <a:off x="7467600" y="32004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38" name="Text Box 86"/>
          <p:cNvSpPr txBox="1">
            <a:spLocks noChangeArrowheads="1"/>
          </p:cNvSpPr>
          <p:nvPr/>
        </p:nvSpPr>
        <p:spPr bwMode="auto">
          <a:xfrm>
            <a:off x="7696200" y="3276600"/>
            <a:ext cx="12192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sz="2000" dirty="0"/>
              <a:t>Methods</a:t>
            </a:r>
          </a:p>
        </p:txBody>
      </p:sp>
      <p:sp>
        <p:nvSpPr>
          <p:cNvPr id="177239" name="Rectangle 87"/>
          <p:cNvSpPr>
            <a:spLocks noChangeArrowheads="1"/>
          </p:cNvSpPr>
          <p:nvPr/>
        </p:nvSpPr>
        <p:spPr bwMode="auto">
          <a:xfrm>
            <a:off x="5867400" y="41148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/>
              <a:t>Object ‘</a:t>
            </a:r>
            <a:r>
              <a:rPr lang="en-US" altLang="zh-CN" sz="2800" dirty="0" err="1"/>
              <a:t>myTea</a:t>
            </a:r>
            <a:r>
              <a:rPr lang="en-US" altLang="zh-CN" sz="2800" dirty="0"/>
              <a:t>’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/>
              <a:t>      in UML 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76200"/>
            <a:ext cx="8229600" cy="685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+mj-cs"/>
              </a:rPr>
              <a:t>标准的画法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228600" y="-762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代码大致是这样的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using 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System;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…                     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namespace _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TeaSolution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class Tea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 {};  //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构造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函数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string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ServeTime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boolean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HotWater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string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Leafcolor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int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CupSize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   //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定义属性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,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公共成员，表示它的实例可以不通过</a:t>
            </a:r>
            <a:r>
              <a:rPr lang="zh-CN" altLang="en-US" sz="1600" b="1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成员函数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访问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void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FillWater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void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PourWater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(); //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定义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方法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public ~Tea{};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//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析构函数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static void main(string[]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args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>
                <a:solidFill>
                  <a:schemeClr val="accent2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 </a:t>
            </a:r>
            <a:r>
              <a:rPr lang="en-US" altLang="zh-CN" sz="1600" dirty="0" err="1">
                <a:solidFill>
                  <a:schemeClr val="accent2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</a:t>
            </a:r>
            <a:r>
              <a:rPr lang="en-US" altLang="zh-CN" sz="1600" dirty="0">
                <a:solidFill>
                  <a:schemeClr val="accent2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= new Tea(); 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//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创建类的实例，即创建一个对象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myTea.ServeTime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= “Afternoon”;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myTea.HotWater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==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ture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 //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调用类的属性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myTea.FillWater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();  //</a:t>
            </a:r>
            <a:r>
              <a:rPr lang="zh-CN" altLang="en-US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调用类的方法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819400" y="381000"/>
            <a:ext cx="152400" cy="381000"/>
          </a:xfrm>
          <a:prstGeom prst="righ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38100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引用命名空间</a:t>
            </a:r>
            <a:endParaRPr lang="zh-CN" altLang="en-US" sz="22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819400" y="924560"/>
            <a:ext cx="457200" cy="158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76200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定义命名空间</a:t>
            </a:r>
            <a:endParaRPr lang="zh-CN" altLang="en-US" sz="2200" dirty="0"/>
          </a:p>
        </p:txBody>
      </p:sp>
      <p:sp>
        <p:nvSpPr>
          <p:cNvPr id="11" name="右大括号 10"/>
          <p:cNvSpPr/>
          <p:nvPr/>
        </p:nvSpPr>
        <p:spPr>
          <a:xfrm>
            <a:off x="4724400" y="1371600"/>
            <a:ext cx="228600" cy="2514600"/>
          </a:xfrm>
          <a:prstGeom prst="righ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定义类</a:t>
            </a:r>
            <a:endParaRPr lang="zh-CN" altLang="en-US" sz="2200" dirty="0"/>
          </a:p>
        </p:txBody>
      </p:sp>
      <p:sp>
        <p:nvSpPr>
          <p:cNvPr id="15" name="右大括号 14"/>
          <p:cNvSpPr/>
          <p:nvPr/>
        </p:nvSpPr>
        <p:spPr>
          <a:xfrm>
            <a:off x="6705600" y="3810000"/>
            <a:ext cx="228600" cy="2514600"/>
          </a:xfrm>
          <a:prstGeom prst="righ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48006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主方法</a:t>
            </a:r>
            <a:endParaRPr lang="en-US" altLang="zh-CN" sz="2200" dirty="0" smtClean="0"/>
          </a:p>
          <a:p>
            <a:r>
              <a:rPr lang="zh-CN" altLang="en-US" sz="2200" dirty="0" smtClean="0"/>
              <a:t>程序入口</a:t>
            </a:r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228600" y="-762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属性的封装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using 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System;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…                     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namespace _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TeaSolution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class Tea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    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public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int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CupSize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public </a:t>
            </a:r>
            <a:r>
              <a:rPr lang="en-US" altLang="zh-CN" sz="1600" dirty="0" err="1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int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err="1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CupSize</a:t>
            </a:r>
            <a:endParaRPr lang="en-US" altLang="zh-CN" sz="1600" dirty="0" smtClean="0">
              <a:solidFill>
                <a:schemeClr val="accent3"/>
              </a:solidFill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{</a:t>
            </a:r>
            <a:endParaRPr lang="en-US" altLang="zh-CN" sz="1600" dirty="0" smtClean="0">
              <a:solidFill>
                <a:schemeClr val="accent3"/>
              </a:solidFill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   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get 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{return </a:t>
            </a:r>
            <a:r>
              <a:rPr lang="en-US" altLang="zh-CN" sz="1600" dirty="0" err="1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CupSize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;}</a:t>
            </a:r>
            <a:endParaRPr lang="en-US" altLang="zh-CN" sz="1600" dirty="0" smtClean="0">
              <a:solidFill>
                <a:schemeClr val="accent3"/>
              </a:solidFill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   set {</a:t>
            </a:r>
            <a:r>
              <a:rPr lang="en-US" altLang="zh-CN" sz="1600" dirty="0" err="1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Cupsize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=value</a:t>
            </a:r>
            <a:r>
              <a:rPr lang="en-US" altLang="zh-CN" sz="1600" dirty="0" smtClean="0">
                <a:solidFill>
                  <a:schemeClr val="accent3"/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;}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          }</a:t>
            </a:r>
            <a:endParaRPr lang="en-US" altLang="zh-CN" sz="1600" dirty="0" smtClean="0">
              <a:solidFill>
                <a:schemeClr val="accent3"/>
              </a:solidFill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static void main(string[]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args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Tea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= new Tea(); 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myTea.CupSize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= 5;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Console.WriteLine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(“The size is:{0}”,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myTea.CupSize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);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162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消息和事件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8382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  消息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）是指描述事件发生的信息，是对象间相互联系和相互作用的方式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  一</a:t>
            </a:r>
            <a:r>
              <a:rPr lang="zh-CN" altLang="en-US" sz="1600" dirty="0" smtClean="0"/>
              <a:t>个消息主要由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部分组成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Sender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Receiver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消息传递方式、</a:t>
            </a:r>
            <a:r>
              <a:rPr lang="zh-CN" altLang="en-US" sz="1600" dirty="0" smtClean="0"/>
              <a:t>消息 </a:t>
            </a:r>
            <a:endParaRPr lang="en-US" altLang="zh-CN" sz="1600" dirty="0" smtClean="0"/>
          </a:p>
          <a:p>
            <a:r>
              <a:rPr lang="en-US" altLang="zh-CN" sz="1600" dirty="0" smtClean="0"/>
              <a:t>   </a:t>
            </a:r>
            <a:r>
              <a:rPr lang="zh-CN" altLang="en-US" sz="1600" dirty="0" smtClean="0"/>
              <a:t>内容</a:t>
            </a:r>
            <a:r>
              <a:rPr lang="zh-CN" altLang="en-US" sz="1600" dirty="0" smtClean="0"/>
              <a:t>（参数）、消息的返回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  传入</a:t>
            </a:r>
            <a:r>
              <a:rPr lang="zh-CN" altLang="en-US" sz="1600" dirty="0" smtClean="0"/>
              <a:t>的消息内容的目的有两个，一个是</a:t>
            </a:r>
            <a:r>
              <a:rPr lang="zh-CN" altLang="en-US" sz="1600" dirty="0" smtClean="0"/>
              <a:t>让</a:t>
            </a:r>
            <a:r>
              <a:rPr lang="en-US" altLang="zh-CN" sz="1600" dirty="0" smtClean="0"/>
              <a:t>Receiver</a:t>
            </a:r>
            <a:r>
              <a:rPr lang="zh-CN" altLang="en-US" sz="1600" dirty="0" smtClean="0"/>
              <a:t>获取</a:t>
            </a:r>
            <a:r>
              <a:rPr lang="zh-CN" altLang="en-US" sz="1600" dirty="0" smtClean="0"/>
              <a:t>执行任务的相关信息，另一</a:t>
            </a:r>
            <a:r>
              <a:rPr lang="zh-CN" altLang="en-US" sz="1600" dirty="0" smtClean="0"/>
              <a:t>个 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是</a:t>
            </a:r>
            <a:r>
              <a:rPr lang="zh-CN" altLang="en-US" sz="1600" dirty="0" smtClean="0"/>
              <a:t>行为指令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事件是一种特殊的对象，是一种</a:t>
            </a:r>
            <a:r>
              <a:rPr lang="zh-CN" altLang="en-US" sz="1600" dirty="0" smtClean="0"/>
              <a:t>由系统预先定义而由用户或系统发出的</a:t>
            </a:r>
            <a:r>
              <a:rPr lang="zh-CN" altLang="en-US" sz="1600" dirty="0" smtClean="0"/>
              <a:t>动作，这些动作作用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zh-CN" altLang="en-US" sz="1600" dirty="0" smtClean="0"/>
              <a:t>于其它对象，其它对象识别事件</a:t>
            </a:r>
            <a:r>
              <a:rPr lang="zh-CN" altLang="en-US" sz="1600" dirty="0" smtClean="0"/>
              <a:t>并作出相应反应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  对象</a:t>
            </a:r>
            <a:r>
              <a:rPr lang="zh-CN" altLang="en-US" sz="1600" dirty="0" smtClean="0"/>
              <a:t>通过对外提供的方法在系统中发挥自己的作用，当系统中的其它对象请求这个对象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   </a:t>
            </a:r>
            <a:r>
              <a:rPr lang="zh-CN" altLang="en-US" sz="1600" dirty="0" smtClean="0"/>
              <a:t>某个</a:t>
            </a:r>
            <a:r>
              <a:rPr lang="zh-CN" altLang="en-US" sz="1600" dirty="0" smtClean="0"/>
              <a:t>方法时，就向该对象发送一个消息，对象响应这个请求，完成指定的操作。程序的执行</a:t>
            </a:r>
            <a:r>
              <a:rPr lang="zh-CN" altLang="en-US" sz="1600" dirty="0" smtClean="0"/>
              <a:t>取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决</a:t>
            </a:r>
            <a:r>
              <a:rPr lang="zh-CN" altLang="en-US" sz="1600" dirty="0" smtClean="0"/>
              <a:t>于事件发生的顺序，由顺序产生的消息来驱动程序的执行。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zh-CN" altLang="en-US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D1-E0F9-4A85-8F60-02C0DBDED2D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752600" y="4038600"/>
            <a:ext cx="601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i="1" dirty="0" smtClean="0">
                <a:ea typeface="宋体" pitchFamily="2" charset="-122"/>
              </a:rPr>
              <a:t>又例如：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b="1" i="1" dirty="0" smtClean="0">
                <a:ea typeface="宋体" pitchFamily="2" charset="-122"/>
              </a:rPr>
              <a:t>   </a:t>
            </a:r>
            <a:r>
              <a:rPr lang="zh-CN" altLang="en-US" b="1" i="1" dirty="0" smtClean="0">
                <a:ea typeface="宋体" pitchFamily="2" charset="-122"/>
              </a:rPr>
              <a:t>学生办理借书证，那么就要求提供自己的姓名、学号等给“图书馆”对象。</a:t>
            </a:r>
          </a:p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还有哪些例子？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7572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152400"/>
            <a:ext cx="228600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+mj-cs"/>
              </a:rPr>
              <a:t>消息</a:t>
            </a:r>
            <a:r>
              <a:rPr lang="en-US" altLang="zh-CN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+mj-cs"/>
              </a:rPr>
              <a:t>message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+mj-cs"/>
              </a:rPr>
              <a:t>：</a:t>
            </a:r>
            <a:endParaRPr lang="en-US" altLang="zh-CN" b="1" dirty="0">
              <a:solidFill>
                <a:srgbClr val="7030A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476250"/>
            <a:ext cx="74168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228600" y="-762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属性的封装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using 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System;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…                     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namespace _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TeaSolution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public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class Person</a:t>
            </a:r>
            <a:endParaRPr lang="en-US" altLang="zh-CN" sz="1600" i="1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public event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Eventhandler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h;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public void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Thristy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EventArgs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e)   //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引发事件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{h(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this.e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}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class Tea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{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public Tea(Person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p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  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p.p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+=new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Person.EventHandler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this.fill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);//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订阅处理事件的方法</a:t>
            </a:r>
            <a:endParaRPr lang="en-US" altLang="zh-CN" sz="1600" dirty="0" smtClean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}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private void fill(object sender,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EventArgs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e)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   {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MessageBox.Show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(“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哗哗哗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”);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public static void main(string[] </a:t>
            </a:r>
            <a:r>
              <a:rPr lang="en-US" altLang="zh-CN" sz="1600" dirty="0" err="1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args</a:t>
            </a: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)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{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Person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p = new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();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Tea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myTea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= new Tea(p); 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EventArgs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e = new </a:t>
            </a:r>
            <a:r>
              <a:rPr lang="en-US" altLang="zh-CN" sz="1600" dirty="0" err="1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EventArgs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  Thirsty(e); //</a:t>
            </a:r>
            <a:r>
              <a:rPr lang="zh-CN" altLang="en-US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触发事件，并调用事件处理</a:t>
            </a:r>
            <a:endParaRPr lang="zh-CN" altLang="en-US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 </a:t>
            </a:r>
            <a:r>
              <a:rPr lang="en-US" altLang="zh-CN" sz="1600" dirty="0" smtClean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 }</a:t>
            </a: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sz="1600" dirty="0">
              <a:effectLst>
                <a:outerShdw dist="38100" sx="1000" sy="1000" algn="tl">
                  <a:srgbClr val="000000"/>
                </a:outerShdw>
              </a:effectLst>
              <a:latin typeface="Consolas" pitchFamily="49" charset="0"/>
              <a:ea typeface="DotumChe" pitchFamily="49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600" dirty="0">
                <a:effectLst>
                  <a:outerShdw dist="38100" sx="1000" sy="1000" algn="tl">
                    <a:srgbClr val="000000"/>
                  </a:outerShdw>
                </a:effectLst>
                <a:latin typeface="Consolas" pitchFamily="49" charset="0"/>
                <a:ea typeface="DotumChe" pitchFamily="49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399"/>
            <a:ext cx="8763000" cy="657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981200"/>
            <a:ext cx="3124200" cy="297180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还有哪些例子？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defRPr/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银行领域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航空领域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行政领域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销售领域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763000" cy="2819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ea typeface="宋体" pitchFamily="2" charset="-122"/>
              </a:rPr>
              <a:t>在很多情况下，单个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宋体" pitchFamily="2" charset="-122"/>
              </a:rPr>
              <a:t>对象</a:t>
            </a:r>
            <a:r>
              <a:rPr lang="zh-CN" altLang="en-US" b="1" dirty="0" smtClean="0">
                <a:ea typeface="宋体" pitchFamily="2" charset="-122"/>
              </a:rPr>
              <a:t>是没有作用的。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b="1" i="1" dirty="0" smtClean="0">
                <a:ea typeface="宋体" pitchFamily="2" charset="-122"/>
              </a:rPr>
              <a:t>系统运行时，对象之间</a:t>
            </a:r>
            <a:r>
              <a:rPr lang="zh-CN" altLang="en-US" b="1" i="1" dirty="0" smtClean="0">
                <a:ea typeface="宋体" pitchFamily="2" charset="-122"/>
              </a:rPr>
              <a:t>需要由特定关系组织起来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b="1" i="1" dirty="0" smtClean="0">
                <a:ea typeface="宋体" pitchFamily="2" charset="-122"/>
              </a:rPr>
              <a:t>想想汽车组件的问题</a:t>
            </a:r>
            <a:r>
              <a:rPr lang="en-US" altLang="zh-CN" b="1" i="1" dirty="0" smtClean="0">
                <a:ea typeface="宋体" pitchFamily="2" charset="-122"/>
              </a:rPr>
              <a:t>…</a:t>
            </a:r>
          </a:p>
          <a:p>
            <a:pPr>
              <a:defRPr/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ea typeface="宋体" pitchFamily="2" charset="-122"/>
              </a:rPr>
              <a:t>因此需要对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宋体" pitchFamily="2" charset="-122"/>
              </a:rPr>
              <a:t>对象所对应的类</a:t>
            </a:r>
            <a:r>
              <a:rPr lang="zh-CN" altLang="en-US" b="1" dirty="0" smtClean="0">
                <a:ea typeface="宋体" pitchFamily="2" charset="-122"/>
              </a:rPr>
              <a:t>之间</a:t>
            </a:r>
            <a:r>
              <a:rPr lang="zh-CN" altLang="en-US" b="1" dirty="0" smtClean="0">
                <a:ea typeface="宋体" pitchFamily="2" charset="-122"/>
              </a:rPr>
              <a:t>的关系进行分类。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24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面向对象的基本概念：关系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面向对象的基本概念：关系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1000" y="838200"/>
          <a:ext cx="8382000" cy="4883722"/>
        </p:xfrm>
        <a:graphic>
          <a:graphicData uri="http://schemas.openxmlformats.org/drawingml/2006/table">
            <a:tbl>
              <a:tblPr/>
              <a:tblGrid>
                <a:gridCol w="1091347"/>
                <a:gridCol w="1590893"/>
                <a:gridCol w="1356360"/>
                <a:gridCol w="2209800"/>
                <a:gridCol w="2133600"/>
              </a:tblGrid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依赖关系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dependency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动物和水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0" baseline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一个对象对另一个对象存在依  </a:t>
                      </a:r>
                      <a:endParaRPr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赖关系，且后者的改变可能会影响到前者，借书证：学生</a:t>
                      </a:r>
                      <a:endParaRPr lang="en-US" sz="12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关联关系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association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企鹅和气候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200" b="1" kern="0" baseline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一个对象在物理或逻辑上更为 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一般的关联关系，老师：学生</a:t>
                      </a: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聚合关系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aggregation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大雁和雁群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kern="0" baseline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一个对象是另一个对象的组成 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部分，也叫部分</a:t>
                      </a: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整体关系，如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汽车和轮子</a:t>
                      </a: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组合关系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composition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鸟和翅膀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一个对象是另一个对象的必须组成部分，如果少了后者，会对前者的状态产生影响</a:t>
                      </a: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实现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realization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725"/>
                        </a:lnSpc>
                        <a:spcAft>
                          <a:spcPts val="750"/>
                        </a:spcAft>
                      </a:pPr>
                      <a:r>
                        <a:rPr lang="en-US" sz="1800" b="1" ker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/implementation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大雁和飞翔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lang="en-US" sz="900" b="1" kern="0" dirty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一个对象需要使用另一个对象的主要方法才能保证自身的完整性</a:t>
                      </a: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泛化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generalization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ts val="1725"/>
                        </a:lnSpc>
                        <a:spcAft>
                          <a:spcPts val="750"/>
                        </a:spcAft>
                      </a:pP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/inheritance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鸟和大雁</a:t>
                      </a: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乌鸦</a:t>
                      </a:r>
                      <a:r>
                        <a:rPr lang="en-US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b="1" kern="0" dirty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Arial"/>
                        </a:rPr>
                        <a:t>企鹅等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一个对象的类型是另一个对象 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类型的特例，也叫特殊</a:t>
                      </a: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一般关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系，其中特殊类表示对一般类</a:t>
                      </a:r>
                      <a:endParaRPr kumimoji="0" lang="en-US" altLang="zh-CN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kumimoji="0" lang="zh-CN" altLang="en-US" sz="1200" b="1" kern="0" dirty="0" smtClean="0">
                          <a:solidFill>
                            <a:srgbClr val="4C4C4C"/>
                          </a:solidFill>
                          <a:latin typeface="Arial"/>
                          <a:ea typeface="宋体"/>
                          <a:cs typeface="Times New Roman"/>
                        </a:rPr>
                        <a:t>内涵的进一步细化。</a:t>
                      </a:r>
                      <a:endParaRPr kumimoji="0" lang="en-US" altLang="en-US" sz="1200" b="1" kern="0" dirty="0" smtClean="0">
                        <a:solidFill>
                          <a:srgbClr val="4C4C4C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028700"/>
            <a:ext cx="1847850" cy="37147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28775"/>
            <a:ext cx="1847850" cy="39052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371725"/>
            <a:ext cx="1847850" cy="32385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152775"/>
            <a:ext cx="1847850" cy="35242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05350" y="3914775"/>
            <a:ext cx="1847850" cy="381000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4981575"/>
            <a:ext cx="1847850" cy="42862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4572000" y="23622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六大关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7696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2322-E798-445B-A74D-463D2931337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9530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面向对象的基本概念：关系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聚合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5867400" y="6096000"/>
            <a:ext cx="297180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Aggregation(</a:t>
            </a:r>
            <a:r>
              <a:rPr lang="zh-CN" altLang="en-US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聚合</a:t>
            </a:r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)</a:t>
            </a:r>
            <a:endParaRPr lang="en-US" altLang="zh-CN" b="1" dirty="0">
              <a:solidFill>
                <a:srgbClr val="7030A0"/>
              </a:solidFill>
              <a:latin typeface="Segoe" pitchFamily="34" charset="0"/>
              <a:ea typeface="宋体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8382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一个对象是另一个对象的的组成部分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部分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整体关系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飞机与机翼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汽车与车轮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学生与班级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大树与树叶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......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0" y="3886200"/>
            <a:ext cx="10668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轮胎</a:t>
            </a:r>
          </a:p>
        </p:txBody>
      </p:sp>
      <p:sp>
        <p:nvSpPr>
          <p:cNvPr id="9" name="矩形 8"/>
          <p:cNvSpPr/>
          <p:nvPr/>
        </p:nvSpPr>
        <p:spPr>
          <a:xfrm>
            <a:off x="5410200" y="3886200"/>
            <a:ext cx="10668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汽车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962400"/>
            <a:ext cx="1676400" cy="35242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2322-E798-445B-A74D-463D2931337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410200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面向对象的基本概念：关系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依赖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5791200" y="6019800"/>
            <a:ext cx="297180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Dependency(</a:t>
            </a:r>
            <a:r>
              <a:rPr lang="zh-CN" altLang="en-US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依赖</a:t>
            </a:r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)</a:t>
            </a:r>
            <a:endParaRPr lang="en-US" altLang="zh-CN" b="1" dirty="0">
              <a:solidFill>
                <a:srgbClr val="7030A0"/>
              </a:solidFill>
              <a:latin typeface="Segoe" pitchFamily="34" charset="0"/>
              <a:ea typeface="宋体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447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一个对象对另一个对象存在依赖关系，且后者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被依赖者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的改变可能会影响到前者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依赖者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u="sng" dirty="0" smtClean="0">
                <a:latin typeface="华文楷体" pitchFamily="2" charset="-122"/>
                <a:ea typeface="华文楷体" pitchFamily="2" charset="-122"/>
              </a:rPr>
              <a:t>存在与否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u="sng" dirty="0" smtClean="0">
                <a:latin typeface="华文楷体" pitchFamily="2" charset="-122"/>
                <a:ea typeface="华文楷体" pitchFamily="2" charset="-122"/>
              </a:rPr>
              <a:t>具体属性</a:t>
            </a:r>
            <a:endParaRPr lang="en-US" altLang="zh-CN" u="sng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“借书证”与“学生”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“成绩”与“学籍”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“班长”与“班级”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“树叶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与“大树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”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......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267200"/>
            <a:ext cx="1847850" cy="3714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267200" y="4267200"/>
            <a:ext cx="6096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鱼</a:t>
            </a:r>
          </a:p>
        </p:txBody>
      </p:sp>
      <p:sp>
        <p:nvSpPr>
          <p:cNvPr id="8" name="矩形 7"/>
          <p:cNvSpPr/>
          <p:nvPr/>
        </p:nvSpPr>
        <p:spPr>
          <a:xfrm>
            <a:off x="6705600" y="4267200"/>
            <a:ext cx="6096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2322-E798-445B-A74D-463D2931337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867400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面向对象的基本概念：关系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泛化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5791200" y="6019800"/>
            <a:ext cx="297180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Generalization(</a:t>
            </a:r>
            <a:r>
              <a:rPr lang="zh-CN" altLang="en-US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泛化</a:t>
            </a:r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)</a:t>
            </a:r>
            <a:endParaRPr lang="en-US" altLang="zh-CN" b="1" dirty="0">
              <a:solidFill>
                <a:srgbClr val="7030A0"/>
              </a:solidFill>
              <a:latin typeface="Segoe" pitchFamily="34" charset="0"/>
              <a:ea typeface="宋体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4478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一个对象的类型是另一个对象类型的特例，也叫特殊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一般关系，其中特殊类表示对一般类内涵的进一步细化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“学生”与“本科生”、“研究生”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引申出一个重要概念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继承 （</a:t>
            </a:r>
            <a:r>
              <a:rPr lang="en-US" altLang="zh-CN" dirty="0" smtClean="0">
                <a:latin typeface="Segoe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Segoe" pitchFamily="34" charset="0"/>
                <a:ea typeface="宋体" charset="-122"/>
              </a:rPr>
              <a:t>Dependency</a:t>
            </a:r>
            <a:r>
              <a:rPr lang="en-US" altLang="zh-CN" dirty="0" smtClean="0">
                <a:latin typeface="Segoe" pitchFamily="34" charset="0"/>
                <a:ea typeface="宋体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000" dirty="0" smtClean="0">
              <a:latin typeface="Segoe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953000"/>
            <a:ext cx="1847850" cy="4286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828800" y="4953000"/>
            <a:ext cx="19050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平行四边形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4953000"/>
            <a:ext cx="12192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四边形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2322-E798-445B-A74D-463D2931337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57912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面向对象的基本概念：关系 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-  </a:t>
            </a:r>
            <a:r>
              <a:rPr lang="zh-CN" altLang="en-US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一般关联</a:t>
            </a:r>
            <a:endParaRPr lang="en-US" altLang="zh-CN" sz="24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5791200" y="6019800"/>
            <a:ext cx="297180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Association(</a:t>
            </a:r>
            <a:r>
              <a:rPr lang="zh-CN" altLang="en-US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关联</a:t>
            </a:r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)</a:t>
            </a:r>
            <a:endParaRPr lang="en-US" altLang="zh-CN" b="1" dirty="0">
              <a:solidFill>
                <a:srgbClr val="7030A0"/>
              </a:solidFill>
              <a:latin typeface="Segoe" pitchFamily="34" charset="0"/>
              <a:ea typeface="宋体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0668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对象之间在逻辑上或物理上更为一般的关系，一个对象使用了另一个对象的服务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“学生”与“教师”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......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2200" y="4114800"/>
            <a:ext cx="11430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企鹅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8540" y="4122420"/>
            <a:ext cx="1847850" cy="39052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410200" y="4114800"/>
            <a:ext cx="1066800" cy="4572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  <a:latin typeface="+mn-ea"/>
              </a:rPr>
              <a:t>气候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25BC87-2FC5-4F9B-A438-2F6FDCB4585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629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700" dirty="0" smtClean="0">
                <a:latin typeface="楷体" pitchFamily="49" charset="-122"/>
                <a:ea typeface="楷体" pitchFamily="49" charset="-122"/>
              </a:rPr>
              <a:t>面向对象的基本概念</a:t>
            </a:r>
            <a:endParaRPr lang="en-US" altLang="zh-CN" sz="37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7010400" y="6172200"/>
            <a:ext cx="1984375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Segoe" pitchFamily="34" charset="0"/>
                <a:ea typeface="宋体" charset="-122"/>
              </a:rPr>
              <a:t>relationship</a:t>
            </a:r>
            <a:endParaRPr lang="en-US" altLang="zh-CN" b="1" dirty="0">
              <a:solidFill>
                <a:srgbClr val="7030A0"/>
              </a:solidFill>
              <a:latin typeface="Segoe" pitchFamily="34" charset="0"/>
              <a:ea typeface="宋体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95400" y="1524000"/>
            <a:ext cx="6045200" cy="3810001"/>
            <a:chOff x="228600" y="1600200"/>
            <a:chExt cx="6045200" cy="3810001"/>
          </a:xfrm>
        </p:grpSpPr>
        <p:sp>
          <p:nvSpPr>
            <p:cNvPr id="34820" name="TextBox 5"/>
            <p:cNvSpPr txBox="1">
              <a:spLocks noChangeArrowheads="1"/>
            </p:cNvSpPr>
            <p:nvPr/>
          </p:nvSpPr>
          <p:spPr bwMode="auto">
            <a:xfrm>
              <a:off x="1879600" y="4310063"/>
              <a:ext cx="863600" cy="3698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 dirty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学生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pic>
          <p:nvPicPr>
            <p:cNvPr id="34821" name="图片 12" descr="people1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3352800"/>
              <a:ext cx="714687" cy="947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Picture 21" descr="i408_ClassID_GlobalCatalog_8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6002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8800" y="3167063"/>
              <a:ext cx="36195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6" name="TextBox 5"/>
            <p:cNvSpPr txBox="1">
              <a:spLocks noChangeArrowheads="1"/>
            </p:cNvSpPr>
            <p:nvPr/>
          </p:nvSpPr>
          <p:spPr bwMode="auto">
            <a:xfrm>
              <a:off x="5410200" y="4252913"/>
              <a:ext cx="863600" cy="3698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教师</a:t>
              </a:r>
              <a:endParaRPr lang="en-US" altLang="zh-CN" sz="1800" b="1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 flipV="1">
              <a:off x="2286000" y="2362200"/>
              <a:ext cx="0" cy="86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5" name="图片 12" descr="people1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2438400"/>
              <a:ext cx="51716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381000" y="5029201"/>
              <a:ext cx="1143000" cy="3810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研究生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17" name="TextBox 5"/>
            <p:cNvSpPr txBox="1">
              <a:spLocks noChangeArrowheads="1"/>
            </p:cNvSpPr>
            <p:nvPr/>
          </p:nvSpPr>
          <p:spPr bwMode="auto">
            <a:xfrm>
              <a:off x="1828800" y="2362201"/>
              <a:ext cx="990600" cy="36933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借书证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228600" y="3124200"/>
              <a:ext cx="1143000" cy="36933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本科生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pic>
          <p:nvPicPr>
            <p:cNvPr id="19" name="图片 12" descr="people1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4343400"/>
              <a:ext cx="51716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 flipV="1">
              <a:off x="2743200" y="1981200"/>
              <a:ext cx="213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1600200"/>
              <a:ext cx="1131111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990601" y="3048001"/>
              <a:ext cx="838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1219201" y="4343399"/>
              <a:ext cx="609600" cy="533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667001" y="4419598"/>
              <a:ext cx="914400" cy="838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V="1">
              <a:off x="4800599" y="4495799"/>
              <a:ext cx="685801" cy="7620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Box 5"/>
            <p:cNvSpPr txBox="1">
              <a:spLocks noChangeArrowheads="1"/>
            </p:cNvSpPr>
            <p:nvPr/>
          </p:nvSpPr>
          <p:spPr bwMode="auto">
            <a:xfrm>
              <a:off x="4876800" y="2286000"/>
              <a:ext cx="863600" cy="36933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书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4724400"/>
            <a:ext cx="1498163" cy="103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435570">
            <a:off x="3761846" y="3136657"/>
            <a:ext cx="604467" cy="62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893708">
            <a:off x="2379123" y="4449298"/>
            <a:ext cx="731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276600"/>
            <a:ext cx="731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209800"/>
            <a:ext cx="334963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25BC87-2FC5-4F9B-A438-2F6FDCB45853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629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700" dirty="0" smtClean="0">
                <a:latin typeface="楷体" pitchFamily="49" charset="-122"/>
                <a:ea typeface="楷体" pitchFamily="49" charset="-122"/>
              </a:rPr>
              <a:t>面向对象的基本概念</a:t>
            </a:r>
            <a:endParaRPr lang="en-US" altLang="zh-CN" sz="3700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295400" y="1524000"/>
            <a:ext cx="6045200" cy="3810001"/>
            <a:chOff x="228600" y="1600200"/>
            <a:chExt cx="6045200" cy="3810001"/>
          </a:xfrm>
        </p:grpSpPr>
        <p:sp>
          <p:nvSpPr>
            <p:cNvPr id="34820" name="TextBox 5"/>
            <p:cNvSpPr txBox="1">
              <a:spLocks noChangeArrowheads="1"/>
            </p:cNvSpPr>
            <p:nvPr/>
          </p:nvSpPr>
          <p:spPr bwMode="auto">
            <a:xfrm>
              <a:off x="1879600" y="4310063"/>
              <a:ext cx="863600" cy="3698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 dirty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学生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pic>
          <p:nvPicPr>
            <p:cNvPr id="34821" name="图片 12" descr="peopl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5000" y="3352800"/>
              <a:ext cx="714687" cy="947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Picture 21" descr="i408_ClassID_GlobalCatalog_8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16002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Picture 2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38800" y="3167063"/>
              <a:ext cx="36195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6" name="TextBox 5"/>
            <p:cNvSpPr txBox="1">
              <a:spLocks noChangeArrowheads="1"/>
            </p:cNvSpPr>
            <p:nvPr/>
          </p:nvSpPr>
          <p:spPr bwMode="auto">
            <a:xfrm>
              <a:off x="5410200" y="4252913"/>
              <a:ext cx="863600" cy="3698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教师</a:t>
              </a:r>
              <a:endParaRPr lang="en-US" altLang="zh-CN" sz="1800" b="1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pic>
          <p:nvPicPr>
            <p:cNvPr id="15" name="图片 12" descr="peopl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2438400"/>
              <a:ext cx="51716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381000" y="5029201"/>
              <a:ext cx="1143000" cy="3810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研究生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228600" y="3124200"/>
              <a:ext cx="1143000" cy="36933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800" b="1" dirty="0" smtClean="0">
                  <a:solidFill>
                    <a:schemeClr val="accent1"/>
                  </a:solidFill>
                  <a:latin typeface="宋体" charset="-122"/>
                  <a:ea typeface="宋体" charset="-122"/>
                </a:rPr>
                <a:t>本科生</a:t>
              </a:r>
              <a:endParaRPr lang="en-US" altLang="zh-CN" sz="1800" b="1" dirty="0">
                <a:solidFill>
                  <a:schemeClr val="accent1"/>
                </a:solidFill>
                <a:latin typeface="宋体" charset="-122"/>
                <a:ea typeface="宋体" charset="-122"/>
              </a:endParaRPr>
            </a:p>
          </p:txBody>
        </p:sp>
        <p:pic>
          <p:nvPicPr>
            <p:cNvPr id="19" name="图片 12" descr="peopl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600" y="4343400"/>
              <a:ext cx="51716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76400" y="1600200"/>
              <a:ext cx="1131111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43400" y="2286000"/>
            <a:ext cx="1498163" cy="103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0800000">
            <a:off x="3962400" y="1676400"/>
            <a:ext cx="1847850" cy="390525"/>
          </a:xfrm>
          <a:prstGeom prst="rect">
            <a:avLst/>
          </a:prstGeom>
          <a:noFill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453639">
            <a:off x="5896551" y="3228713"/>
            <a:ext cx="593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657600" y="5562600"/>
            <a:ext cx="3878262" cy="46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发现继承</a:t>
            </a:r>
            <a:r>
              <a:rPr lang="en-US" altLang="zh-CN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: </a:t>
            </a:r>
            <a:r>
              <a:rPr lang="zh-CN" altLang="en-US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自底向上的抽象</a:t>
            </a:r>
            <a:endParaRPr lang="en-US" altLang="zh-CN" b="1" dirty="0">
              <a:solidFill>
                <a:srgbClr val="7030A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4648200" y="3581400"/>
            <a:ext cx="863600" cy="3698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800" b="1" dirty="0" smtClean="0">
                <a:solidFill>
                  <a:schemeClr val="accent1"/>
                </a:solidFill>
                <a:latin typeface="宋体" charset="-122"/>
                <a:ea typeface="宋体" charset="-122"/>
              </a:rPr>
              <a:t>班级</a:t>
            </a:r>
            <a:endParaRPr lang="en-US" altLang="zh-CN" sz="1800" b="1" dirty="0">
              <a:solidFill>
                <a:schemeClr val="accent1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582613"/>
            <a:ext cx="7635875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288925"/>
            <a:ext cx="8504237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9612-1F7D-4FBE-A10E-00AA4A25840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6019800" cy="685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sz="3700" dirty="0" smtClean="0">
                <a:latin typeface="楷体" pitchFamily="49" charset="-122"/>
                <a:ea typeface="楷体" pitchFamily="49" charset="-122"/>
              </a:rPr>
              <a:t>面向对象的基本概念</a:t>
            </a:r>
            <a:r>
              <a:rPr lang="en-US" altLang="zh-CN" sz="37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700" dirty="0" smtClean="0">
                <a:latin typeface="楷体" pitchFamily="49" charset="-122"/>
                <a:ea typeface="楷体" pitchFamily="49" charset="-122"/>
              </a:rPr>
              <a:t>继承</a:t>
            </a:r>
            <a:endParaRPr lang="en-US" altLang="zh-CN" sz="37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1735138" y="2362200"/>
            <a:ext cx="2303462" cy="72072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3733800" y="1524000"/>
            <a:ext cx="1447800" cy="6858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eaLnBrk="1" hangingPunct="1">
              <a:defRPr/>
            </a:pPr>
            <a:r>
              <a:rPr lang="zh-CN" altLang="en-US" sz="1800" b="1" dirty="0">
                <a:solidFill>
                  <a:srgbClr val="333399"/>
                </a:solidFill>
                <a:latin typeface="幼圆" pitchFamily="49" charset="-122"/>
                <a:ea typeface="幼圆" pitchFamily="49" charset="-122"/>
              </a:rPr>
              <a:t>图形</a:t>
            </a:r>
            <a:endParaRPr lang="en-US" altLang="zh-CN" sz="1800" b="1" dirty="0">
              <a:solidFill>
                <a:srgbClr val="333399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defRPr/>
            </a:pPr>
            <a:r>
              <a:rPr lang="zh-CN" altLang="en-US" sz="1600" b="1" dirty="0">
                <a:solidFill>
                  <a:srgbClr val="333399"/>
                </a:solidFill>
                <a:latin typeface="幼圆" pitchFamily="49" charset="-122"/>
                <a:ea typeface="幼圆" pitchFamily="49" charset="-122"/>
              </a:rPr>
              <a:t>周长 面积</a:t>
            </a:r>
            <a:endParaRPr lang="zh-CN" altLang="en-US" sz="1800" b="1" dirty="0">
              <a:solidFill>
                <a:srgbClr val="3333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1281113" y="3124200"/>
            <a:ext cx="928687" cy="7143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267200" y="2362200"/>
            <a:ext cx="152400" cy="72072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3719513" y="3124200"/>
            <a:ext cx="928687" cy="571500"/>
          </a:xfrm>
          <a:prstGeom prst="parallelogram">
            <a:avLst>
              <a:gd name="adj" fmla="val 627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114800" y="3733800"/>
            <a:ext cx="0" cy="647700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8075" y="4462463"/>
            <a:ext cx="1000125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4114800" y="4914900"/>
            <a:ext cx="0" cy="647700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43338" y="5622925"/>
            <a:ext cx="576262" cy="576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800600" y="2387600"/>
            <a:ext cx="1800225" cy="72072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48363" y="3228975"/>
            <a:ext cx="1214437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6553200" y="3775075"/>
            <a:ext cx="0" cy="72072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10288" y="4586288"/>
            <a:ext cx="900112" cy="900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30" name="Rectangle 7"/>
          <p:cNvSpPr>
            <a:spLocks noChangeArrowheads="1"/>
          </p:cNvSpPr>
          <p:nvPr/>
        </p:nvSpPr>
        <p:spPr bwMode="auto">
          <a:xfrm>
            <a:off x="4876800" y="5715000"/>
            <a:ext cx="3878262" cy="91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b="1" dirty="0">
                <a:solidFill>
                  <a:srgbClr val="3333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发现继承</a:t>
            </a:r>
            <a:r>
              <a:rPr lang="en-US" altLang="zh-CN" b="1" dirty="0" smtClean="0">
                <a:solidFill>
                  <a:srgbClr val="3333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3333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自上而下</a:t>
            </a:r>
            <a:r>
              <a:rPr lang="zh-CN" altLang="en-US" b="1" dirty="0">
                <a:solidFill>
                  <a:srgbClr val="3333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的分解</a:t>
            </a:r>
            <a:endParaRPr lang="en-US" altLang="zh-CN" b="1" dirty="0">
              <a:solidFill>
                <a:srgbClr val="333399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15CD-6D24-43D0-84A2-66CE5EA1B52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700" dirty="0" smtClean="0">
                <a:latin typeface="楷体" pitchFamily="49" charset="-122"/>
                <a:ea typeface="楷体" pitchFamily="49" charset="-122"/>
              </a:rPr>
              <a:t>面向对象的基本概念：多态</a:t>
            </a:r>
            <a:endParaRPr lang="en-US" altLang="zh-CN" sz="37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874" name="Rectangle 7"/>
          <p:cNvSpPr>
            <a:spLocks noChangeArrowheads="1"/>
          </p:cNvSpPr>
          <p:nvPr/>
        </p:nvSpPr>
        <p:spPr bwMode="auto">
          <a:xfrm>
            <a:off x="4343400" y="5867400"/>
            <a:ext cx="3878262" cy="46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     多态 </a:t>
            </a:r>
            <a:r>
              <a:rPr lang="en-US" altLang="zh-CN" b="1" dirty="0" smtClean="0">
                <a:solidFill>
                  <a:srgbClr val="7030A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Polymorphism</a:t>
            </a:r>
            <a:endParaRPr lang="en-US" altLang="zh-CN" b="1" dirty="0">
              <a:solidFill>
                <a:srgbClr val="7030A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9906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对象只需要接收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对象执行指令的操作，不需要知道</a:t>
            </a:r>
            <a:r>
              <a:rPr lang="en-US" altLang="zh-CN" dirty="0" smtClean="0"/>
              <a:t>A</a:t>
            </a:r>
            <a:r>
              <a:rPr lang="zh-CN" altLang="en-US" dirty="0" smtClean="0"/>
              <a:t>告诉自己如何执行操作；因此，不同类型的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对象可以对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发出的指令做出不同的操作，产生不同的结果。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399207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86000"/>
            <a:ext cx="435361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400" b="1" dirty="0" smtClean="0">
                <a:ea typeface="宋体" pitchFamily="2" charset="-122"/>
              </a:rPr>
              <a:t>    </a:t>
            </a:r>
            <a:r>
              <a:rPr lang="zh-CN" altLang="en-US" sz="2400" b="1" dirty="0" smtClean="0">
                <a:ea typeface="宋体" pitchFamily="2" charset="-122"/>
              </a:rPr>
              <a:t>关于多态，生活中还有许多实例，请发言！</a:t>
            </a: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A5CD-3153-48B5-9F93-DE82BF44F897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15CD-6D24-43D0-84A2-66CE5EA1B52B}" type="slidenum">
              <a:rPr lang="en-US" altLang="zh-CN"/>
              <a:pPr/>
              <a:t>33</a:t>
            </a:fld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1600200" y="2819400"/>
            <a:ext cx="0" cy="1981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3"/>
            <a:endCxn id="31" idx="1"/>
          </p:cNvCxnSpPr>
          <p:nvPr/>
        </p:nvCxnSpPr>
        <p:spPr>
          <a:xfrm flipV="1">
            <a:off x="3124200" y="4495800"/>
            <a:ext cx="106680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6" idx="3"/>
            <a:endCxn id="32" idx="1"/>
          </p:cNvCxnSpPr>
          <p:nvPr/>
        </p:nvCxnSpPr>
        <p:spPr>
          <a:xfrm>
            <a:off x="3124200" y="4800600"/>
            <a:ext cx="1066800" cy="914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457200" y="838200"/>
            <a:ext cx="5105400" cy="5105400"/>
            <a:chOff x="457200" y="838200"/>
            <a:chExt cx="5105400" cy="5105400"/>
          </a:xfrm>
        </p:grpSpPr>
        <p:sp>
          <p:nvSpPr>
            <p:cNvPr id="27" name="矩形 26"/>
            <p:cNvSpPr/>
            <p:nvPr/>
          </p:nvSpPr>
          <p:spPr>
            <a:xfrm>
              <a:off x="4267200" y="1905000"/>
              <a:ext cx="12954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继承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（泛化）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67200" y="2971800"/>
              <a:ext cx="12954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组合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（聚合）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91000" y="4267200"/>
              <a:ext cx="9906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覆盖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91000" y="5486400"/>
              <a:ext cx="9906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重载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457200" y="838200"/>
              <a:ext cx="3810000" cy="4191000"/>
              <a:chOff x="457200" y="838200"/>
              <a:chExt cx="3810000" cy="4191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57200" y="1143000"/>
                <a:ext cx="609600" cy="335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面向对象基本特征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肘形连接符 9"/>
              <p:cNvCxnSpPr>
                <a:stCxn id="8" idx="3"/>
                <a:endCxn id="23" idx="1"/>
              </p:cNvCxnSpPr>
              <p:nvPr/>
            </p:nvCxnSpPr>
            <p:spPr>
              <a:xfrm flipV="1">
                <a:off x="1066800" y="1066800"/>
                <a:ext cx="1066800" cy="175260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8" idx="3"/>
              </p:cNvCxnSpPr>
              <p:nvPr/>
            </p:nvCxnSpPr>
            <p:spPr>
              <a:xfrm>
                <a:off x="1066800" y="2819400"/>
                <a:ext cx="1143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600200" y="4800600"/>
                <a:ext cx="60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133600" y="838200"/>
                <a:ext cx="990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封装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33600" y="2590800"/>
                <a:ext cx="990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继承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133600" y="4572000"/>
                <a:ext cx="990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多态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25" idx="3"/>
                <a:endCxn id="27" idx="1"/>
              </p:cNvCxnSpPr>
              <p:nvPr/>
            </p:nvCxnSpPr>
            <p:spPr>
              <a:xfrm flipV="1">
                <a:off x="3124200" y="2171700"/>
                <a:ext cx="1143000" cy="6477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5" idx="3"/>
                <a:endCxn id="28" idx="1"/>
              </p:cNvCxnSpPr>
              <p:nvPr/>
            </p:nvCxnSpPr>
            <p:spPr>
              <a:xfrm>
                <a:off x="3124200" y="2819400"/>
                <a:ext cx="1143000" cy="419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连接符 43"/>
          <p:cNvCxnSpPr>
            <a:stCxn id="27" idx="3"/>
          </p:cNvCxnSpPr>
          <p:nvPr/>
        </p:nvCxnSpPr>
        <p:spPr>
          <a:xfrm flipV="1">
            <a:off x="5562600" y="1600200"/>
            <a:ext cx="914400" cy="5715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3"/>
            <a:endCxn id="67" idx="1"/>
          </p:cNvCxnSpPr>
          <p:nvPr/>
        </p:nvCxnSpPr>
        <p:spPr>
          <a:xfrm>
            <a:off x="5562600" y="2171700"/>
            <a:ext cx="914400" cy="114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3"/>
          </p:cNvCxnSpPr>
          <p:nvPr/>
        </p:nvCxnSpPr>
        <p:spPr>
          <a:xfrm flipV="1">
            <a:off x="5562600" y="2971800"/>
            <a:ext cx="914400" cy="2667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8" idx="3"/>
          </p:cNvCxnSpPr>
          <p:nvPr/>
        </p:nvCxnSpPr>
        <p:spPr>
          <a:xfrm>
            <a:off x="5562600" y="3238500"/>
            <a:ext cx="914400" cy="3429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1" idx="3"/>
            <a:endCxn id="71" idx="1"/>
          </p:cNvCxnSpPr>
          <p:nvPr/>
        </p:nvCxnSpPr>
        <p:spPr>
          <a:xfrm flipV="1">
            <a:off x="5181600" y="4267200"/>
            <a:ext cx="12954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1" idx="3"/>
            <a:endCxn id="73" idx="1"/>
          </p:cNvCxnSpPr>
          <p:nvPr/>
        </p:nvCxnSpPr>
        <p:spPr>
          <a:xfrm>
            <a:off x="5181600" y="4495800"/>
            <a:ext cx="1295400" cy="533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2" idx="3"/>
          </p:cNvCxnSpPr>
          <p:nvPr/>
        </p:nvCxnSpPr>
        <p:spPr>
          <a:xfrm>
            <a:off x="5181600" y="5715000"/>
            <a:ext cx="1219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477000" y="12954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实现继承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77000" y="20574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可视继承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77000" y="27432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接口继承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477000" y="33528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纯虚类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77000" y="40386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77000" y="48006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77000" y="5486400"/>
            <a:ext cx="1600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同名函数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33755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2241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282267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81000"/>
            <a:ext cx="4174791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4191000" cy="186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505200"/>
            <a:ext cx="4600575" cy="234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25450"/>
            <a:ext cx="8428037" cy="600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Autofit/>
          </a:bodyPr>
          <a:lstStyle/>
          <a:p>
            <a:pPr lvl="1">
              <a:defRPr/>
            </a:pP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客观世界中的事务都是对象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(Object)</a:t>
            </a: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物理对象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一个人、一棵树、一本书、一台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电脑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..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逻辑对象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一个几何图形、一项商业计划、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一次鼠标点击事件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..)</a:t>
            </a: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数据结构对象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(Queue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List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Stack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Array..)</a:t>
            </a:r>
          </a:p>
          <a:p>
            <a:pPr lvl="3">
              <a:buNone/>
              <a:defRPr/>
            </a:pP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对象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一般都有自己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的字段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属性）</a:t>
            </a:r>
            <a:endParaRPr lang="en-US" altLang="zh-CN" sz="27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张三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身高、体重、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姓名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...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3">
              <a:defRPr/>
            </a:pP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对象属性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可以有对应的值</a:t>
            </a:r>
            <a:endParaRPr lang="en-US" altLang="zh-CN" sz="27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张三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身高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180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、体重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75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…)</a:t>
            </a:r>
          </a:p>
          <a:p>
            <a:pPr lvl="3">
              <a:defRPr/>
            </a:pP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对象可以执行各种操作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en-US" altLang="zh-CN" sz="27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lvl="3">
              <a:defRPr/>
            </a:pP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张三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300" dirty="0" smtClean="0">
                <a:latin typeface="华文楷体" pitchFamily="2" charset="-122"/>
                <a:ea typeface="华文楷体" pitchFamily="2" charset="-122"/>
              </a:rPr>
              <a:t>走路、看书</a:t>
            </a:r>
            <a:r>
              <a:rPr lang="en-US" altLang="zh-CN" sz="2300" dirty="0" smtClean="0">
                <a:latin typeface="华文楷体" pitchFamily="2" charset="-122"/>
                <a:ea typeface="华文楷体" pitchFamily="2" charset="-122"/>
              </a:rPr>
              <a:t>…)</a:t>
            </a:r>
          </a:p>
          <a:p>
            <a:pPr lvl="3">
              <a:defRPr/>
            </a:pP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  <a:p>
            <a:pPr lvl="3">
              <a:defRPr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http://www.cnblogs.com/yichengbo/archive/2011/07/31/2122916.html</a:t>
            </a:r>
          </a:p>
          <a:p>
            <a:pPr lvl="3">
              <a:defRPr/>
            </a:pPr>
            <a:endParaRPr lang="en-US" altLang="zh-CN" sz="23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FA7-9CC7-40BE-819E-EA4C82B7B8A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334000" cy="381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面向对象的基本概念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对象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2AD6-68DD-4055-B0B0-38EAB92CDF0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说说这个系统中包括哪些对象？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CC00"/>
      </a:lt2>
      <a:accent1>
        <a:srgbClr val="FBE473"/>
      </a:accent1>
      <a:accent2>
        <a:srgbClr val="FF6600"/>
      </a:accent2>
      <a:accent3>
        <a:srgbClr val="FFFFE2"/>
      </a:accent3>
      <a:accent4>
        <a:srgbClr val="DADADA"/>
      </a:accent4>
      <a:accent5>
        <a:srgbClr val="FDEFBC"/>
      </a:accent5>
      <a:accent6>
        <a:srgbClr val="E75C00"/>
      </a:accent6>
      <a:hlink>
        <a:srgbClr val="2EBDBA"/>
      </a:hlink>
      <a:folHlink>
        <a:srgbClr val="9900CC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FFFFFF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FFFFFF"/>
        </a:dk1>
        <a:lt1>
          <a:srgbClr val="FFFFFF"/>
        </a:lt1>
        <a:dk2>
          <a:srgbClr val="FF9900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</TotalTime>
  <Words>1862</Words>
  <Application>Microsoft Office PowerPoint</Application>
  <PresentationFormat>全屏显示(4:3)</PresentationFormat>
  <Paragraphs>387</Paragraphs>
  <Slides>33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Default Design</vt:lpstr>
      <vt:lpstr>聚合</vt:lpstr>
      <vt:lpstr>C# 程序设计之</vt:lpstr>
      <vt:lpstr>幻灯片 2</vt:lpstr>
      <vt:lpstr>幻灯片 3</vt:lpstr>
      <vt:lpstr>幻灯片 4</vt:lpstr>
      <vt:lpstr>幻灯片 5</vt:lpstr>
      <vt:lpstr>幻灯片 6</vt:lpstr>
      <vt:lpstr>幻灯片 7</vt:lpstr>
      <vt:lpstr>面向对象的基本概念:对象</vt:lpstr>
      <vt:lpstr>说说这个系统中包括哪些对象？</vt:lpstr>
      <vt:lpstr>面向对象的基本概念：类</vt:lpstr>
      <vt:lpstr>幻灯片 11</vt:lpstr>
      <vt:lpstr>幻灯片 12</vt:lpstr>
      <vt:lpstr>幻灯片 13</vt:lpstr>
      <vt:lpstr>幻灯片 14</vt:lpstr>
      <vt:lpstr>幻灯片 15</vt:lpstr>
      <vt:lpstr>消息和事件</vt:lpstr>
      <vt:lpstr>幻灯片 17</vt:lpstr>
      <vt:lpstr>幻灯片 18</vt:lpstr>
      <vt:lpstr>幻灯片 19</vt:lpstr>
      <vt:lpstr>幻灯片 20</vt:lpstr>
      <vt:lpstr>面向对象的基本概念：关系</vt:lpstr>
      <vt:lpstr>面向对象的基本概念：关系</vt:lpstr>
      <vt:lpstr>幻灯片 23</vt:lpstr>
      <vt:lpstr>面向对象的基本概念：关系-聚合</vt:lpstr>
      <vt:lpstr>面向对象的基本概念：关系-依赖</vt:lpstr>
      <vt:lpstr>面向对象的基本概念：关系-泛化</vt:lpstr>
      <vt:lpstr>面向对象的基本概念：关系 -  一般关联</vt:lpstr>
      <vt:lpstr>面向对象的基本概念</vt:lpstr>
      <vt:lpstr>面向对象的基本概念</vt:lpstr>
      <vt:lpstr>面向对象的基本概念-继承</vt:lpstr>
      <vt:lpstr>面向对象的基本概念：多态</vt:lpstr>
      <vt:lpstr>幻灯片 32</vt:lpstr>
      <vt:lpstr>幻灯片 33</vt:lpstr>
    </vt:vector>
  </TitlesOfParts>
  <Company>Julia Lerman,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Lerman</dc:creator>
  <cp:lastModifiedBy>a1</cp:lastModifiedBy>
  <cp:revision>293</cp:revision>
  <dcterms:created xsi:type="dcterms:W3CDTF">2004-01-08T15:23:30Z</dcterms:created>
  <dcterms:modified xsi:type="dcterms:W3CDTF">2017-09-20T04:13:04Z</dcterms:modified>
</cp:coreProperties>
</file>