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79" r:id="rId2"/>
  </p:sldMasterIdLst>
  <p:notesMasterIdLst>
    <p:notesMasterId r:id="rId23"/>
  </p:notesMasterIdLst>
  <p:handoutMasterIdLst>
    <p:handoutMasterId r:id="rId24"/>
  </p:handoutMasterIdLst>
  <p:sldIdLst>
    <p:sldId id="256" r:id="rId3"/>
    <p:sldId id="285" r:id="rId4"/>
    <p:sldId id="286" r:id="rId5"/>
    <p:sldId id="258" r:id="rId6"/>
    <p:sldId id="288" r:id="rId7"/>
    <p:sldId id="260" r:id="rId8"/>
    <p:sldId id="317" r:id="rId9"/>
    <p:sldId id="316" r:id="rId10"/>
    <p:sldId id="318" r:id="rId11"/>
    <p:sldId id="261" r:id="rId12"/>
    <p:sldId id="262" r:id="rId13"/>
    <p:sldId id="308" r:id="rId14"/>
    <p:sldId id="314" r:id="rId15"/>
    <p:sldId id="315" r:id="rId16"/>
    <p:sldId id="263" r:id="rId17"/>
    <p:sldId id="312" r:id="rId18"/>
    <p:sldId id="319" r:id="rId19"/>
    <p:sldId id="320" r:id="rId20"/>
    <p:sldId id="272" r:id="rId21"/>
    <p:sldId id="273"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6" d="100"/>
          <a:sy n="96" d="100"/>
        </p:scale>
        <p:origin x="-994" y="-91"/>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3082"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22F8FBB-D613-4DA1-995F-AD186A00C62A}" type="datetimeFigureOut">
              <a:rPr lang="zh-CN" altLang="en-US"/>
              <a:pPr>
                <a:defRPr/>
              </a:pPr>
              <a:t>2017/9/20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958375A-FED8-4650-AEBF-293DDAA0DB2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E68B6A8-CF3B-49F4-8AAD-CB6E991D0599}" type="datetimeFigureOut">
              <a:rPr lang="zh-CN" altLang="en-US"/>
              <a:pPr>
                <a:defRPr/>
              </a:pPr>
              <a:t>2017/9/20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F2E6FD2-E4C3-43E1-9DE8-21C1994D4B0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348"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ABB0EA4-11A7-4814-8FD8-E354A1973716}"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3FFB7F0-2BA1-4DD6-93EC-975ACC30A8B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8AA92E9-423F-4665-88D5-7FC4D18662AD}"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4D8FE46-0CF7-4066-A27E-65A9127F8341}" type="datetimeFigureOut">
              <a:rPr lang="zh-CN" altLang="en-US"/>
              <a:pPr>
                <a:defRPr/>
              </a:pPr>
              <a:t>2017/9/20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DC5B835-3AD8-456D-8AB2-1F56ED08E123}"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D059C1-8D7E-4618-A897-B10FD33E913D}" type="datetimeFigureOut">
              <a:rPr lang="zh-CN" altLang="en-US"/>
              <a:pPr>
                <a:defRPr/>
              </a:pPr>
              <a:t>2017/9/20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755A1BE-D75C-4E14-A148-17D6BA714DE6}"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A692907-58E8-4FFB-835C-8109D4EE8B01}" type="datetimeFigureOut">
              <a:rPr lang="zh-CN" altLang="en-US"/>
              <a:pPr>
                <a:defRPr/>
              </a:pPr>
              <a:t>2017/9/20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C74558F-65CA-4CE9-8AC6-4A42F678D471}"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698DC47-1A21-404F-BAFF-EB0AA564C133}" type="datetimeFigureOut">
              <a:rPr lang="zh-CN" altLang="en-US"/>
              <a:pPr>
                <a:defRPr/>
              </a:pPr>
              <a:t>2017/9/20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861715E-E68D-4C95-9148-563777A053FA}"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680DB56-62CB-4618-8584-B20C90F9E00F}" type="datetimeFigureOut">
              <a:rPr lang="zh-CN" altLang="en-US"/>
              <a:pPr>
                <a:defRPr/>
              </a:pPr>
              <a:t>2017/9/20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D1F63CD-4446-40FA-82DD-BA7D93C1CEC7}"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F9B0DA5-DA21-4F00-B12F-9D09903C5186}" type="datetimeFigureOut">
              <a:rPr lang="zh-CN" altLang="en-US"/>
              <a:pPr>
                <a:defRPr/>
              </a:pPr>
              <a:t>2017/9/20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0EBB168-6489-463B-AFE9-5B110D10F14F}"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102EE5D-59F6-457E-86B2-F217D925D80D}" type="datetimeFigureOut">
              <a:rPr lang="zh-CN" altLang="en-US"/>
              <a:pPr>
                <a:defRPr/>
              </a:pPr>
              <a:t>2017/9/20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86D1B4B-F8DA-4704-9F4D-7017BD241B99}"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A29D328-82F9-492E-9203-59E867F4B0DF}" type="datetimeFigureOut">
              <a:rPr lang="zh-CN" altLang="en-US"/>
              <a:pPr>
                <a:defRPr/>
              </a:pPr>
              <a:t>2017/9/20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A57E524-E955-44FD-9FD5-4A359DB50A5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CA67600-0741-490B-AE62-E15C00A93A3E}"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17B6247-83A8-4E04-9F8E-98B28ED29EC7}" type="datetimeFigureOut">
              <a:rPr lang="zh-CN" altLang="en-US"/>
              <a:pPr>
                <a:defRPr/>
              </a:pPr>
              <a:t>2017/9/20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B5F520C-BA2B-4A63-8F64-86C3D109CAEA}"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8E985C1-5930-49D9-8F42-9C3DD43CE0C9}" type="datetimeFigureOut">
              <a:rPr lang="zh-CN" altLang="en-US"/>
              <a:pPr>
                <a:defRPr/>
              </a:pPr>
              <a:t>2017/9/20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2327A8-698B-44B6-9EE2-97037646EDB2}"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FE6C0D3-9B91-40E2-9CE6-C86AC3383423}" type="datetimeFigureOut">
              <a:rPr lang="zh-CN" altLang="en-US"/>
              <a:pPr>
                <a:defRPr/>
              </a:pPr>
              <a:t>2017/9/20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869B02B-2F73-413F-9AA4-B67A2C11667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245A11F-66B0-488F-8547-B9D01F97224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FC1D87E-9B1C-4AAE-9D5D-2E8B85329F7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A81CEE72-0885-4D4B-B5E2-56EAD30BFA2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BC9DDBAA-71F0-46FB-A2A9-1F61623F1B1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6EB1823A-2D9A-4F8D-B4D3-9AB5DBD56BC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8F28E9C-3C19-4719-ADF2-07BC40CECCD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23E2D33-23A7-4604-B48F-67CEED816EF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1"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23"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13324"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13325"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3A9E6C22-A449-4181-8B56-951FC5084D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51"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F726447-6686-444E-AA30-E4C5206170EE}" type="datetimeFigureOut">
              <a:rPr lang="zh-CN" altLang="en-US"/>
              <a:pPr>
                <a:defRPr/>
              </a:pPr>
              <a:t>2017/9/20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420741-0669-47E2-B135-F360BBD9A48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uml.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42988" y="2349500"/>
            <a:ext cx="7197725" cy="788988"/>
          </a:xfrm>
        </p:spPr>
        <p:txBody>
          <a:bodyPr/>
          <a:lstStyle/>
          <a:p>
            <a:pPr eaLnBrk="1" hangingPunct="1"/>
            <a:r>
              <a:rPr lang="zh-CN" altLang="en-US" sz="4800" dirty="0" smtClean="0">
                <a:latin typeface="楷体" pitchFamily="49" charset="-122"/>
                <a:ea typeface="楷体" pitchFamily="49" charset="-122"/>
              </a:rPr>
              <a:t>    </a:t>
            </a:r>
            <a:r>
              <a:rPr lang="zh-CN" altLang="en-US" sz="4800" dirty="0" smtClean="0">
                <a:latin typeface="楷体" pitchFamily="49" charset="-122"/>
                <a:ea typeface="楷体" pitchFamily="49" charset="-122"/>
              </a:rPr>
              <a:t>第二节 </a:t>
            </a:r>
            <a:r>
              <a:rPr lang="en-US" altLang="zh-CN" sz="4800" dirty="0" smtClean="0">
                <a:latin typeface="Arial" pitchFamily="34" charset="0"/>
                <a:ea typeface="楷体" pitchFamily="49" charset="-122"/>
                <a:cs typeface="Arial" pitchFamily="34" charset="0"/>
              </a:rPr>
              <a:t>UML</a:t>
            </a:r>
            <a:r>
              <a:rPr lang="zh-CN" altLang="en-US" sz="4800" dirty="0" smtClean="0">
                <a:latin typeface="楷体" pitchFamily="49" charset="-122"/>
                <a:ea typeface="楷体" pitchFamily="49" charset="-122"/>
              </a:rPr>
              <a:t>概述</a:t>
            </a:r>
            <a:endParaRPr lang="zh-CN" altLang="en-US" sz="4800" dirty="0" smtClean="0">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1188" y="188913"/>
            <a:ext cx="7793037" cy="766762"/>
          </a:xfrm>
        </p:spPr>
        <p:txBody>
          <a:bodyPr/>
          <a:lstStyle/>
          <a:p>
            <a:pPr eaLnBrk="1" hangingPunct="1"/>
            <a:r>
              <a:rPr lang="zh-CN" altLang="en-US" smtClean="0"/>
              <a:t>常用的</a:t>
            </a:r>
            <a:r>
              <a:rPr lang="en-US" altLang="zh-CN" smtClean="0"/>
              <a:t>UML</a:t>
            </a:r>
            <a:r>
              <a:rPr lang="zh-CN" altLang="en-US" smtClean="0"/>
              <a:t>元素分析</a:t>
            </a:r>
          </a:p>
        </p:txBody>
      </p:sp>
      <p:sp>
        <p:nvSpPr>
          <p:cNvPr id="20483" name="Rectangle 3"/>
          <p:cNvSpPr>
            <a:spLocks noGrp="1" noChangeArrowheads="1"/>
          </p:cNvSpPr>
          <p:nvPr>
            <p:ph idx="1"/>
          </p:nvPr>
        </p:nvSpPr>
        <p:spPr>
          <a:xfrm>
            <a:off x="395288" y="1052513"/>
            <a:ext cx="8280400" cy="5472112"/>
          </a:xfrm>
        </p:spPr>
        <p:txBody>
          <a:bodyPr/>
          <a:lstStyle/>
          <a:p>
            <a:pPr eaLnBrk="1" hangingPunct="1">
              <a:buFont typeface="Wingdings" pitchFamily="2" charset="2"/>
              <a:buNone/>
              <a:defRPr/>
            </a:pPr>
            <a:r>
              <a:rPr lang="zh-CN" altLang="en-US" b="1" dirty="0" smtClean="0">
                <a:solidFill>
                  <a:srgbClr val="A50021"/>
                </a:solidFill>
                <a:effectLst>
                  <a:outerShdw blurRad="38100" dist="38100" dir="2700000" algn="tl">
                    <a:srgbClr val="C0C0C0"/>
                  </a:outerShdw>
                </a:effectLst>
                <a:latin typeface="楷体" pitchFamily="49" charset="-122"/>
                <a:ea typeface="楷体" pitchFamily="49" charset="-122"/>
              </a:rPr>
              <a:t>用例视图</a:t>
            </a:r>
            <a:r>
              <a:rPr lang="en-US" altLang="zh-CN" b="1" dirty="0" smtClean="0">
                <a:solidFill>
                  <a:srgbClr val="A50021"/>
                </a:solidFill>
                <a:effectLst>
                  <a:outerShdw blurRad="38100" dist="38100" dir="2700000" algn="tl">
                    <a:srgbClr val="C0C0C0"/>
                  </a:outerShdw>
                </a:effectLst>
                <a:latin typeface="楷体" pitchFamily="49" charset="-122"/>
                <a:ea typeface="楷体" pitchFamily="49" charset="-122"/>
              </a:rPr>
              <a:t>(</a:t>
            </a:r>
            <a:r>
              <a:rPr lang="en-US" altLang="zh-CN" b="1" dirty="0" err="1" smtClean="0">
                <a:solidFill>
                  <a:srgbClr val="A50021"/>
                </a:solidFill>
                <a:effectLst>
                  <a:outerShdw blurRad="38100" dist="38100" dir="2700000" algn="tl">
                    <a:srgbClr val="C0C0C0"/>
                  </a:outerShdw>
                </a:effectLst>
                <a:latin typeface="Arial" pitchFamily="34" charset="0"/>
                <a:ea typeface="楷体" pitchFamily="49" charset="-122"/>
                <a:cs typeface="Arial" pitchFamily="34" charset="0"/>
              </a:rPr>
              <a:t>UseCase</a:t>
            </a:r>
            <a:r>
              <a:rPr lang="en-US" altLang="zh-CN" b="1" dirty="0" smtClean="0">
                <a:solidFill>
                  <a:srgbClr val="A50021"/>
                </a:solidFill>
                <a:effectLst>
                  <a:outerShdw blurRad="38100" dist="38100" dir="2700000" algn="tl">
                    <a:srgbClr val="C0C0C0"/>
                  </a:outerShdw>
                </a:effectLst>
                <a:latin typeface="Arial" pitchFamily="34" charset="0"/>
                <a:ea typeface="楷体" pitchFamily="49" charset="-122"/>
                <a:cs typeface="Arial" pitchFamily="34" charset="0"/>
              </a:rPr>
              <a:t> View</a:t>
            </a:r>
            <a:r>
              <a:rPr lang="en-US" altLang="zh-CN" b="1" dirty="0" smtClean="0">
                <a:solidFill>
                  <a:srgbClr val="A50021"/>
                </a:solidFill>
                <a:effectLst>
                  <a:outerShdw blurRad="38100" dist="38100" dir="2700000" algn="tl">
                    <a:srgbClr val="C0C0C0"/>
                  </a:outerShdw>
                </a:effectLst>
                <a:latin typeface="楷体" pitchFamily="49" charset="-122"/>
                <a:ea typeface="楷体" pitchFamily="49" charset="-122"/>
              </a:rPr>
              <a:t>)</a:t>
            </a:r>
            <a:endParaRPr lang="zh-CN" altLang="en-US" b="1" dirty="0" smtClean="0">
              <a:solidFill>
                <a:srgbClr val="A50021"/>
              </a:solidFill>
              <a:effectLst>
                <a:outerShdw blurRad="38100" dist="38100" dir="2700000" algn="tl">
                  <a:srgbClr val="C0C0C0"/>
                </a:outerShdw>
              </a:effectLst>
              <a:latin typeface="楷体" pitchFamily="49" charset="-122"/>
              <a:ea typeface="楷体" pitchFamily="49" charset="-122"/>
            </a:endParaRPr>
          </a:p>
          <a:p>
            <a:pPr eaLnBrk="1" hangingPunct="1">
              <a:defRPr/>
            </a:pPr>
            <a:r>
              <a:rPr kumimoji="1" lang="zh-CN" altLang="en-US" sz="2000" dirty="0" smtClean="0">
                <a:latin typeface="楷体" pitchFamily="49" charset="-122"/>
                <a:ea typeface="楷体" pitchFamily="49" charset="-122"/>
              </a:rPr>
              <a:t>用例视图描述了系统的参与者与系统进行交互的功能，是参与者所能观察和使用到的系统功能的模型图。一个用例是系统的一个功能单元，是系统参与者与系统之间进行的一次交互作用。</a:t>
            </a:r>
            <a:endParaRPr kumimoji="1" lang="en-US" altLang="zh-CN" sz="2000" dirty="0" smtClean="0">
              <a:latin typeface="楷体" pitchFamily="49" charset="-122"/>
              <a:ea typeface="楷体" pitchFamily="49" charset="-122"/>
            </a:endParaRPr>
          </a:p>
          <a:p>
            <a:pPr eaLnBrk="1" hangingPunct="1">
              <a:defRPr/>
            </a:pPr>
            <a:r>
              <a:rPr kumimoji="1" lang="zh-CN" altLang="en-US" sz="2000" dirty="0" smtClean="0">
                <a:latin typeface="楷体" pitchFamily="49" charset="-122"/>
                <a:ea typeface="楷体" pitchFamily="49" charset="-122"/>
              </a:rPr>
              <a:t>用例视图描述了系统参与者对系统的功能需求，这种需求的交互功能即被称为“用例”</a:t>
            </a:r>
          </a:p>
          <a:p>
            <a:pPr eaLnBrk="1" hangingPunct="1">
              <a:buFont typeface="Wingdings" pitchFamily="2" charset="2"/>
              <a:buNone/>
              <a:defRPr/>
            </a:pPr>
            <a:endParaRPr lang="zh-CN" altLang="en-US" sz="1600" b="1" dirty="0" smtClean="0">
              <a:solidFill>
                <a:srgbClr val="339933"/>
              </a:solidFill>
              <a:effectLst>
                <a:outerShdw blurRad="38100" dist="38100" dir="2700000" algn="tl">
                  <a:srgbClr val="C0C0C0"/>
                </a:outerShdw>
              </a:effectLst>
            </a:endParaRPr>
          </a:p>
          <a:p>
            <a:pPr eaLnBrk="1" hangingPunct="1">
              <a:buFont typeface="Wingdings" pitchFamily="2" charset="2"/>
              <a:buNone/>
              <a:defRPr/>
            </a:pPr>
            <a:endParaRPr lang="en-US" altLang="zh-CN" sz="1600" dirty="0" smtClean="0"/>
          </a:p>
        </p:txBody>
      </p:sp>
      <p:pic>
        <p:nvPicPr>
          <p:cNvPr id="26628" name="Picture 4"/>
          <p:cNvPicPr>
            <a:picLocks noChangeAspect="1" noChangeArrowheads="1"/>
          </p:cNvPicPr>
          <p:nvPr/>
        </p:nvPicPr>
        <p:blipFill>
          <a:blip r:embed="rId3"/>
          <a:srcRect/>
          <a:stretch>
            <a:fillRect/>
          </a:stretch>
        </p:blipFill>
        <p:spPr bwMode="auto">
          <a:xfrm>
            <a:off x="2627313" y="3284538"/>
            <a:ext cx="3859212" cy="31686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323850" y="549275"/>
            <a:ext cx="8208963" cy="5472113"/>
          </a:xfrm>
        </p:spPr>
        <p:txBody>
          <a:bodyPr/>
          <a:lstStyle/>
          <a:p>
            <a:pPr eaLnBrk="1" hangingPunct="1">
              <a:lnSpc>
                <a:spcPct val="80000"/>
              </a:lnSpc>
              <a:buFont typeface="Wingdings" pitchFamily="2" charset="2"/>
              <a:buNone/>
              <a:defRPr/>
            </a:pPr>
            <a:r>
              <a:rPr lang="zh-CN" altLang="en-US" sz="2800" b="1" dirty="0" smtClean="0">
                <a:solidFill>
                  <a:srgbClr val="A50021"/>
                </a:solidFill>
                <a:effectLst>
                  <a:outerShdw blurRad="38100" dist="38100" dir="2700000" algn="tl">
                    <a:srgbClr val="C0C0C0"/>
                  </a:outerShdw>
                </a:effectLst>
                <a:latin typeface="Arial" pitchFamily="34" charset="0"/>
                <a:ea typeface="楷体" pitchFamily="49" charset="-122"/>
              </a:rPr>
              <a:t>交互视图（</a:t>
            </a:r>
            <a:r>
              <a:rPr lang="en-US" altLang="zh-CN" sz="2800" b="1" dirty="0" smtClean="0">
                <a:solidFill>
                  <a:srgbClr val="A50021"/>
                </a:solidFill>
                <a:effectLst>
                  <a:outerShdw blurRad="38100" dist="38100" dir="2700000" algn="tl">
                    <a:srgbClr val="C0C0C0"/>
                  </a:outerShdw>
                </a:effectLst>
                <a:latin typeface="Arial" pitchFamily="34" charset="0"/>
                <a:ea typeface="楷体" pitchFamily="49" charset="-122"/>
              </a:rPr>
              <a:t> Interactive View</a:t>
            </a:r>
            <a:r>
              <a:rPr lang="zh-CN" altLang="en-US" sz="2800" b="1" dirty="0" smtClean="0">
                <a:solidFill>
                  <a:srgbClr val="A50021"/>
                </a:solidFill>
                <a:effectLst>
                  <a:outerShdw blurRad="38100" dist="38100" dir="2700000" algn="tl">
                    <a:srgbClr val="C0C0C0"/>
                  </a:outerShdw>
                </a:effectLst>
                <a:latin typeface="Arial" pitchFamily="34" charset="0"/>
                <a:ea typeface="楷体" pitchFamily="49" charset="-122"/>
              </a:rPr>
              <a:t>）</a:t>
            </a:r>
          </a:p>
          <a:p>
            <a:pPr eaLnBrk="1" hangingPunct="1">
              <a:lnSpc>
                <a:spcPct val="80000"/>
              </a:lnSpc>
              <a:defRPr/>
            </a:pPr>
            <a:r>
              <a:rPr kumimoji="1" lang="zh-CN" altLang="en-US" sz="2800" dirty="0" smtClean="0">
                <a:latin typeface="Arial" pitchFamily="34" charset="0"/>
                <a:ea typeface="楷体" pitchFamily="49" charset="-122"/>
              </a:rPr>
              <a:t>交互视图描述了执行系统功能的各个角色之间相互传递消息的顺序关系，是描绘系统中各种角色或功能交互的模型。交互视图显示了跨越多个对象的系统控制流程。</a:t>
            </a:r>
          </a:p>
          <a:p>
            <a:pPr eaLnBrk="1" hangingPunct="1">
              <a:lnSpc>
                <a:spcPct val="80000"/>
              </a:lnSpc>
              <a:defRPr/>
            </a:pPr>
            <a:r>
              <a:rPr kumimoji="1" lang="zh-CN" altLang="en-US" sz="2800" dirty="0" smtClean="0">
                <a:latin typeface="Arial" pitchFamily="34" charset="0"/>
                <a:ea typeface="楷体" pitchFamily="49" charset="-122"/>
              </a:rPr>
              <a:t>我们通过不同对象间的相互作用来描述系统的行为，是通过两种方式进行的，一种是以独立的对象为中心进行描述，另外一种方式是以相互作用的一组对象为中心进行描述。 </a:t>
            </a:r>
          </a:p>
          <a:p>
            <a:pPr eaLnBrk="1" hangingPunct="1">
              <a:lnSpc>
                <a:spcPct val="80000"/>
              </a:lnSpc>
              <a:defRPr/>
            </a:pPr>
            <a:r>
              <a:rPr kumimoji="1" lang="zh-CN" altLang="en-US" sz="2800" dirty="0" smtClean="0">
                <a:latin typeface="Arial" pitchFamily="34" charset="0"/>
                <a:ea typeface="楷体" pitchFamily="49" charset="-122"/>
              </a:rPr>
              <a:t>交互视图可运使用两种图的形式来表示</a:t>
            </a:r>
            <a:r>
              <a:rPr kumimoji="1" lang="zh-CN" altLang="en-US" sz="2800" dirty="0" smtClean="0">
                <a:latin typeface="Arial" pitchFamily="34" charset="0"/>
                <a:ea typeface="楷体" pitchFamily="49" charset="-122"/>
              </a:rPr>
              <a:t>：</a:t>
            </a:r>
            <a:r>
              <a:rPr kumimoji="1" lang="zh-CN" altLang="en-US" sz="2800" dirty="0" smtClean="0">
                <a:latin typeface="Arial" pitchFamily="34" charset="0"/>
                <a:ea typeface="楷体" pitchFamily="49" charset="-122"/>
              </a:rPr>
              <a:t>顺序</a:t>
            </a:r>
            <a:r>
              <a:rPr kumimoji="1" lang="zh-CN" altLang="en-US" sz="2800" dirty="0" smtClean="0">
                <a:latin typeface="Arial" pitchFamily="34" charset="0"/>
                <a:ea typeface="楷体" pitchFamily="49" charset="-122"/>
              </a:rPr>
              <a:t>图</a:t>
            </a:r>
            <a:r>
              <a:rPr kumimoji="1" lang="en-US" altLang="zh-CN" sz="2800" dirty="0" smtClean="0">
                <a:latin typeface="Arial" pitchFamily="34" charset="0"/>
                <a:ea typeface="楷体" pitchFamily="49" charset="-122"/>
              </a:rPr>
              <a:t>(Sequence Diagram)</a:t>
            </a:r>
            <a:r>
              <a:rPr kumimoji="1" lang="zh-CN" altLang="en-US" sz="2800" dirty="0" smtClean="0">
                <a:latin typeface="Arial" pitchFamily="34" charset="0"/>
                <a:ea typeface="楷体" pitchFamily="49" charset="-122"/>
              </a:rPr>
              <a:t>和协作图</a:t>
            </a:r>
            <a:r>
              <a:rPr kumimoji="1" lang="en-US" altLang="zh-CN" sz="2800" dirty="0" smtClean="0">
                <a:latin typeface="Arial" pitchFamily="34" charset="0"/>
                <a:ea typeface="楷体" pitchFamily="49" charset="-122"/>
              </a:rPr>
              <a:t>(Collaboration Diagram)</a:t>
            </a:r>
            <a:r>
              <a:rPr kumimoji="1" lang="zh-CN" altLang="en-US" sz="2800" dirty="0" smtClean="0">
                <a:latin typeface="Arial" pitchFamily="34" charset="0"/>
                <a:ea typeface="楷体" pitchFamily="49" charset="-122"/>
              </a:rPr>
              <a:t>，他们是可以互相转换的</a:t>
            </a:r>
            <a:endParaRPr lang="zh-CN" altLang="en-US" sz="2800" dirty="0" smtClean="0">
              <a:latin typeface="Arial" pitchFamily="34" charset="0"/>
            </a:endParaRPr>
          </a:p>
          <a:p>
            <a:pPr eaLnBrk="1" hangingPunct="1">
              <a:lnSpc>
                <a:spcPct val="80000"/>
              </a:lnSpc>
              <a:buFont typeface="Wingdings" pitchFamily="2" charset="2"/>
              <a:buNone/>
              <a:defRPr/>
            </a:pPr>
            <a:endParaRPr kumimoji="1" lang="zh-CN" altLang="en-US" sz="2800" dirty="0" smtClean="0">
              <a:latin typeface="Arial" pitchFamily="34" charset="0"/>
              <a:ea typeface="楷体"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4"/>
          <p:cNvSpPr>
            <a:spLocks noChangeArrowheads="1"/>
          </p:cNvSpPr>
          <p:nvPr/>
        </p:nvSpPr>
        <p:spPr bwMode="auto">
          <a:xfrm>
            <a:off x="1547813" y="6021388"/>
            <a:ext cx="7056437" cy="369887"/>
          </a:xfrm>
          <a:prstGeom prst="rect">
            <a:avLst/>
          </a:prstGeom>
          <a:noFill/>
          <a:ln w="9525">
            <a:noFill/>
            <a:miter lim="800000"/>
            <a:headEnd/>
            <a:tailEnd/>
          </a:ln>
        </p:spPr>
        <p:txBody>
          <a:bodyPr>
            <a:spAutoFit/>
          </a:bodyPr>
          <a:lstStyle/>
          <a:p>
            <a:r>
              <a:rPr lang="en-US" altLang="zh-CN"/>
              <a:t>http://blog.csdn.net/shan9liang/article/details/6719736</a:t>
            </a:r>
            <a:endParaRPr lang="zh-CN" altLang="en-US"/>
          </a:p>
        </p:txBody>
      </p:sp>
      <p:pic>
        <p:nvPicPr>
          <p:cNvPr id="31747" name="Picture 4"/>
          <p:cNvPicPr>
            <a:picLocks noChangeAspect="1" noChangeArrowheads="1"/>
          </p:cNvPicPr>
          <p:nvPr/>
        </p:nvPicPr>
        <p:blipFill>
          <a:blip r:embed="rId2"/>
          <a:srcRect/>
          <a:stretch>
            <a:fillRect/>
          </a:stretch>
        </p:blipFill>
        <p:spPr bwMode="auto">
          <a:xfrm>
            <a:off x="323850" y="115888"/>
            <a:ext cx="8204200" cy="5715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4"/>
          <p:cNvSpPr>
            <a:spLocks noChangeArrowheads="1"/>
          </p:cNvSpPr>
          <p:nvPr/>
        </p:nvSpPr>
        <p:spPr bwMode="auto">
          <a:xfrm>
            <a:off x="1547813" y="6021388"/>
            <a:ext cx="7056437" cy="369887"/>
          </a:xfrm>
          <a:prstGeom prst="rect">
            <a:avLst/>
          </a:prstGeom>
          <a:noFill/>
          <a:ln w="9525">
            <a:noFill/>
            <a:miter lim="800000"/>
            <a:headEnd/>
            <a:tailEnd/>
          </a:ln>
        </p:spPr>
        <p:txBody>
          <a:bodyPr>
            <a:spAutoFit/>
          </a:bodyPr>
          <a:lstStyle/>
          <a:p>
            <a:r>
              <a:rPr lang="en-US" altLang="zh-CN"/>
              <a:t>http://blog.csdn.net/shan9liang/article/details/6719736</a:t>
            </a:r>
            <a:endParaRPr lang="zh-CN" altLang="en-US"/>
          </a:p>
        </p:txBody>
      </p:sp>
      <p:pic>
        <p:nvPicPr>
          <p:cNvPr id="32771" name="Picture 2"/>
          <p:cNvPicPr>
            <a:picLocks noChangeAspect="1" noChangeArrowheads="1"/>
          </p:cNvPicPr>
          <p:nvPr/>
        </p:nvPicPr>
        <p:blipFill>
          <a:blip r:embed="rId2"/>
          <a:srcRect/>
          <a:stretch>
            <a:fillRect/>
          </a:stretch>
        </p:blipFill>
        <p:spPr bwMode="auto">
          <a:xfrm>
            <a:off x="539750" y="1268413"/>
            <a:ext cx="8555038" cy="40322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4"/>
          <p:cNvSpPr>
            <a:spLocks noChangeArrowheads="1"/>
          </p:cNvSpPr>
          <p:nvPr/>
        </p:nvSpPr>
        <p:spPr bwMode="auto">
          <a:xfrm>
            <a:off x="1547813" y="6021388"/>
            <a:ext cx="7056437" cy="369887"/>
          </a:xfrm>
          <a:prstGeom prst="rect">
            <a:avLst/>
          </a:prstGeom>
          <a:noFill/>
          <a:ln w="9525">
            <a:noFill/>
            <a:miter lim="800000"/>
            <a:headEnd/>
            <a:tailEnd/>
          </a:ln>
        </p:spPr>
        <p:txBody>
          <a:bodyPr>
            <a:spAutoFit/>
          </a:bodyPr>
          <a:lstStyle/>
          <a:p>
            <a:r>
              <a:rPr lang="en-US" altLang="zh-CN"/>
              <a:t>http://blog.csdn.net/shan9liang/article/details/6719736</a:t>
            </a:r>
            <a:endParaRPr lang="zh-CN" altLang="en-US"/>
          </a:p>
        </p:txBody>
      </p:sp>
      <p:pic>
        <p:nvPicPr>
          <p:cNvPr id="33795" name="图片 3" descr="3.jpg"/>
          <p:cNvPicPr>
            <a:picLocks noChangeAspect="1"/>
          </p:cNvPicPr>
          <p:nvPr/>
        </p:nvPicPr>
        <p:blipFill>
          <a:blip r:embed="rId2"/>
          <a:srcRect/>
          <a:stretch>
            <a:fillRect/>
          </a:stretch>
        </p:blipFill>
        <p:spPr bwMode="auto">
          <a:xfrm>
            <a:off x="971550" y="188913"/>
            <a:ext cx="6624638" cy="65722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285720" y="785794"/>
            <a:ext cx="8497888" cy="5113337"/>
          </a:xfrm>
        </p:spPr>
        <p:txBody>
          <a:bodyPr/>
          <a:lstStyle/>
          <a:p>
            <a:pPr eaLnBrk="1" hangingPunct="1">
              <a:buFont typeface="Wingdings" pitchFamily="2" charset="2"/>
              <a:buNone/>
              <a:defRPr/>
            </a:pPr>
            <a:r>
              <a:rPr lang="zh-CN" altLang="en-US" b="1" dirty="0" smtClean="0">
                <a:solidFill>
                  <a:srgbClr val="A50021"/>
                </a:solidFill>
                <a:effectLst>
                  <a:outerShdw blurRad="38100" dist="38100" dir="2700000" algn="tl">
                    <a:srgbClr val="C0C0C0"/>
                  </a:outerShdw>
                </a:effectLst>
                <a:latin typeface="楷体" pitchFamily="49" charset="-122"/>
                <a:ea typeface="楷体" pitchFamily="49" charset="-122"/>
              </a:rPr>
              <a:t>状态图</a:t>
            </a:r>
            <a:r>
              <a:rPr lang="en-US" altLang="zh-CN" b="1" dirty="0" smtClean="0">
                <a:solidFill>
                  <a:srgbClr val="A50021"/>
                </a:solidFill>
                <a:effectLst>
                  <a:outerShdw blurRad="38100" dist="38100" dir="2700000" algn="tl">
                    <a:srgbClr val="C0C0C0"/>
                  </a:outerShdw>
                </a:effectLst>
                <a:latin typeface="楷体" pitchFamily="49" charset="-122"/>
                <a:ea typeface="楷体" pitchFamily="49" charset="-122"/>
              </a:rPr>
              <a:t>(State Machine View)</a:t>
            </a:r>
            <a:endParaRPr lang="zh-CN" altLang="en-US" b="1" dirty="0" smtClean="0">
              <a:solidFill>
                <a:srgbClr val="A50021"/>
              </a:solidFill>
              <a:effectLst>
                <a:outerShdw blurRad="38100" dist="38100" dir="2700000" algn="tl">
                  <a:srgbClr val="C0C0C0"/>
                </a:outerShdw>
              </a:effectLst>
              <a:latin typeface="楷体" pitchFamily="49" charset="-122"/>
              <a:ea typeface="楷体" pitchFamily="49" charset="-122"/>
            </a:endParaRPr>
          </a:p>
          <a:p>
            <a:pPr eaLnBrk="1" hangingPunct="1">
              <a:defRPr/>
            </a:pPr>
            <a:r>
              <a:rPr kumimoji="1" lang="zh-CN" altLang="en-US" sz="2400" dirty="0" smtClean="0">
                <a:latin typeface="楷体" pitchFamily="49" charset="-122"/>
                <a:ea typeface="楷体" pitchFamily="49" charset="-122"/>
              </a:rPr>
              <a:t>状态机视图是通过对象的各种状态来建立模型来描述对象随时间变化的动态行为。状态机视图也是通过不同对象间的相互作用来描述系统的行为的，不同的它是以独立的对象为中心进行描述。</a:t>
            </a:r>
          </a:p>
          <a:p>
            <a:pPr eaLnBrk="1" hangingPunct="1">
              <a:defRPr/>
            </a:pPr>
            <a:r>
              <a:rPr kumimoji="1" lang="zh-CN" altLang="en-US" sz="2400" dirty="0" smtClean="0">
                <a:latin typeface="楷体" pitchFamily="49" charset="-122"/>
                <a:ea typeface="楷体" pitchFamily="49" charset="-122"/>
              </a:rPr>
              <a:t>状态机视图中，每一个对象都拥有自己的状态，这些状态之间的变化是通过事件进行触发的。</a:t>
            </a:r>
          </a:p>
          <a:p>
            <a:pPr eaLnBrk="1" hangingPunct="1">
              <a:defRPr/>
            </a:pPr>
            <a:r>
              <a:rPr kumimoji="1" lang="zh-CN" altLang="en-US" sz="2400" dirty="0" smtClean="0">
                <a:latin typeface="楷体" pitchFamily="49" charset="-122"/>
                <a:ea typeface="楷体" pitchFamily="49" charset="-122"/>
              </a:rPr>
              <a:t>对象被看成为通过事件进行触发并做出相应的动作来与外界的其他</a:t>
            </a:r>
            <a:r>
              <a:rPr kumimoji="1" lang="zh-CN" altLang="en-US" sz="2400" b="1" dirty="0" smtClean="0">
                <a:latin typeface="楷体" pitchFamily="49" charset="-122"/>
                <a:ea typeface="楷体" pitchFamily="49" charset="-122"/>
              </a:rPr>
              <a:t>对象进行通信</a:t>
            </a:r>
            <a:r>
              <a:rPr kumimoji="1" lang="zh-CN" altLang="en-US" sz="2400" dirty="0" smtClean="0">
                <a:latin typeface="楷体" pitchFamily="49" charset="-122"/>
                <a:ea typeface="楷体" pitchFamily="49" charset="-122"/>
              </a:rPr>
              <a:t>的独立实体。事件表达了对象可以被使用操作，同时</a:t>
            </a:r>
            <a:r>
              <a:rPr kumimoji="1" lang="zh-CN" altLang="en-US" sz="2400" b="1" dirty="0" smtClean="0">
                <a:latin typeface="楷体" pitchFamily="49" charset="-122"/>
                <a:ea typeface="楷体" pitchFamily="49" charset="-122"/>
              </a:rPr>
              <a:t>反映了对象状态的变化</a:t>
            </a:r>
            <a:r>
              <a:rPr kumimoji="1" lang="zh-CN" altLang="en-US" sz="2400" dirty="0" smtClean="0">
                <a:latin typeface="楷体" pitchFamily="49" charset="-122"/>
                <a:ea typeface="楷体" pitchFamily="49" charset="-122"/>
              </a:rPr>
              <a:t>。</a:t>
            </a:r>
            <a:endParaRPr kumimoji="1" lang="en-US" altLang="zh-CN" sz="2400" dirty="0" smtClean="0">
              <a:latin typeface="楷体" pitchFamily="49" charset="-122"/>
              <a:ea typeface="楷体" pitchFamily="49" charset="-122"/>
            </a:endParaRPr>
          </a:p>
          <a:p>
            <a:pPr eaLnBrk="1" hangingPunct="1">
              <a:defRPr/>
            </a:pPr>
            <a:r>
              <a:rPr kumimoji="1" lang="zh-CN" altLang="en-US" sz="2400" dirty="0" smtClean="0">
                <a:latin typeface="楷体" pitchFamily="49" charset="-122"/>
                <a:ea typeface="楷体" pitchFamily="49" charset="-122"/>
              </a:rPr>
              <a:t>这种视图主要包含交互状态预览图</a:t>
            </a:r>
            <a:r>
              <a:rPr kumimoji="1" lang="en-US" altLang="zh-CN" sz="2400" dirty="0" smtClean="0">
                <a:latin typeface="楷体" pitchFamily="49" charset="-122"/>
                <a:ea typeface="楷体" pitchFamily="49" charset="-122"/>
              </a:rPr>
              <a:t>(</a:t>
            </a:r>
            <a:r>
              <a:rPr lang="en-US" altLang="zh-CN" sz="2400" dirty="0" smtClean="0"/>
              <a:t>Interaction Overview Diagram)</a:t>
            </a:r>
            <a:r>
              <a:rPr kumimoji="1" lang="zh-CN" altLang="en-US" sz="2400" dirty="0" smtClean="0">
                <a:latin typeface="楷体" pitchFamily="49" charset="-122"/>
                <a:ea typeface="楷体" pitchFamily="49" charset="-122"/>
              </a:rPr>
              <a:t>、通信图</a:t>
            </a:r>
            <a:r>
              <a:rPr kumimoji="1" lang="en-US" altLang="zh-CN" sz="2400" dirty="0" smtClean="0">
                <a:latin typeface="楷体" pitchFamily="49" charset="-122"/>
                <a:ea typeface="楷体" pitchFamily="49" charset="-122"/>
              </a:rPr>
              <a:t>(Communication Diagram)</a:t>
            </a:r>
            <a:r>
              <a:rPr kumimoji="1" lang="zh-CN" altLang="en-US" sz="2400" dirty="0" smtClean="0">
                <a:latin typeface="楷体" pitchFamily="49" charset="-122"/>
                <a:ea typeface="楷体" pitchFamily="49" charset="-122"/>
              </a:rPr>
              <a:t>等</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763713" y="1700213"/>
          <a:ext cx="5580062" cy="3138487"/>
        </p:xfrm>
        <a:graphic>
          <a:graphicData uri="http://schemas.openxmlformats.org/presentationml/2006/ole">
            <p:oleObj spid="_x0000_s1026" name="図" r:id="rId3" imgW="5257800" imgH="2343912" progId="Word.Picture.8">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4"/>
          <p:cNvPicPr>
            <a:picLocks noChangeAspect="1" noChangeArrowheads="1"/>
          </p:cNvPicPr>
          <p:nvPr/>
        </p:nvPicPr>
        <p:blipFill>
          <a:blip r:embed="rId2"/>
          <a:srcRect/>
          <a:stretch>
            <a:fillRect/>
          </a:stretch>
        </p:blipFill>
        <p:spPr bwMode="auto">
          <a:xfrm>
            <a:off x="500034" y="1428736"/>
            <a:ext cx="8267169" cy="407196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714348" y="785794"/>
            <a:ext cx="7772400" cy="4114800"/>
          </a:xfrm>
        </p:spPr>
        <p:txBody>
          <a:bodyPr/>
          <a:lstStyle/>
          <a:p>
            <a:pPr eaLnBrk="1" hangingPunct="1">
              <a:buFont typeface="Wingdings" pitchFamily="2" charset="2"/>
              <a:buNone/>
              <a:defRPr/>
            </a:pPr>
            <a:r>
              <a:rPr lang="zh-CN" altLang="en-US" sz="2800" b="1" dirty="0" smtClean="0">
                <a:solidFill>
                  <a:srgbClr val="A50021"/>
                </a:solidFill>
                <a:effectLst>
                  <a:outerShdw blurRad="38100" dist="38100" dir="2700000" algn="tl">
                    <a:srgbClr val="C0C0C0"/>
                  </a:outerShdw>
                </a:effectLst>
              </a:rPr>
              <a:t>活动图</a:t>
            </a:r>
          </a:p>
          <a:p>
            <a:pPr eaLnBrk="1" hangingPunct="1">
              <a:buFont typeface="Wingdings" pitchFamily="2" charset="2"/>
              <a:buNone/>
              <a:defRPr/>
            </a:pPr>
            <a:endParaRPr lang="en-US" altLang="zh-CN" sz="2800" b="1" dirty="0" smtClean="0">
              <a:solidFill>
                <a:srgbClr val="A50021"/>
              </a:solidFill>
              <a:effectLst>
                <a:outerShdw blurRad="38100" dist="38100" dir="2700000" algn="tl">
                  <a:srgbClr val="C0C0C0"/>
                </a:outerShdw>
              </a:effectLst>
            </a:endParaRPr>
          </a:p>
        </p:txBody>
      </p:sp>
      <p:sp>
        <p:nvSpPr>
          <p:cNvPr id="45060" name="Rectangle 4"/>
          <p:cNvSpPr>
            <a:spLocks noChangeArrowheads="1"/>
          </p:cNvSpPr>
          <p:nvPr/>
        </p:nvSpPr>
        <p:spPr bwMode="auto">
          <a:xfrm>
            <a:off x="500034" y="1643050"/>
            <a:ext cx="2271713" cy="3444875"/>
          </a:xfrm>
          <a:prstGeom prst="rect">
            <a:avLst/>
          </a:prstGeom>
          <a:noFill/>
          <a:ln w="9525" algn="ctr">
            <a:noFill/>
            <a:miter lim="800000"/>
            <a:headEnd/>
            <a:tailEnd/>
          </a:ln>
        </p:spPr>
        <p:txBody>
          <a:bodyPr>
            <a:spAutoFit/>
          </a:bodyPr>
          <a:lstStyle/>
          <a:p>
            <a:pPr>
              <a:buFontTx/>
              <a:buChar char="•"/>
            </a:pPr>
            <a:r>
              <a:rPr kumimoji="1" lang="en-US" altLang="zh-CN" sz="2000" dirty="0">
                <a:latin typeface="黑体" pitchFamily="49" charset="-122"/>
                <a:ea typeface="黑体" pitchFamily="49" charset="-122"/>
              </a:rPr>
              <a:t> </a:t>
            </a:r>
            <a:r>
              <a:rPr kumimoji="1" lang="zh-CN" altLang="en-US" sz="2000" dirty="0">
                <a:latin typeface="黑体" pitchFamily="49" charset="-122"/>
                <a:ea typeface="黑体" pitchFamily="49" charset="-122"/>
              </a:rPr>
              <a:t>活动图是用来表示两个或者更多的对象之间在处理某个活动时的过程控制流程。</a:t>
            </a:r>
          </a:p>
          <a:p>
            <a:pPr>
              <a:buFontTx/>
              <a:buChar char="•"/>
            </a:pPr>
            <a:r>
              <a:rPr kumimoji="1" lang="zh-CN" altLang="en-US" sz="2000" dirty="0">
                <a:latin typeface="黑体" pitchFamily="49" charset="-122"/>
                <a:ea typeface="黑体" pitchFamily="49" charset="-122"/>
              </a:rPr>
              <a:t> 活动图能够在业务单元的级别上，对更高级别的业务过程进行建模，或者对低级别的内部类操作进行建模。</a:t>
            </a:r>
          </a:p>
        </p:txBody>
      </p:sp>
      <p:pic>
        <p:nvPicPr>
          <p:cNvPr id="45061" name="Picture 5"/>
          <p:cNvPicPr>
            <a:picLocks noChangeAspect="1" noChangeArrowheads="1"/>
          </p:cNvPicPr>
          <p:nvPr/>
        </p:nvPicPr>
        <p:blipFill>
          <a:blip r:embed="rId2"/>
          <a:srcRect/>
          <a:stretch>
            <a:fillRect/>
          </a:stretch>
        </p:blipFill>
        <p:spPr bwMode="auto">
          <a:xfrm>
            <a:off x="3214678" y="1214422"/>
            <a:ext cx="5460230" cy="442915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285720" y="714356"/>
            <a:ext cx="7772400" cy="4114800"/>
          </a:xfrm>
        </p:spPr>
        <p:txBody>
          <a:bodyPr/>
          <a:lstStyle/>
          <a:p>
            <a:pPr eaLnBrk="1" hangingPunct="1">
              <a:buFont typeface="Wingdings" pitchFamily="2" charset="2"/>
              <a:buNone/>
              <a:defRPr/>
            </a:pPr>
            <a:r>
              <a:rPr lang="zh-CN" altLang="en-US" sz="2800" b="1" dirty="0" smtClean="0">
                <a:solidFill>
                  <a:srgbClr val="A50021"/>
                </a:solidFill>
                <a:effectLst>
                  <a:outerShdw blurRad="38100" dist="38100" dir="2700000" algn="tl">
                    <a:srgbClr val="C0C0C0"/>
                  </a:outerShdw>
                </a:effectLst>
              </a:rPr>
              <a:t>构件图</a:t>
            </a:r>
          </a:p>
          <a:p>
            <a:pPr eaLnBrk="1" hangingPunct="1">
              <a:defRPr/>
            </a:pPr>
            <a:r>
              <a:rPr kumimoji="1" lang="zh-CN" altLang="en-US" sz="1800" dirty="0" smtClean="0"/>
              <a:t>构件图提供系统的物理视图，它是根据系统的代码构件显示了系统代码的整个物理结构。</a:t>
            </a:r>
          </a:p>
          <a:p>
            <a:pPr eaLnBrk="1" hangingPunct="1">
              <a:defRPr/>
            </a:pPr>
            <a:r>
              <a:rPr kumimoji="1" lang="zh-CN" altLang="en-US" sz="1800" dirty="0" smtClean="0"/>
              <a:t>构件图最经常用于实际的编程工作中。在以构件为基础的开发（</a:t>
            </a:r>
            <a:r>
              <a:rPr kumimoji="1" lang="en-US" altLang="zh-CN" sz="1800" dirty="0" smtClean="0"/>
              <a:t>CBD</a:t>
            </a:r>
            <a:r>
              <a:rPr kumimoji="1" lang="zh-CN" altLang="en-US" sz="1800" dirty="0" smtClean="0"/>
              <a:t>）中，构件图为系统架构师提供了一个为解决方案进行建模的自然形式。</a:t>
            </a:r>
          </a:p>
        </p:txBody>
      </p:sp>
      <p:pic>
        <p:nvPicPr>
          <p:cNvPr id="46084" name="Picture 4"/>
          <p:cNvPicPr>
            <a:picLocks noChangeAspect="1" noChangeArrowheads="1"/>
          </p:cNvPicPr>
          <p:nvPr/>
        </p:nvPicPr>
        <p:blipFill>
          <a:blip r:embed="rId2"/>
          <a:srcRect/>
          <a:stretch>
            <a:fillRect/>
          </a:stretch>
        </p:blipFill>
        <p:spPr bwMode="auto">
          <a:xfrm>
            <a:off x="1357289" y="3357562"/>
            <a:ext cx="5949859" cy="250033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3850" y="115888"/>
            <a:ext cx="7793038" cy="696912"/>
          </a:xfrm>
        </p:spPr>
        <p:txBody>
          <a:bodyPr/>
          <a:lstStyle/>
          <a:p>
            <a:pPr eaLnBrk="1" hangingPunct="1"/>
            <a:r>
              <a:rPr lang="en-US" altLang="zh-CN" smtClean="0">
                <a:latin typeface="楷体" pitchFamily="49" charset="-122"/>
                <a:ea typeface="楷体" pitchFamily="49" charset="-122"/>
              </a:rPr>
              <a:t>UML</a:t>
            </a:r>
            <a:r>
              <a:rPr lang="zh-CN" altLang="en-US" smtClean="0">
                <a:latin typeface="楷体" pitchFamily="49" charset="-122"/>
                <a:ea typeface="楷体" pitchFamily="49" charset="-122"/>
              </a:rPr>
              <a:t>概述</a:t>
            </a:r>
          </a:p>
        </p:txBody>
      </p:sp>
      <p:sp>
        <p:nvSpPr>
          <p:cNvPr id="7171" name="Rectangle 3"/>
          <p:cNvSpPr>
            <a:spLocks noGrp="1" noChangeArrowheads="1"/>
          </p:cNvSpPr>
          <p:nvPr>
            <p:ph type="body" idx="1"/>
          </p:nvPr>
        </p:nvSpPr>
        <p:spPr>
          <a:xfrm>
            <a:off x="0" y="836613"/>
            <a:ext cx="9144000" cy="6021387"/>
          </a:xfrm>
        </p:spPr>
        <p:txBody>
          <a:bodyPr/>
          <a:lstStyle/>
          <a:p>
            <a:pPr eaLnBrk="1" hangingPunct="1">
              <a:lnSpc>
                <a:spcPct val="90000"/>
              </a:lnSpc>
            </a:pPr>
            <a:r>
              <a:rPr kumimoji="1" lang="en-US" altLang="zh-CN" sz="2800" smtClean="0">
                <a:latin typeface="Arial" pitchFamily="34" charset="0"/>
                <a:ea typeface="楷体" pitchFamily="49" charset="-122"/>
              </a:rPr>
              <a:t>Unified Modeling Language</a:t>
            </a:r>
            <a:r>
              <a:rPr kumimoji="1" lang="zh-CN" altLang="en-US" sz="2800" smtClean="0">
                <a:latin typeface="Arial" pitchFamily="34" charset="0"/>
                <a:ea typeface="楷体" pitchFamily="49" charset="-122"/>
              </a:rPr>
              <a:t>出现在</a:t>
            </a:r>
            <a:r>
              <a:rPr kumimoji="1" lang="en-US" altLang="zh-CN" sz="2800" smtClean="0">
                <a:latin typeface="Arial" pitchFamily="34" charset="0"/>
                <a:ea typeface="楷体" pitchFamily="49" charset="-122"/>
              </a:rPr>
              <a:t>90</a:t>
            </a:r>
            <a:r>
              <a:rPr kumimoji="1" lang="zh-CN" altLang="en-US" sz="2800" smtClean="0">
                <a:latin typeface="Arial" pitchFamily="34" charset="0"/>
                <a:ea typeface="楷体" pitchFamily="49" charset="-122"/>
              </a:rPr>
              <a:t>年代</a:t>
            </a:r>
          </a:p>
          <a:p>
            <a:pPr eaLnBrk="1" hangingPunct="1">
              <a:lnSpc>
                <a:spcPct val="90000"/>
              </a:lnSpc>
            </a:pPr>
            <a:r>
              <a:rPr kumimoji="1" lang="zh-CN" altLang="en-US" sz="2800" smtClean="0">
                <a:latin typeface="Arial" pitchFamily="34" charset="0"/>
                <a:ea typeface="楷体" pitchFamily="49" charset="-122"/>
              </a:rPr>
              <a:t>在此之前，许多面向对象模型就已经出现了</a:t>
            </a:r>
            <a:r>
              <a:rPr kumimoji="1" lang="en-US" altLang="zh-CN" sz="2800" smtClean="0">
                <a:latin typeface="Arial" pitchFamily="34" charset="0"/>
                <a:ea typeface="楷体" pitchFamily="49" charset="-122"/>
              </a:rPr>
              <a:t>…</a:t>
            </a:r>
          </a:p>
          <a:p>
            <a:pPr lvl="1" eaLnBrk="1" hangingPunct="1">
              <a:lnSpc>
                <a:spcPct val="90000"/>
              </a:lnSpc>
            </a:pPr>
            <a:r>
              <a:rPr kumimoji="1" lang="en-US" altLang="zh-CN" sz="2400" smtClean="0">
                <a:latin typeface="Arial" pitchFamily="34" charset="0"/>
                <a:ea typeface="楷体" pitchFamily="49" charset="-122"/>
              </a:rPr>
              <a:t>Booch</a:t>
            </a:r>
            <a:r>
              <a:rPr kumimoji="1" lang="zh-CN" altLang="en-US" sz="2400" smtClean="0">
                <a:latin typeface="Arial" pitchFamily="34" charset="0"/>
                <a:ea typeface="楷体" pitchFamily="49" charset="-122"/>
              </a:rPr>
              <a:t>、</a:t>
            </a:r>
            <a:r>
              <a:rPr kumimoji="1" lang="en-US" altLang="zh-CN" sz="2400" smtClean="0">
                <a:latin typeface="Arial" pitchFamily="34" charset="0"/>
                <a:ea typeface="楷体" pitchFamily="49" charset="-122"/>
              </a:rPr>
              <a:t>OMT-2</a:t>
            </a:r>
            <a:r>
              <a:rPr kumimoji="1" lang="zh-CN" altLang="en-US" sz="2400" smtClean="0">
                <a:latin typeface="Arial" pitchFamily="34" charset="0"/>
                <a:ea typeface="楷体" pitchFamily="49" charset="-122"/>
              </a:rPr>
              <a:t>、</a:t>
            </a:r>
            <a:r>
              <a:rPr kumimoji="1" lang="en-US" altLang="zh-CN" sz="2400" smtClean="0">
                <a:latin typeface="Arial" pitchFamily="34" charset="0"/>
                <a:ea typeface="楷体" pitchFamily="49" charset="-122"/>
              </a:rPr>
              <a:t>OOSE</a:t>
            </a:r>
          </a:p>
          <a:p>
            <a:pPr eaLnBrk="1" hangingPunct="1">
              <a:lnSpc>
                <a:spcPct val="90000"/>
              </a:lnSpc>
            </a:pPr>
            <a:r>
              <a:rPr kumimoji="1" lang="zh-CN" altLang="en-US" sz="2800" smtClean="0">
                <a:latin typeface="Arial" pitchFamily="34" charset="0"/>
                <a:ea typeface="楷体" pitchFamily="49" charset="-122"/>
              </a:rPr>
              <a:t>发起者</a:t>
            </a:r>
            <a:endParaRPr kumimoji="1" lang="en-US" altLang="zh-CN" sz="2800" smtClean="0">
              <a:latin typeface="Arial" pitchFamily="34" charset="0"/>
              <a:ea typeface="楷体" pitchFamily="49" charset="-122"/>
            </a:endParaRPr>
          </a:p>
          <a:p>
            <a:pPr lvl="1" eaLnBrk="1" hangingPunct="1">
              <a:lnSpc>
                <a:spcPct val="90000"/>
              </a:lnSpc>
            </a:pPr>
            <a:r>
              <a:rPr kumimoji="1" lang="en-US" altLang="zh-CN" sz="2400" smtClean="0">
                <a:latin typeface="Arial" pitchFamily="34" charset="0"/>
                <a:ea typeface="楷体" pitchFamily="49" charset="-122"/>
              </a:rPr>
              <a:t>Grady Booch</a:t>
            </a:r>
            <a:r>
              <a:rPr kumimoji="1" lang="zh-CN" altLang="en-US" sz="2400" smtClean="0">
                <a:latin typeface="Arial" pitchFamily="34" charset="0"/>
                <a:ea typeface="楷体" pitchFamily="49" charset="-122"/>
              </a:rPr>
              <a:t>、</a:t>
            </a:r>
            <a:r>
              <a:rPr kumimoji="1" lang="en-US" altLang="zh-CN" sz="2400" smtClean="0">
                <a:latin typeface="Arial" pitchFamily="34" charset="0"/>
                <a:ea typeface="楷体" pitchFamily="49" charset="-122"/>
              </a:rPr>
              <a:t>Jim Rumbaugh</a:t>
            </a:r>
            <a:r>
              <a:rPr kumimoji="1" lang="zh-CN" altLang="en-US" sz="2400" smtClean="0">
                <a:latin typeface="Arial" pitchFamily="34" charset="0"/>
                <a:ea typeface="楷体" pitchFamily="49" charset="-122"/>
              </a:rPr>
              <a:t>、</a:t>
            </a:r>
            <a:r>
              <a:rPr kumimoji="1" lang="en-US" altLang="zh-CN" sz="2400" smtClean="0">
                <a:latin typeface="Arial" pitchFamily="34" charset="0"/>
                <a:ea typeface="楷体" pitchFamily="49" charset="-122"/>
              </a:rPr>
              <a:t>Ivar Jacobson</a:t>
            </a:r>
          </a:p>
          <a:p>
            <a:pPr eaLnBrk="1" hangingPunct="1">
              <a:lnSpc>
                <a:spcPct val="90000"/>
              </a:lnSpc>
            </a:pPr>
            <a:r>
              <a:rPr kumimoji="1" lang="en-US" altLang="zh-CN" sz="2800" smtClean="0">
                <a:latin typeface="Arial" pitchFamily="34" charset="0"/>
                <a:ea typeface="楷体" pitchFamily="49" charset="-122"/>
              </a:rPr>
              <a:t>1996</a:t>
            </a:r>
            <a:r>
              <a:rPr kumimoji="1" lang="zh-CN" altLang="en-US" sz="2800" smtClean="0">
                <a:latin typeface="Arial" pitchFamily="34" charset="0"/>
                <a:ea typeface="楷体" pitchFamily="49" charset="-122"/>
              </a:rPr>
              <a:t>加入成员</a:t>
            </a:r>
            <a:endParaRPr kumimoji="1" lang="en-US" altLang="zh-CN" sz="2800" smtClean="0">
              <a:latin typeface="Arial" pitchFamily="34" charset="0"/>
              <a:ea typeface="楷体" pitchFamily="49" charset="-122"/>
            </a:endParaRPr>
          </a:p>
          <a:p>
            <a:pPr lvl="1" eaLnBrk="1" hangingPunct="1">
              <a:lnSpc>
                <a:spcPct val="90000"/>
              </a:lnSpc>
            </a:pPr>
            <a:r>
              <a:rPr kumimoji="1" lang="en-US" altLang="zh-CN" sz="2000" smtClean="0">
                <a:latin typeface="Arial" pitchFamily="34" charset="0"/>
                <a:ea typeface="楷体" pitchFamily="49" charset="-122"/>
              </a:rPr>
              <a:t>IBM</a:t>
            </a:r>
            <a:r>
              <a:rPr kumimoji="1" lang="zh-CN" altLang="en-US" sz="2000" smtClean="0">
                <a:latin typeface="Arial" pitchFamily="34" charset="0"/>
                <a:ea typeface="楷体" pitchFamily="49" charset="-122"/>
              </a:rPr>
              <a:t>、</a:t>
            </a:r>
            <a:r>
              <a:rPr kumimoji="1" lang="en-US" altLang="zh-CN" sz="2000" smtClean="0">
                <a:latin typeface="Arial" pitchFamily="34" charset="0"/>
                <a:ea typeface="楷体" pitchFamily="49" charset="-122"/>
              </a:rPr>
              <a:t>HP</a:t>
            </a:r>
            <a:r>
              <a:rPr kumimoji="1" lang="zh-CN" altLang="en-US" sz="2000" smtClean="0">
                <a:latin typeface="Arial" pitchFamily="34" charset="0"/>
                <a:ea typeface="楷体" pitchFamily="49" charset="-122"/>
              </a:rPr>
              <a:t>、</a:t>
            </a:r>
            <a:r>
              <a:rPr kumimoji="1" lang="en-US" altLang="zh-CN" sz="2000" smtClean="0">
                <a:latin typeface="Arial" pitchFamily="34" charset="0"/>
                <a:ea typeface="楷体" pitchFamily="49" charset="-122"/>
              </a:rPr>
              <a:t>Microsoft</a:t>
            </a:r>
            <a:r>
              <a:rPr kumimoji="1" lang="zh-CN" altLang="en-US" sz="2000" smtClean="0">
                <a:latin typeface="Arial" pitchFamily="34" charset="0"/>
                <a:ea typeface="楷体" pitchFamily="49" charset="-122"/>
              </a:rPr>
              <a:t>、</a:t>
            </a:r>
            <a:r>
              <a:rPr kumimoji="1" lang="en-US" altLang="zh-CN" sz="2000" smtClean="0">
                <a:latin typeface="Arial" pitchFamily="34" charset="0"/>
                <a:ea typeface="楷体" pitchFamily="49" charset="-122"/>
              </a:rPr>
              <a:t>Oracle</a:t>
            </a:r>
            <a:r>
              <a:rPr kumimoji="1" lang="zh-CN" altLang="en-US" sz="2000" smtClean="0">
                <a:latin typeface="Arial" pitchFamily="34" charset="0"/>
                <a:ea typeface="楷体" pitchFamily="49" charset="-122"/>
              </a:rPr>
              <a:t>、</a:t>
            </a:r>
            <a:r>
              <a:rPr kumimoji="1" lang="en-US" altLang="zh-CN" sz="2000" smtClean="0">
                <a:latin typeface="Arial" pitchFamily="34" charset="0"/>
                <a:ea typeface="楷体" pitchFamily="49" charset="-122"/>
              </a:rPr>
              <a:t>Rational Software..</a:t>
            </a:r>
            <a:r>
              <a:rPr kumimoji="1" lang="zh-CN" altLang="en-US" sz="2000" smtClean="0">
                <a:latin typeface="Arial" pitchFamily="34" charset="0"/>
                <a:ea typeface="楷体" pitchFamily="49" charset="-122"/>
              </a:rPr>
              <a:t>等</a:t>
            </a:r>
            <a:r>
              <a:rPr kumimoji="1" lang="en-US" altLang="zh-CN" sz="2000" smtClean="0">
                <a:latin typeface="Arial" pitchFamily="34" charset="0"/>
                <a:ea typeface="楷体" pitchFamily="49" charset="-122"/>
              </a:rPr>
              <a:t>700</a:t>
            </a:r>
            <a:r>
              <a:rPr kumimoji="1" lang="zh-CN" altLang="en-US" sz="2000" smtClean="0">
                <a:latin typeface="Arial" pitchFamily="34" charset="0"/>
                <a:ea typeface="楷体" pitchFamily="49" charset="-122"/>
              </a:rPr>
              <a:t>多家公司</a:t>
            </a:r>
            <a:endParaRPr kumimoji="1" lang="en-US" altLang="zh-CN" sz="2000" smtClean="0">
              <a:latin typeface="Arial" pitchFamily="34" charset="0"/>
              <a:ea typeface="楷体" pitchFamily="49" charset="-122"/>
            </a:endParaRPr>
          </a:p>
          <a:p>
            <a:pPr eaLnBrk="1" hangingPunct="1">
              <a:lnSpc>
                <a:spcPct val="90000"/>
              </a:lnSpc>
            </a:pPr>
            <a:r>
              <a:rPr kumimoji="1" lang="zh-CN" altLang="en-US" sz="2400" smtClean="0">
                <a:latin typeface="Arial" pitchFamily="34" charset="0"/>
                <a:ea typeface="楷体" pitchFamily="49" charset="-122"/>
              </a:rPr>
              <a:t>各时期版本</a:t>
            </a:r>
            <a:endParaRPr kumimoji="1" lang="en-US" altLang="zh-CN" sz="2400" smtClean="0">
              <a:latin typeface="Arial" pitchFamily="34" charset="0"/>
              <a:ea typeface="楷体" pitchFamily="49" charset="-122"/>
            </a:endParaRPr>
          </a:p>
          <a:p>
            <a:pPr lvl="1" eaLnBrk="1" hangingPunct="1">
              <a:lnSpc>
                <a:spcPct val="90000"/>
              </a:lnSpc>
            </a:pPr>
            <a:r>
              <a:rPr kumimoji="1" lang="en-US" altLang="zh-CN" sz="2000" smtClean="0">
                <a:latin typeface="Arial" pitchFamily="34" charset="0"/>
                <a:ea typeface="楷体" pitchFamily="49" charset="-122"/>
              </a:rPr>
              <a:t>1996         UML 0.9</a:t>
            </a:r>
          </a:p>
          <a:p>
            <a:pPr lvl="1" eaLnBrk="1" hangingPunct="1">
              <a:lnSpc>
                <a:spcPct val="90000"/>
              </a:lnSpc>
            </a:pPr>
            <a:r>
              <a:rPr kumimoji="1" lang="en-US" altLang="zh-CN" sz="2000" smtClean="0">
                <a:latin typeface="Arial" pitchFamily="34" charset="0"/>
                <a:ea typeface="楷体" pitchFamily="49" charset="-122"/>
              </a:rPr>
              <a:t>1997.01    UML 1.0</a:t>
            </a:r>
          </a:p>
          <a:p>
            <a:pPr lvl="1" eaLnBrk="1" hangingPunct="1">
              <a:lnSpc>
                <a:spcPct val="90000"/>
              </a:lnSpc>
            </a:pPr>
            <a:r>
              <a:rPr kumimoji="1" lang="en-US" altLang="zh-CN" sz="2000" smtClean="0">
                <a:latin typeface="Arial" pitchFamily="34" charset="0"/>
                <a:ea typeface="楷体" pitchFamily="49" charset="-122"/>
              </a:rPr>
              <a:t>1997.11    UML 1.1   </a:t>
            </a:r>
            <a:r>
              <a:rPr kumimoji="1" lang="zh-CN" altLang="en-US" sz="2000" smtClean="0">
                <a:latin typeface="Arial" pitchFamily="34" charset="0"/>
                <a:ea typeface="楷体" pitchFamily="49" charset="-122"/>
              </a:rPr>
              <a:t>（被</a:t>
            </a:r>
            <a:r>
              <a:rPr kumimoji="1" lang="en-US" altLang="zh-CN" sz="2000" smtClean="0">
                <a:latin typeface="Arial" pitchFamily="34" charset="0"/>
                <a:ea typeface="楷体" pitchFamily="49" charset="-122"/>
              </a:rPr>
              <a:t>OMG</a:t>
            </a:r>
            <a:r>
              <a:rPr kumimoji="1" lang="zh-CN" altLang="en-US" sz="2000" smtClean="0">
                <a:latin typeface="Arial" pitchFamily="34" charset="0"/>
                <a:ea typeface="楷体" pitchFamily="49" charset="-122"/>
              </a:rPr>
              <a:t>组织采纳）</a:t>
            </a:r>
            <a:r>
              <a:rPr kumimoji="1" lang="en-US" altLang="zh-CN" sz="2000" smtClean="0">
                <a:latin typeface="Arial" pitchFamily="34" charset="0"/>
                <a:ea typeface="楷体" pitchFamily="49" charset="-122"/>
              </a:rPr>
              <a:t> </a:t>
            </a:r>
            <a:r>
              <a:rPr kumimoji="1" lang="en-US" altLang="zh-CN" sz="2000" smtClean="0">
                <a:latin typeface="Arial" pitchFamily="34" charset="0"/>
                <a:ea typeface="楷体" pitchFamily="49" charset="-122"/>
                <a:hlinkClick r:id="rId2"/>
              </a:rPr>
              <a:t>www.uml.org</a:t>
            </a:r>
            <a:endParaRPr kumimoji="1" lang="en-US" altLang="zh-CN" sz="2000" smtClean="0">
              <a:latin typeface="Arial" pitchFamily="34" charset="0"/>
              <a:ea typeface="楷体" pitchFamily="49" charset="-122"/>
            </a:endParaRPr>
          </a:p>
          <a:p>
            <a:pPr lvl="1" eaLnBrk="1" hangingPunct="1">
              <a:lnSpc>
                <a:spcPct val="90000"/>
              </a:lnSpc>
            </a:pPr>
            <a:r>
              <a:rPr kumimoji="1" lang="en-US" altLang="zh-CN" sz="2000" smtClean="0">
                <a:latin typeface="Arial" pitchFamily="34" charset="0"/>
                <a:ea typeface="楷体" pitchFamily="49" charset="-122"/>
              </a:rPr>
              <a:t>…</a:t>
            </a:r>
          </a:p>
        </p:txBody>
      </p:sp>
      <p:grpSp>
        <p:nvGrpSpPr>
          <p:cNvPr id="7172" name="组合 37"/>
          <p:cNvGrpSpPr>
            <a:grpSpLocks/>
          </p:cNvGrpSpPr>
          <p:nvPr/>
        </p:nvGrpSpPr>
        <p:grpSpPr bwMode="auto">
          <a:xfrm>
            <a:off x="1042988" y="5229225"/>
            <a:ext cx="7777162" cy="1368425"/>
            <a:chOff x="1043608" y="5229200"/>
            <a:chExt cx="7776864" cy="1368152"/>
          </a:xfrm>
        </p:grpSpPr>
        <p:sp>
          <p:nvSpPr>
            <p:cNvPr id="4" name="矩形 3"/>
            <p:cNvSpPr/>
            <p:nvPr/>
          </p:nvSpPr>
          <p:spPr>
            <a:xfrm>
              <a:off x="1043608" y="5660914"/>
              <a:ext cx="936589" cy="28886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C00000"/>
                  </a:solidFill>
                </a:rPr>
                <a:t>OMT</a:t>
              </a:r>
              <a:endParaRPr lang="zh-CN" altLang="en-US" dirty="0">
                <a:solidFill>
                  <a:srgbClr val="C00000"/>
                </a:solidFill>
              </a:endParaRPr>
            </a:p>
          </p:txBody>
        </p:sp>
        <p:sp>
          <p:nvSpPr>
            <p:cNvPr id="5" name="矩形 4"/>
            <p:cNvSpPr/>
            <p:nvPr/>
          </p:nvSpPr>
          <p:spPr>
            <a:xfrm>
              <a:off x="1043608" y="6310072"/>
              <a:ext cx="936589" cy="2872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solidFill>
                    <a:srgbClr val="C00000"/>
                  </a:solidFill>
                </a:rPr>
                <a:t>Booch</a:t>
              </a:r>
              <a:endParaRPr lang="zh-CN" altLang="en-US" dirty="0">
                <a:solidFill>
                  <a:srgbClr val="C00000"/>
                </a:solidFill>
              </a:endParaRPr>
            </a:p>
          </p:txBody>
        </p:sp>
        <p:sp>
          <p:nvSpPr>
            <p:cNvPr id="6" name="矩形 5"/>
            <p:cNvSpPr/>
            <p:nvPr/>
          </p:nvSpPr>
          <p:spPr>
            <a:xfrm>
              <a:off x="2627872" y="5373634"/>
              <a:ext cx="1871590" cy="2872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rgbClr val="C00000"/>
                  </a:solidFill>
                </a:rPr>
                <a:t>Unified Method</a:t>
              </a:r>
              <a:endParaRPr lang="zh-CN" altLang="en-US" sz="1600" dirty="0">
                <a:solidFill>
                  <a:srgbClr val="C00000"/>
                </a:solidFill>
              </a:endParaRPr>
            </a:p>
          </p:txBody>
        </p:sp>
        <p:sp>
          <p:nvSpPr>
            <p:cNvPr id="7" name="矩形 6"/>
            <p:cNvSpPr/>
            <p:nvPr/>
          </p:nvSpPr>
          <p:spPr>
            <a:xfrm>
              <a:off x="3059656" y="6092628"/>
              <a:ext cx="936589" cy="28886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C00000"/>
                  </a:solidFill>
                </a:rPr>
                <a:t>OOSE</a:t>
              </a:r>
              <a:endParaRPr lang="zh-CN" altLang="en-US" dirty="0">
                <a:solidFill>
                  <a:srgbClr val="C00000"/>
                </a:solidFill>
              </a:endParaRPr>
            </a:p>
          </p:txBody>
        </p:sp>
        <p:sp>
          <p:nvSpPr>
            <p:cNvPr id="8" name="矩形 7"/>
            <p:cNvSpPr/>
            <p:nvPr/>
          </p:nvSpPr>
          <p:spPr>
            <a:xfrm>
              <a:off x="4859812" y="5733924"/>
              <a:ext cx="1008023" cy="28728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anchor="ctr"/>
            <a:lstStyle/>
            <a:p>
              <a:pPr algn="ctr">
                <a:defRPr/>
              </a:pPr>
              <a:r>
                <a:rPr lang="en-US" altLang="zh-CN" dirty="0">
                  <a:solidFill>
                    <a:srgbClr val="C00000"/>
                  </a:solidFill>
                </a:rPr>
                <a:t>UML 0.9</a:t>
              </a:r>
              <a:endParaRPr lang="zh-CN" altLang="en-US" dirty="0">
                <a:solidFill>
                  <a:srgbClr val="C00000"/>
                </a:solidFill>
              </a:endParaRPr>
            </a:p>
          </p:txBody>
        </p:sp>
        <p:sp>
          <p:nvSpPr>
            <p:cNvPr id="9" name="矩形 8"/>
            <p:cNvSpPr/>
            <p:nvPr/>
          </p:nvSpPr>
          <p:spPr>
            <a:xfrm>
              <a:off x="6299619" y="5589491"/>
              <a:ext cx="1008024" cy="2872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anchor="ctr"/>
            <a:lstStyle/>
            <a:p>
              <a:pPr algn="ctr">
                <a:defRPr/>
              </a:pPr>
              <a:r>
                <a:rPr lang="en-US" altLang="zh-CN" dirty="0">
                  <a:solidFill>
                    <a:srgbClr val="C00000"/>
                  </a:solidFill>
                </a:rPr>
                <a:t>UML 1.1</a:t>
              </a:r>
              <a:endParaRPr lang="zh-CN" altLang="en-US" dirty="0">
                <a:solidFill>
                  <a:srgbClr val="C00000"/>
                </a:solidFill>
              </a:endParaRPr>
            </a:p>
          </p:txBody>
        </p:sp>
        <p:sp>
          <p:nvSpPr>
            <p:cNvPr id="10" name="矩形 9"/>
            <p:cNvSpPr/>
            <p:nvPr/>
          </p:nvSpPr>
          <p:spPr>
            <a:xfrm>
              <a:off x="7812449" y="5229200"/>
              <a:ext cx="1008023" cy="28728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anchor="ctr"/>
            <a:lstStyle/>
            <a:p>
              <a:pPr algn="ctr">
                <a:defRPr/>
              </a:pPr>
              <a:r>
                <a:rPr lang="en-US" altLang="zh-CN" dirty="0">
                  <a:solidFill>
                    <a:srgbClr val="C00000"/>
                  </a:solidFill>
                </a:rPr>
                <a:t>UML 1.4</a:t>
              </a:r>
              <a:endParaRPr lang="zh-CN" altLang="en-US" dirty="0">
                <a:solidFill>
                  <a:srgbClr val="C00000"/>
                </a:solidFill>
              </a:endParaRPr>
            </a:p>
          </p:txBody>
        </p:sp>
        <p:cxnSp>
          <p:nvCxnSpPr>
            <p:cNvPr id="12" name="直接箭头连接符 11"/>
            <p:cNvCxnSpPr>
              <a:stCxn id="4" idx="3"/>
              <a:endCxn id="6" idx="1"/>
            </p:cNvCxnSpPr>
            <p:nvPr/>
          </p:nvCxnSpPr>
          <p:spPr>
            <a:xfrm flipV="1">
              <a:off x="1980197" y="5516481"/>
              <a:ext cx="647675" cy="2888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3"/>
            </p:cNvCxnSpPr>
            <p:nvPr/>
          </p:nvCxnSpPr>
          <p:spPr>
            <a:xfrm flipV="1">
              <a:off x="1980197" y="5660914"/>
              <a:ext cx="647675" cy="7920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3"/>
              <a:endCxn id="8" idx="1"/>
            </p:cNvCxnSpPr>
            <p:nvPr/>
          </p:nvCxnSpPr>
          <p:spPr>
            <a:xfrm flipV="1">
              <a:off x="3996245" y="5876771"/>
              <a:ext cx="863567" cy="3602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3"/>
              <a:endCxn id="8" idx="1"/>
            </p:cNvCxnSpPr>
            <p:nvPr/>
          </p:nvCxnSpPr>
          <p:spPr>
            <a:xfrm>
              <a:off x="4499463" y="5516481"/>
              <a:ext cx="360349" cy="3602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3"/>
              <a:endCxn id="9" idx="1"/>
            </p:cNvCxnSpPr>
            <p:nvPr/>
          </p:nvCxnSpPr>
          <p:spPr>
            <a:xfrm flipV="1">
              <a:off x="5867835" y="5733924"/>
              <a:ext cx="431783" cy="1428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3"/>
              <a:endCxn id="10" idx="1"/>
            </p:cNvCxnSpPr>
            <p:nvPr/>
          </p:nvCxnSpPr>
          <p:spPr>
            <a:xfrm flipV="1">
              <a:off x="7307643" y="5373634"/>
              <a:ext cx="504806" cy="3602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299619" y="6092628"/>
              <a:ext cx="1225503" cy="28886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anchor="ctr"/>
            <a:lstStyle/>
            <a:p>
              <a:pPr algn="ctr">
                <a:defRPr/>
              </a:pPr>
              <a:r>
                <a:rPr lang="zh-CN" altLang="en-US" dirty="0">
                  <a:solidFill>
                    <a:srgbClr val="C00000"/>
                  </a:solidFill>
                </a:rPr>
                <a:t>其它方法</a:t>
              </a:r>
            </a:p>
          </p:txBody>
        </p:sp>
        <p:cxnSp>
          <p:nvCxnSpPr>
            <p:cNvPr id="35" name="直接箭头连接符 34"/>
            <p:cNvCxnSpPr>
              <a:stCxn id="8" idx="3"/>
              <a:endCxn id="32" idx="1"/>
            </p:cNvCxnSpPr>
            <p:nvPr/>
          </p:nvCxnSpPr>
          <p:spPr>
            <a:xfrm>
              <a:off x="5867835" y="5876771"/>
              <a:ext cx="431783" cy="3602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357158" y="642918"/>
            <a:ext cx="7772400" cy="4114800"/>
          </a:xfrm>
        </p:spPr>
        <p:txBody>
          <a:bodyPr/>
          <a:lstStyle/>
          <a:p>
            <a:pPr eaLnBrk="1" hangingPunct="1">
              <a:buFont typeface="Wingdings" pitchFamily="2" charset="2"/>
              <a:buNone/>
              <a:defRPr/>
            </a:pPr>
            <a:r>
              <a:rPr lang="zh-CN" altLang="en-US" sz="2800" b="1" dirty="0" smtClean="0">
                <a:solidFill>
                  <a:srgbClr val="A50021"/>
                </a:solidFill>
                <a:effectLst>
                  <a:outerShdw blurRad="38100" dist="38100" dir="2700000" algn="tl">
                    <a:srgbClr val="C0C0C0"/>
                  </a:outerShdw>
                </a:effectLst>
              </a:rPr>
              <a:t>部署图</a:t>
            </a:r>
          </a:p>
          <a:p>
            <a:pPr eaLnBrk="1" hangingPunct="1">
              <a:defRPr/>
            </a:pPr>
            <a:r>
              <a:rPr kumimoji="1" lang="zh-CN" altLang="en-US" sz="1800" dirty="0" smtClean="0"/>
              <a:t>部署图是用于表示该软件系统如何部署到硬件环境中，它是显示在系统中的不同的构件在何处物理地运行，以及如何进行彼此的通信。</a:t>
            </a:r>
          </a:p>
          <a:p>
            <a:pPr eaLnBrk="1" hangingPunct="1">
              <a:defRPr/>
            </a:pPr>
            <a:r>
              <a:rPr kumimoji="1" lang="zh-CN" altLang="en-US" sz="1800" dirty="0" smtClean="0"/>
              <a:t>部署图对系统的物理运行情况进行了建模，因此系统的生产人员就能够很好地利用这种图来部署实际的系统。</a:t>
            </a:r>
          </a:p>
          <a:p>
            <a:pPr eaLnBrk="1" hangingPunct="1">
              <a:buFont typeface="Wingdings" pitchFamily="2" charset="2"/>
              <a:buNone/>
              <a:defRPr/>
            </a:pPr>
            <a:endParaRPr lang="en-US" altLang="zh-CN" sz="1800" b="1" dirty="0" smtClean="0">
              <a:solidFill>
                <a:srgbClr val="339933"/>
              </a:solidFill>
              <a:effectLst>
                <a:outerShdw blurRad="38100" dist="38100" dir="2700000" algn="tl">
                  <a:srgbClr val="C0C0C0"/>
                </a:outerShdw>
              </a:effectLst>
            </a:endParaRPr>
          </a:p>
        </p:txBody>
      </p:sp>
      <p:pic>
        <p:nvPicPr>
          <p:cNvPr id="47108" name="Picture 4"/>
          <p:cNvPicPr>
            <a:picLocks noChangeAspect="1" noChangeArrowheads="1"/>
          </p:cNvPicPr>
          <p:nvPr/>
        </p:nvPicPr>
        <p:blipFill>
          <a:blip r:embed="rId2"/>
          <a:srcRect/>
          <a:stretch>
            <a:fillRect/>
          </a:stretch>
        </p:blipFill>
        <p:spPr bwMode="auto">
          <a:xfrm>
            <a:off x="2143108" y="3429000"/>
            <a:ext cx="3960812" cy="19018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850" y="115888"/>
            <a:ext cx="7793038" cy="696912"/>
          </a:xfrm>
        </p:spPr>
        <p:txBody>
          <a:bodyPr/>
          <a:lstStyle/>
          <a:p>
            <a:pPr eaLnBrk="1" hangingPunct="1"/>
            <a:r>
              <a:rPr lang="en-US" altLang="zh-CN" smtClean="0">
                <a:latin typeface="楷体" pitchFamily="49" charset="-122"/>
                <a:ea typeface="楷体" pitchFamily="49" charset="-122"/>
              </a:rPr>
              <a:t>UML</a:t>
            </a:r>
            <a:r>
              <a:rPr lang="zh-CN" altLang="en-US" smtClean="0">
                <a:latin typeface="楷体" pitchFamily="49" charset="-122"/>
                <a:ea typeface="楷体" pitchFamily="49" charset="-122"/>
              </a:rPr>
              <a:t>概述</a:t>
            </a:r>
          </a:p>
        </p:txBody>
      </p:sp>
      <p:pic>
        <p:nvPicPr>
          <p:cNvPr id="8195" name="Picture 2"/>
          <p:cNvPicPr>
            <a:picLocks noChangeAspect="1" noChangeArrowheads="1"/>
          </p:cNvPicPr>
          <p:nvPr/>
        </p:nvPicPr>
        <p:blipFill>
          <a:blip r:embed="rId2"/>
          <a:srcRect/>
          <a:stretch>
            <a:fillRect/>
          </a:stretch>
        </p:blipFill>
        <p:spPr bwMode="auto">
          <a:xfrm>
            <a:off x="0" y="44450"/>
            <a:ext cx="8459788" cy="6138863"/>
          </a:xfrm>
          <a:prstGeom prst="rect">
            <a:avLst/>
          </a:prstGeom>
          <a:noFill/>
          <a:ln w="9525">
            <a:noFill/>
            <a:miter lim="800000"/>
            <a:headEnd/>
            <a:tailEnd/>
          </a:ln>
        </p:spPr>
      </p:pic>
      <p:sp>
        <p:nvSpPr>
          <p:cNvPr id="8196" name="TextBox 5"/>
          <p:cNvSpPr txBox="1">
            <a:spLocks noChangeArrowheads="1"/>
          </p:cNvSpPr>
          <p:nvPr/>
        </p:nvSpPr>
        <p:spPr bwMode="auto">
          <a:xfrm>
            <a:off x="2771775" y="6381750"/>
            <a:ext cx="3327400" cy="368300"/>
          </a:xfrm>
          <a:prstGeom prst="rect">
            <a:avLst/>
          </a:prstGeom>
          <a:noFill/>
          <a:ln w="9525">
            <a:noFill/>
            <a:miter lim="800000"/>
            <a:headEnd/>
            <a:tailEnd/>
          </a:ln>
        </p:spPr>
        <p:txBody>
          <a:bodyPr wrap="none">
            <a:spAutoFit/>
          </a:bodyPr>
          <a:lstStyle/>
          <a:p>
            <a:r>
              <a:rPr kumimoji="1" lang="en-US" altLang="zh-CN" i="1">
                <a:latin typeface="Arial" pitchFamily="34" charset="0"/>
                <a:ea typeface="楷体" pitchFamily="49" charset="-122"/>
              </a:rPr>
              <a:t>http://www.omg.org/spec/UML/</a:t>
            </a:r>
            <a:endParaRPr lang="zh-CN" altLang="en-US"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7950" y="115888"/>
            <a:ext cx="7793038" cy="696912"/>
          </a:xfrm>
        </p:spPr>
        <p:txBody>
          <a:bodyPr/>
          <a:lstStyle/>
          <a:p>
            <a:pPr eaLnBrk="1" hangingPunct="1"/>
            <a:r>
              <a:rPr lang="en-US" altLang="zh-CN" smtClean="0">
                <a:latin typeface="楷体" pitchFamily="49" charset="-122"/>
                <a:ea typeface="楷体" pitchFamily="49" charset="-122"/>
              </a:rPr>
              <a:t>UML</a:t>
            </a:r>
            <a:r>
              <a:rPr lang="zh-CN" altLang="en-US" smtClean="0">
                <a:latin typeface="楷体" pitchFamily="49" charset="-122"/>
                <a:ea typeface="楷体" pitchFamily="49" charset="-122"/>
              </a:rPr>
              <a:t>概述</a:t>
            </a:r>
          </a:p>
        </p:txBody>
      </p:sp>
      <p:sp>
        <p:nvSpPr>
          <p:cNvPr id="9219" name="Rectangle 3"/>
          <p:cNvSpPr>
            <a:spLocks noGrp="1" noChangeArrowheads="1"/>
          </p:cNvSpPr>
          <p:nvPr>
            <p:ph type="body" idx="1"/>
          </p:nvPr>
        </p:nvSpPr>
        <p:spPr>
          <a:xfrm>
            <a:off x="0" y="908050"/>
            <a:ext cx="8964613" cy="5473700"/>
          </a:xfrm>
        </p:spPr>
        <p:txBody>
          <a:bodyPr/>
          <a:lstStyle/>
          <a:p>
            <a:pPr eaLnBrk="1" hangingPunct="1">
              <a:lnSpc>
                <a:spcPct val="90000"/>
              </a:lnSpc>
            </a:pPr>
            <a:r>
              <a:rPr kumimoji="1" lang="en-US" altLang="zh-CN" smtClean="0">
                <a:latin typeface="楷体" pitchFamily="49" charset="-122"/>
                <a:ea typeface="楷体" pitchFamily="49" charset="-122"/>
              </a:rPr>
              <a:t>UML</a:t>
            </a:r>
            <a:r>
              <a:rPr kumimoji="1" lang="zh-CN" altLang="en-US" smtClean="0">
                <a:latin typeface="楷体" pitchFamily="49" charset="-122"/>
                <a:ea typeface="楷体" pitchFamily="49" charset="-122"/>
              </a:rPr>
              <a:t>的任务是</a:t>
            </a:r>
            <a:endParaRPr kumimoji="1" lang="en-US" altLang="zh-CN" smtClean="0">
              <a:latin typeface="楷体" pitchFamily="49" charset="-122"/>
              <a:ea typeface="楷体" pitchFamily="49" charset="-122"/>
            </a:endParaRPr>
          </a:p>
          <a:p>
            <a:pPr lvl="1" eaLnBrk="1" hangingPunct="1">
              <a:lnSpc>
                <a:spcPct val="90000"/>
              </a:lnSpc>
            </a:pPr>
            <a:r>
              <a:rPr kumimoji="1" lang="zh-CN" altLang="en-US" sz="2400" smtClean="0">
                <a:latin typeface="楷体" pitchFamily="49" charset="-122"/>
                <a:ea typeface="楷体" pitchFamily="49" charset="-122"/>
              </a:rPr>
              <a:t>尽可能简单的同时能够满足对实际开发需要，进行系统的各个方面建模。</a:t>
            </a:r>
            <a:endParaRPr kumimoji="1" lang="en-US" altLang="zh-CN" sz="2400" smtClean="0">
              <a:latin typeface="楷体" pitchFamily="49" charset="-122"/>
              <a:ea typeface="楷体" pitchFamily="49" charset="-122"/>
            </a:endParaRPr>
          </a:p>
          <a:p>
            <a:pPr eaLnBrk="1" hangingPunct="1">
              <a:lnSpc>
                <a:spcPct val="90000"/>
              </a:lnSpc>
            </a:pPr>
            <a:r>
              <a:rPr kumimoji="1" lang="en-US" altLang="zh-CN" smtClean="0">
                <a:latin typeface="楷体" pitchFamily="49" charset="-122"/>
                <a:ea typeface="楷体" pitchFamily="49" charset="-122"/>
              </a:rPr>
              <a:t>UML</a:t>
            </a:r>
            <a:r>
              <a:rPr kumimoji="1" lang="zh-CN" altLang="en-US" smtClean="0">
                <a:latin typeface="楷体" pitchFamily="49" charset="-122"/>
                <a:ea typeface="楷体" pitchFamily="49" charset="-122"/>
              </a:rPr>
              <a:t>设计者得任务是</a:t>
            </a:r>
            <a:endParaRPr kumimoji="1" lang="en-US" altLang="zh-CN" smtClean="0">
              <a:latin typeface="楷体" pitchFamily="49" charset="-122"/>
              <a:ea typeface="楷体" pitchFamily="49" charset="-122"/>
            </a:endParaRPr>
          </a:p>
          <a:p>
            <a:pPr lvl="1" eaLnBrk="1" hangingPunct="1">
              <a:lnSpc>
                <a:spcPct val="90000"/>
              </a:lnSpc>
            </a:pPr>
            <a:r>
              <a:rPr kumimoji="1" lang="zh-CN" altLang="en-US" sz="2400" smtClean="0">
                <a:latin typeface="楷体" pitchFamily="49" charset="-122"/>
                <a:ea typeface="楷体" pitchFamily="49" charset="-122"/>
              </a:rPr>
              <a:t>建立一种具有统一语义的公共的元模型，然后建立一套公共的基于这些统一语义的符号体系。</a:t>
            </a:r>
            <a:endParaRPr kumimoji="1" lang="en-US" altLang="zh-CN" sz="2400" smtClean="0">
              <a:latin typeface="楷体" pitchFamily="49" charset="-122"/>
              <a:ea typeface="楷体" pitchFamily="49" charset="-122"/>
            </a:endParaRPr>
          </a:p>
          <a:p>
            <a:pPr lvl="1" eaLnBrk="1" hangingPunct="1">
              <a:lnSpc>
                <a:spcPct val="90000"/>
              </a:lnSpc>
            </a:pPr>
            <a:endParaRPr kumimoji="1" lang="zh-CN" altLang="en-US" smtClean="0">
              <a:latin typeface="楷体" pitchFamily="49" charset="-122"/>
              <a:ea typeface="楷体" pitchFamily="49" charset="-122"/>
            </a:endParaRPr>
          </a:p>
          <a:p>
            <a:pPr eaLnBrk="1" hangingPunct="1">
              <a:lnSpc>
                <a:spcPct val="90000"/>
              </a:lnSpc>
            </a:pPr>
            <a:r>
              <a:rPr kumimoji="1" lang="en-US" altLang="zh-CN" sz="2800" smtClean="0">
                <a:latin typeface="楷体" pitchFamily="49" charset="-122"/>
                <a:ea typeface="楷体" pitchFamily="49" charset="-122"/>
              </a:rPr>
              <a:t>UML</a:t>
            </a:r>
            <a:r>
              <a:rPr kumimoji="1" lang="zh-CN" altLang="en-US" sz="2800" smtClean="0">
                <a:latin typeface="楷体" pitchFamily="49" charset="-122"/>
                <a:ea typeface="楷体" pitchFamily="49" charset="-122"/>
              </a:rPr>
              <a:t>拥有足够的表达能力以便可以处理现代软件开发中出现的所有概念。</a:t>
            </a:r>
            <a:endParaRPr kumimoji="1" lang="en-US" altLang="zh-CN" sz="2800" smtClean="0">
              <a:latin typeface="楷体" pitchFamily="49" charset="-122"/>
              <a:ea typeface="楷体" pitchFamily="49" charset="-122"/>
            </a:endParaRPr>
          </a:p>
          <a:p>
            <a:pPr eaLnBrk="1" hangingPunct="1">
              <a:lnSpc>
                <a:spcPct val="90000"/>
              </a:lnSpc>
              <a:buFont typeface="Wingdings" pitchFamily="2" charset="2"/>
              <a:buNone/>
            </a:pPr>
            <a:endParaRPr kumimoji="1" lang="zh-CN" altLang="en-US" sz="2800" smtClean="0">
              <a:latin typeface="楷体" pitchFamily="49" charset="-122"/>
              <a:ea typeface="楷体" pitchFamily="49" charset="-122"/>
            </a:endParaRPr>
          </a:p>
          <a:p>
            <a:pPr eaLnBrk="1" hangingPunct="1">
              <a:lnSpc>
                <a:spcPct val="90000"/>
              </a:lnSpc>
            </a:pPr>
            <a:r>
              <a:rPr kumimoji="1" lang="en-US" altLang="zh-CN" sz="2800" smtClean="0">
                <a:latin typeface="楷体" pitchFamily="49" charset="-122"/>
                <a:ea typeface="楷体" pitchFamily="49" charset="-122"/>
              </a:rPr>
              <a:t>UML</a:t>
            </a:r>
            <a:r>
              <a:rPr kumimoji="1" lang="zh-CN" altLang="en-US" sz="2800" smtClean="0">
                <a:latin typeface="楷体" pitchFamily="49" charset="-122"/>
                <a:ea typeface="楷体" pitchFamily="49" charset="-122"/>
              </a:rPr>
              <a:t>是一个通用语言，不仅仅和一种通用程序设计语言一样，也是一个庞大的标准符号体系，提供了多种模型。</a:t>
            </a:r>
            <a:endParaRPr kumimoji="1" lang="en-US" altLang="zh-CN" sz="2800" smtClean="0">
              <a:latin typeface="楷体" pitchFamily="49" charset="-122"/>
              <a:ea typeface="楷体" pitchFamily="49" charset="-122"/>
            </a:endParaRPr>
          </a:p>
          <a:p>
            <a:pPr eaLnBrk="1" hangingPunct="1">
              <a:lnSpc>
                <a:spcPct val="90000"/>
              </a:lnSpc>
            </a:pPr>
            <a:endParaRPr kumimoji="1" lang="en-US" altLang="zh-CN" sz="2800" smtClean="0">
              <a:latin typeface="楷体" pitchFamily="49" charset="-122"/>
              <a:ea typeface="楷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7950" y="115888"/>
            <a:ext cx="7793038" cy="696912"/>
          </a:xfrm>
        </p:spPr>
        <p:txBody>
          <a:bodyPr/>
          <a:lstStyle/>
          <a:p>
            <a:pPr eaLnBrk="1" hangingPunct="1"/>
            <a:r>
              <a:rPr lang="en-US" altLang="zh-CN" smtClean="0">
                <a:latin typeface="楷体" pitchFamily="49" charset="-122"/>
                <a:ea typeface="楷体" pitchFamily="49" charset="-122"/>
              </a:rPr>
              <a:t>UML</a:t>
            </a:r>
            <a:r>
              <a:rPr lang="zh-CN" altLang="en-US" smtClean="0">
                <a:latin typeface="楷体" pitchFamily="49" charset="-122"/>
                <a:ea typeface="楷体" pitchFamily="49" charset="-122"/>
              </a:rPr>
              <a:t>概述</a:t>
            </a:r>
          </a:p>
        </p:txBody>
      </p:sp>
      <p:sp>
        <p:nvSpPr>
          <p:cNvPr id="6147" name="Rectangle 3"/>
          <p:cNvSpPr>
            <a:spLocks noGrp="1" noChangeArrowheads="1"/>
          </p:cNvSpPr>
          <p:nvPr>
            <p:ph type="body" idx="1"/>
          </p:nvPr>
        </p:nvSpPr>
        <p:spPr>
          <a:xfrm>
            <a:off x="0" y="908050"/>
            <a:ext cx="9144000" cy="5473700"/>
          </a:xfrm>
        </p:spPr>
        <p:txBody>
          <a:bodyPr/>
          <a:lstStyle/>
          <a:p>
            <a:pPr>
              <a:defRPr/>
            </a:pPr>
            <a:r>
              <a:rPr lang="en-US" altLang="zh-CN" sz="2400" b="1" dirty="0" smtClean="0">
                <a:latin typeface="楷体" pitchFamily="49" charset="-122"/>
                <a:ea typeface="楷体" pitchFamily="49" charset="-122"/>
              </a:rPr>
              <a:t>UML</a:t>
            </a:r>
            <a:r>
              <a:rPr lang="zh-CN" altLang="en-US" sz="2400" b="1" dirty="0" smtClean="0">
                <a:latin typeface="楷体" pitchFamily="49" charset="-122"/>
                <a:ea typeface="楷体" pitchFamily="49" charset="-122"/>
              </a:rPr>
              <a:t>图，包括用例图、协作图、活动图、序列图、部署图、构件图、类图、状态图，是模型中信息的图形表达方式，但是</a:t>
            </a:r>
            <a:r>
              <a:rPr lang="en-US" altLang="zh-CN" sz="2400" b="1" dirty="0" smtClean="0">
                <a:latin typeface="楷体" pitchFamily="49" charset="-122"/>
                <a:ea typeface="楷体" pitchFamily="49" charset="-122"/>
              </a:rPr>
              <a:t>UML</a:t>
            </a:r>
            <a:r>
              <a:rPr lang="zh-CN" altLang="en-US" sz="2400" b="1" dirty="0" smtClean="0">
                <a:latin typeface="楷体" pitchFamily="49" charset="-122"/>
                <a:ea typeface="楷体" pitchFamily="49" charset="-122"/>
              </a:rPr>
              <a:t>模型独立于</a:t>
            </a:r>
            <a:r>
              <a:rPr lang="en-US" altLang="zh-CN" sz="2400" b="1" dirty="0" smtClean="0">
                <a:latin typeface="楷体" pitchFamily="49" charset="-122"/>
                <a:ea typeface="楷体" pitchFamily="49" charset="-122"/>
              </a:rPr>
              <a:t>UML</a:t>
            </a:r>
            <a:r>
              <a:rPr lang="zh-CN" altLang="en-US" sz="2400" b="1" dirty="0" smtClean="0">
                <a:latin typeface="楷体" pitchFamily="49" charset="-122"/>
                <a:ea typeface="楷体" pitchFamily="49" charset="-122"/>
              </a:rPr>
              <a:t>图存在。</a:t>
            </a:r>
            <a:endParaRPr lang="en-US" altLang="zh-CN" sz="2400" b="1" dirty="0" smtClean="0">
              <a:latin typeface="楷体" pitchFamily="49" charset="-122"/>
              <a:ea typeface="楷体" pitchFamily="49" charset="-122"/>
            </a:endParaRPr>
          </a:p>
          <a:p>
            <a:pPr lvl="1" fontAlgn="ctr">
              <a:defRPr/>
            </a:pPr>
            <a:endParaRPr lang="en-US" altLang="zh-CN" sz="2400" dirty="0" smtClean="0">
              <a:latin typeface="楷体" pitchFamily="49" charset="-122"/>
              <a:ea typeface="楷体" pitchFamily="49" charset="-122"/>
              <a:cs typeface="+mn-cs"/>
            </a:endParaRPr>
          </a:p>
          <a:p>
            <a:pPr lvl="1" fontAlgn="ctr">
              <a:defRPr/>
            </a:pPr>
            <a:r>
              <a:rPr lang="zh-CN" altLang="en-US" sz="2200" dirty="0" smtClean="0">
                <a:latin typeface="楷体" pitchFamily="49" charset="-122"/>
                <a:ea typeface="楷体" pitchFamily="49" charset="-122"/>
                <a:cs typeface="+mn-cs"/>
              </a:rPr>
              <a:t>结构性图形（</a:t>
            </a:r>
            <a:r>
              <a:rPr lang="en-US" altLang="zh-CN" sz="2200" i="1" dirty="0" smtClean="0">
                <a:latin typeface="楷体" pitchFamily="49" charset="-122"/>
                <a:ea typeface="楷体" pitchFamily="49" charset="-122"/>
                <a:cs typeface="+mn-cs"/>
              </a:rPr>
              <a:t>Structure diagrams</a:t>
            </a:r>
            <a:r>
              <a:rPr lang="zh-CN" altLang="en-US" sz="2200" dirty="0" smtClean="0">
                <a:latin typeface="楷体" pitchFamily="49" charset="-122"/>
                <a:ea typeface="楷体" pitchFamily="49" charset="-122"/>
                <a:cs typeface="+mn-cs"/>
              </a:rPr>
              <a:t>） 强调的是系统式的建模。</a:t>
            </a:r>
          </a:p>
          <a:p>
            <a:pPr lvl="1" fontAlgn="ctr">
              <a:defRPr/>
            </a:pPr>
            <a:r>
              <a:rPr lang="zh-CN" altLang="en-US" sz="2200" dirty="0" smtClean="0">
                <a:latin typeface="楷体" pitchFamily="49" charset="-122"/>
                <a:ea typeface="楷体" pitchFamily="49" charset="-122"/>
                <a:cs typeface="+mn-cs"/>
              </a:rPr>
              <a:t>行为式图形（</a:t>
            </a:r>
            <a:r>
              <a:rPr lang="en-US" altLang="zh-CN" sz="2200" i="1" dirty="0" smtClean="0">
                <a:latin typeface="楷体" pitchFamily="49" charset="-122"/>
                <a:ea typeface="楷体" pitchFamily="49" charset="-122"/>
                <a:cs typeface="+mn-cs"/>
              </a:rPr>
              <a:t>Behavior diagrams</a:t>
            </a:r>
            <a:r>
              <a:rPr lang="zh-CN" altLang="en-US" sz="2200" dirty="0" smtClean="0">
                <a:latin typeface="楷体" pitchFamily="49" charset="-122"/>
                <a:ea typeface="楷体" pitchFamily="49" charset="-122"/>
                <a:cs typeface="+mn-cs"/>
              </a:rPr>
              <a:t>） 强调系统模型中触发的事件。</a:t>
            </a:r>
          </a:p>
          <a:p>
            <a:pPr lvl="1" fontAlgn="ctr">
              <a:defRPr/>
            </a:pPr>
            <a:r>
              <a:rPr lang="zh-CN" altLang="en-US" sz="2200" dirty="0" smtClean="0">
                <a:latin typeface="楷体" pitchFamily="49" charset="-122"/>
                <a:ea typeface="楷体" pitchFamily="49" charset="-122"/>
                <a:cs typeface="+mn-cs"/>
              </a:rPr>
              <a:t>沟通性图形（</a:t>
            </a:r>
            <a:r>
              <a:rPr lang="en-US" altLang="zh-CN" sz="2200" i="1" dirty="0" smtClean="0">
                <a:latin typeface="楷体" pitchFamily="49" charset="-122"/>
                <a:ea typeface="楷体" pitchFamily="49" charset="-122"/>
                <a:cs typeface="+mn-cs"/>
              </a:rPr>
              <a:t>Interaction diagrams</a:t>
            </a:r>
            <a:r>
              <a:rPr lang="zh-CN" altLang="en-US" sz="2200" dirty="0" smtClean="0">
                <a:latin typeface="楷体" pitchFamily="49" charset="-122"/>
                <a:ea typeface="楷体" pitchFamily="49" charset="-122"/>
                <a:cs typeface="+mn-cs"/>
              </a:rPr>
              <a:t>）</a:t>
            </a:r>
            <a:r>
              <a:rPr lang="en-US" altLang="zh-CN" sz="2200" dirty="0" smtClean="0">
                <a:latin typeface="楷体" pitchFamily="49" charset="-122"/>
                <a:ea typeface="楷体" pitchFamily="49" charset="-122"/>
                <a:cs typeface="+mn-cs"/>
              </a:rPr>
              <a:t>,</a:t>
            </a:r>
            <a:r>
              <a:rPr lang="zh-CN" altLang="en-US" sz="2200" dirty="0" smtClean="0">
                <a:latin typeface="楷体" pitchFamily="49" charset="-122"/>
                <a:ea typeface="楷体" pitchFamily="49" charset="-122"/>
                <a:cs typeface="+mn-cs"/>
              </a:rPr>
              <a:t> 属于行为图形的子集合，强调系统模型中的资料流程</a:t>
            </a:r>
          </a:p>
          <a:p>
            <a:pPr eaLnBrk="1" hangingPunct="1">
              <a:lnSpc>
                <a:spcPct val="90000"/>
              </a:lnSpc>
              <a:defRPr/>
            </a:pPr>
            <a:endParaRPr lang="en-US" altLang="zh-CN"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srcRect/>
          <a:stretch>
            <a:fillRect/>
          </a:stretch>
        </p:blipFill>
        <p:spPr bwMode="auto">
          <a:xfrm>
            <a:off x="0" y="23831"/>
            <a:ext cx="9077326" cy="60483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228600"/>
            <a:ext cx="8153400" cy="366713"/>
          </a:xfrm>
          <a:prstGeom prst="rect">
            <a:avLst/>
          </a:prstGeom>
          <a:noFill/>
          <a:ln w="9525">
            <a:noFill/>
            <a:miter lim="800000"/>
            <a:headEnd/>
            <a:tailEnd/>
          </a:ln>
        </p:spPr>
        <p:txBody>
          <a:bodyPr>
            <a:spAutoFit/>
          </a:bodyPr>
          <a:lstStyle/>
          <a:p>
            <a:pPr>
              <a:spcBef>
                <a:spcPct val="50000"/>
              </a:spcBef>
            </a:pPr>
            <a:endParaRPr lang="zh-CN" altLang="zh-CN"/>
          </a:p>
        </p:txBody>
      </p:sp>
      <p:sp>
        <p:nvSpPr>
          <p:cNvPr id="11267" name="Rectangle 3"/>
          <p:cNvSpPr>
            <a:spLocks noChangeArrowheads="1"/>
          </p:cNvSpPr>
          <p:nvPr/>
        </p:nvSpPr>
        <p:spPr bwMode="auto">
          <a:xfrm>
            <a:off x="2819400" y="304800"/>
            <a:ext cx="4038600" cy="366713"/>
          </a:xfrm>
          <a:prstGeom prst="rect">
            <a:avLst/>
          </a:prstGeom>
          <a:noFill/>
          <a:ln w="9525">
            <a:noFill/>
            <a:miter lim="800000"/>
            <a:headEnd/>
            <a:tailEnd/>
          </a:ln>
        </p:spPr>
        <p:txBody>
          <a:bodyPr anchor="ctr">
            <a:spAutoFit/>
          </a:bodyPr>
          <a:lstStyle/>
          <a:p>
            <a:r>
              <a:rPr lang="zh-CN" altLang="en-US"/>
              <a:t>           葡萄酒厂功能需求</a:t>
            </a:r>
            <a:endParaRPr lang="en-US" altLang="zh-CN"/>
          </a:p>
        </p:txBody>
      </p:sp>
      <p:sp>
        <p:nvSpPr>
          <p:cNvPr id="11268" name="Rectangle 4"/>
          <p:cNvSpPr>
            <a:spLocks noChangeArrowheads="1"/>
          </p:cNvSpPr>
          <p:nvPr/>
        </p:nvSpPr>
        <p:spPr bwMode="auto">
          <a:xfrm>
            <a:off x="228600" y="838200"/>
            <a:ext cx="8763000" cy="5078413"/>
          </a:xfrm>
          <a:prstGeom prst="rect">
            <a:avLst/>
          </a:prstGeom>
          <a:noFill/>
          <a:ln w="9525">
            <a:noFill/>
            <a:miter lim="800000"/>
            <a:headEnd/>
            <a:tailEnd/>
          </a:ln>
        </p:spPr>
        <p:txBody>
          <a:bodyPr anchor="ctr">
            <a:spAutoFit/>
          </a:bodyPr>
          <a:lstStyle/>
          <a:p>
            <a:pPr marL="342900" indent="-342900">
              <a:buFontTx/>
              <a:buAutoNum type="arabicPeriod"/>
            </a:pPr>
            <a:r>
              <a:rPr lang="en-US" altLang="zh-CN" dirty="0"/>
              <a:t>Huge and Dave’s Online Wines</a:t>
            </a:r>
            <a:r>
              <a:rPr lang="zh-CN" altLang="en-US" dirty="0"/>
              <a:t>是一家虚拟的在线零售葡萄酒商店，出售澳大利亚各酿酒厂的产品。</a:t>
            </a:r>
            <a:endParaRPr lang="en-US" altLang="zh-CN" dirty="0"/>
          </a:p>
          <a:p>
            <a:pPr marL="342900" indent="-342900">
              <a:buFontTx/>
              <a:buAutoNum type="arabicPeriod"/>
            </a:pPr>
            <a:r>
              <a:rPr lang="zh-CN" altLang="en-US" dirty="0"/>
              <a:t>葡萄酒商店对外开放营业，匿名用户仅能使用有限的应用程序，用户成为会员</a:t>
            </a:r>
            <a:r>
              <a:rPr lang="en-US" altLang="zh-CN" dirty="0"/>
              <a:t>(customer)</a:t>
            </a:r>
            <a:r>
              <a:rPr lang="zh-CN" altLang="en-US" dirty="0"/>
              <a:t>后才可以下订单</a:t>
            </a:r>
            <a:r>
              <a:rPr lang="en-US" altLang="zh-CN" dirty="0"/>
              <a:t>(order).</a:t>
            </a:r>
          </a:p>
          <a:p>
            <a:pPr marL="342900" indent="-342900">
              <a:buFontTx/>
              <a:buAutoNum type="arabicPeriod"/>
            </a:pPr>
            <a:r>
              <a:rPr lang="zh-CN" altLang="en-US" dirty="0"/>
              <a:t>有</a:t>
            </a:r>
            <a:r>
              <a:rPr lang="en-US" altLang="zh-CN" dirty="0"/>
              <a:t>Web</a:t>
            </a:r>
            <a:r>
              <a:rPr lang="zh-CN" altLang="en-US" dirty="0"/>
              <a:t>浏览器的用户都可以访问网站、浏览或搜索葡萄酒并查看葡萄酒详细信息。</a:t>
            </a:r>
            <a:endParaRPr lang="en-US" altLang="zh-CN" dirty="0"/>
          </a:p>
          <a:p>
            <a:pPr marL="342900" indent="-342900">
              <a:buFontTx/>
              <a:buAutoNum type="arabicPeriod"/>
            </a:pPr>
            <a:r>
              <a:rPr lang="en-US" altLang="zh-CN" dirty="0"/>
              <a:t>Huge</a:t>
            </a:r>
            <a:r>
              <a:rPr lang="zh-CN" altLang="en-US" dirty="0"/>
              <a:t>有上千种葡萄酒，每种酒的详细信息都包括其名称、（出厂）年份、酿酒厂、葡萄酒种类、有时还包括专家评鉴。</a:t>
            </a:r>
            <a:endParaRPr lang="en-US" altLang="zh-CN" dirty="0"/>
          </a:p>
          <a:p>
            <a:pPr marL="342900" indent="-342900">
              <a:buFontTx/>
              <a:buAutoNum type="arabicPeriod"/>
            </a:pPr>
            <a:r>
              <a:rPr lang="zh-CN" altLang="en-US" dirty="0"/>
              <a:t>匿名用户可以搜索葡萄酒并把特定的酒放入购物车内。但是若要买酒，则必须加入成为会员并登陆。</a:t>
            </a:r>
            <a:endParaRPr lang="en-US" altLang="zh-CN" dirty="0"/>
          </a:p>
          <a:p>
            <a:pPr marL="342900" indent="-342900">
              <a:buFontTx/>
              <a:buAutoNum type="arabicPeriod"/>
            </a:pPr>
            <a:r>
              <a:rPr lang="zh-CN" altLang="en-US" dirty="0"/>
              <a:t>所有用户均可以请求成为会员，会员请求过程会像多数在线商店一样搜集客户资料。</a:t>
            </a:r>
            <a:endParaRPr lang="en-US" altLang="zh-CN" dirty="0"/>
          </a:p>
          <a:p>
            <a:pPr marL="342900" indent="-342900">
              <a:buFontTx/>
              <a:buAutoNum type="arabicPeriod"/>
            </a:pPr>
            <a:r>
              <a:rPr lang="zh-CN" altLang="en-US" dirty="0"/>
              <a:t>会员下订单时，必须提供信用卡的详细信息及运送指示。下订单后立即出货并以电子邮件确认。</a:t>
            </a:r>
            <a:endParaRPr lang="en-US" altLang="zh-CN" dirty="0"/>
          </a:p>
          <a:p>
            <a:pPr marL="342900" indent="-342900">
              <a:buFontTx/>
              <a:buAutoNum type="arabicPeriod"/>
            </a:pPr>
            <a:r>
              <a:rPr lang="en-US" altLang="zh-CN" dirty="0"/>
              <a:t>Huge</a:t>
            </a:r>
            <a:r>
              <a:rPr lang="zh-CN" altLang="en-US" dirty="0"/>
              <a:t>只对会员、葡萄酒与订单进行管理，并无报表模块、行政管理接口或内容管理功能。</a:t>
            </a:r>
            <a:endParaRPr lang="en-US" altLang="zh-CN" dirty="0"/>
          </a:p>
          <a:p>
            <a:pPr marL="342900" indent="-342900">
              <a:buFontTx/>
              <a:buAutoNum type="arabicPeriod"/>
            </a:pPr>
            <a:r>
              <a:rPr lang="zh-CN" altLang="en-US" dirty="0"/>
              <a:t>这个案例并未试图形成功能齐全的应用程序，指示要示范本书所讨论过的大部分基本技巧。</a:t>
            </a:r>
            <a:endParaRPr lang="en-US" altLang="zh-CN" dirty="0"/>
          </a:p>
          <a:p>
            <a:pPr marL="342900" indent="-342900">
              <a:buFontTx/>
              <a:buAutoNum type="arabicPeriod"/>
            </a:pPr>
            <a:endParaRPr lang="en-US" altLang="zh-CN" dirty="0"/>
          </a:p>
          <a:p>
            <a:pPr marL="342900" indent="-342900">
              <a:buFontTx/>
              <a:buAutoNum type="arabicPeriod"/>
            </a:pPr>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457200" y="3657600"/>
            <a:ext cx="5715000" cy="762000"/>
          </a:xfrm>
          <a:prstGeom prst="rect">
            <a:avLst/>
          </a:prstGeom>
          <a:noFill/>
          <a:ln w="9525">
            <a:noFill/>
            <a:miter lim="800000"/>
            <a:headEnd/>
            <a:tailEnd/>
          </a:ln>
          <a:effectLst/>
        </p:spPr>
        <p:txBody>
          <a:bodyPr>
            <a:spAutoFit/>
          </a:bodyPr>
          <a:lstStyle/>
          <a:p>
            <a:pPr>
              <a:lnSpc>
                <a:spcPct val="85000"/>
              </a:lnSpc>
              <a:spcBef>
                <a:spcPct val="50000"/>
              </a:spcBef>
              <a:buClr>
                <a:schemeClr val="tx2"/>
              </a:buClr>
              <a:buSzPct val="80000"/>
              <a:buFont typeface="Wingdings" pitchFamily="2" charset="2"/>
              <a:buNone/>
              <a:defRPr/>
            </a:pPr>
            <a:endParaRPr lang="zh-CN" sz="2000">
              <a:solidFill>
                <a:srgbClr val="00007E"/>
              </a:solidFill>
              <a:effectLst>
                <a:outerShdw blurRad="38100" dist="38100" dir="2700000" algn="tl">
                  <a:srgbClr val="C0C0C0"/>
                </a:outerShdw>
              </a:effectLst>
              <a:latin typeface="Arial" pitchFamily="34" charset="0"/>
            </a:endParaRPr>
          </a:p>
          <a:p>
            <a:pPr>
              <a:lnSpc>
                <a:spcPct val="85000"/>
              </a:lnSpc>
              <a:spcBef>
                <a:spcPct val="50000"/>
              </a:spcBef>
              <a:buClr>
                <a:schemeClr val="tx2"/>
              </a:buClr>
              <a:buSzPct val="80000"/>
              <a:buFont typeface="Wingdings" pitchFamily="2" charset="2"/>
              <a:buChar char="n"/>
              <a:defRPr/>
            </a:pPr>
            <a:endParaRPr lang="zh-CN" sz="2000">
              <a:solidFill>
                <a:srgbClr val="00007E"/>
              </a:solidFill>
              <a:effectLst>
                <a:outerShdw blurRad="38100" dist="38100" dir="2700000" algn="tl">
                  <a:srgbClr val="C0C0C0"/>
                </a:outerShdw>
              </a:effectLst>
              <a:latin typeface="Arial" pitchFamily="34" charset="0"/>
            </a:endParaRPr>
          </a:p>
        </p:txBody>
      </p:sp>
      <p:pic>
        <p:nvPicPr>
          <p:cNvPr id="58370" name="Picture 2"/>
          <p:cNvPicPr>
            <a:picLocks noChangeAspect="1" noChangeArrowheads="1"/>
          </p:cNvPicPr>
          <p:nvPr/>
        </p:nvPicPr>
        <p:blipFill>
          <a:blip r:embed="rId2"/>
          <a:srcRect/>
          <a:stretch>
            <a:fillRect/>
          </a:stretch>
        </p:blipFill>
        <p:spPr bwMode="auto">
          <a:xfrm>
            <a:off x="204788" y="185738"/>
            <a:ext cx="8732837" cy="6484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16013" y="549275"/>
            <a:ext cx="7793037" cy="839788"/>
          </a:xfrm>
        </p:spPr>
        <p:txBody>
          <a:bodyPr/>
          <a:lstStyle/>
          <a:p>
            <a:pPr eaLnBrk="1" hangingPunct="1"/>
            <a:r>
              <a:rPr lang="zh-CN" altLang="en-US" smtClean="0"/>
              <a:t>常用的</a:t>
            </a:r>
            <a:r>
              <a:rPr lang="en-US" altLang="zh-CN" smtClean="0"/>
              <a:t>UML</a:t>
            </a:r>
            <a:r>
              <a:rPr lang="zh-CN" altLang="en-US" smtClean="0"/>
              <a:t>元素分析</a:t>
            </a:r>
          </a:p>
        </p:txBody>
      </p:sp>
      <p:sp>
        <p:nvSpPr>
          <p:cNvPr id="27651" name="Rectangle 3"/>
          <p:cNvSpPr>
            <a:spLocks noGrp="1" noChangeArrowheads="1"/>
          </p:cNvSpPr>
          <p:nvPr>
            <p:ph type="body" idx="1"/>
          </p:nvPr>
        </p:nvSpPr>
        <p:spPr>
          <a:xfrm>
            <a:off x="611188" y="2060575"/>
            <a:ext cx="7772400" cy="4114800"/>
          </a:xfrm>
        </p:spPr>
        <p:txBody>
          <a:bodyPr/>
          <a:lstStyle/>
          <a:p>
            <a:pPr eaLnBrk="1" hangingPunct="1">
              <a:buFont typeface="Wingdings" pitchFamily="2" charset="2"/>
              <a:buNone/>
              <a:defRPr/>
            </a:pPr>
            <a:r>
              <a:rPr lang="zh-CN" altLang="en-US" sz="2800" b="1" dirty="0" smtClean="0">
                <a:solidFill>
                  <a:srgbClr val="A50021"/>
                </a:solidFill>
                <a:effectLst>
                  <a:outerShdw blurRad="38100" dist="38100" dir="2700000" algn="tl">
                    <a:srgbClr val="C0C0C0"/>
                  </a:outerShdw>
                </a:effectLst>
                <a:latin typeface="楷体" pitchFamily="49" charset="-122"/>
                <a:ea typeface="楷体" pitchFamily="49" charset="-122"/>
              </a:rPr>
              <a:t>类图</a:t>
            </a:r>
          </a:p>
          <a:p>
            <a:pPr eaLnBrk="1" hangingPunct="1">
              <a:defRPr/>
            </a:pPr>
            <a:r>
              <a:rPr kumimoji="1" lang="zh-CN" altLang="en-US" sz="1800" dirty="0" smtClean="0">
                <a:latin typeface="楷体" pitchFamily="49" charset="-122"/>
                <a:ea typeface="楷体" pitchFamily="49" charset="-122"/>
              </a:rPr>
              <a:t>类图显示了系统的静态结构，表示了不同的实体（人、事物和数据）是如何彼此相关联起来。</a:t>
            </a:r>
          </a:p>
          <a:p>
            <a:pPr eaLnBrk="1" hangingPunct="1">
              <a:defRPr/>
            </a:pPr>
            <a:r>
              <a:rPr kumimoji="1" lang="zh-CN" altLang="en-US" sz="1800" dirty="0" smtClean="0">
                <a:latin typeface="楷体" pitchFamily="49" charset="-122"/>
                <a:ea typeface="楷体" pitchFamily="49" charset="-122"/>
              </a:rPr>
              <a:t>类图可用于表示逻辑类，逻辑类通常就是用户的业务所谈及的事物，比如说学生、学校等。类图还可用于表示实现类，实现类就是程序员处理的实体。</a:t>
            </a:r>
          </a:p>
        </p:txBody>
      </p:sp>
      <p:pic>
        <p:nvPicPr>
          <p:cNvPr id="41988" name="Picture 4"/>
          <p:cNvPicPr>
            <a:picLocks noChangeAspect="1" noChangeArrowheads="1"/>
          </p:cNvPicPr>
          <p:nvPr/>
        </p:nvPicPr>
        <p:blipFill>
          <a:blip r:embed="rId2"/>
          <a:srcRect/>
          <a:stretch>
            <a:fillRect/>
          </a:stretch>
        </p:blipFill>
        <p:spPr bwMode="auto">
          <a:xfrm>
            <a:off x="3851275" y="3933825"/>
            <a:ext cx="2081213" cy="24939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spPr>
      <a:bodyPr rtlCol="0" anchor="ctr"/>
      <a:lstStyle>
        <a:defPPr algn="ctr">
          <a:defRPr dirty="0" smtClean="0">
            <a:solidFill>
              <a:srgbClr val="C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Blends</Template>
  <TotalTime>667</TotalTime>
  <Words>1103</Words>
  <Application>Microsoft Office PowerPoint</Application>
  <PresentationFormat>全屏显示(4:3)</PresentationFormat>
  <Paragraphs>78</Paragraphs>
  <Slides>20</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23" baseType="lpstr">
      <vt:lpstr>Blends</vt:lpstr>
      <vt:lpstr>自定义设计方案</vt:lpstr>
      <vt:lpstr>図</vt:lpstr>
      <vt:lpstr>    第二节 UML概述</vt:lpstr>
      <vt:lpstr>UML概述</vt:lpstr>
      <vt:lpstr>UML概述</vt:lpstr>
      <vt:lpstr>UML概述</vt:lpstr>
      <vt:lpstr>UML概述</vt:lpstr>
      <vt:lpstr>幻灯片 6</vt:lpstr>
      <vt:lpstr>幻灯片 7</vt:lpstr>
      <vt:lpstr>幻灯片 8</vt:lpstr>
      <vt:lpstr>常用的UML元素分析</vt:lpstr>
      <vt:lpstr>常用的UML元素分析</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Company>www.in9.cn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UML概述</dc:title>
  <dc:creator>999宝藏网</dc:creator>
  <cp:lastModifiedBy>a1</cp:lastModifiedBy>
  <cp:revision>56</cp:revision>
  <dcterms:created xsi:type="dcterms:W3CDTF">2010-04-13T12:16:22Z</dcterms:created>
  <dcterms:modified xsi:type="dcterms:W3CDTF">2017-09-20T04:24:16Z</dcterms:modified>
</cp:coreProperties>
</file>