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70" r:id="rId6"/>
    <p:sldId id="271" r:id="rId7"/>
    <p:sldId id="272" r:id="rId8"/>
    <p:sldId id="273" r:id="rId9"/>
    <p:sldId id="264" r:id="rId10"/>
    <p:sldId id="269" r:id="rId11"/>
    <p:sldId id="260" r:id="rId12"/>
    <p:sldId id="262" r:id="rId13"/>
    <p:sldId id="263" r:id="rId14"/>
    <p:sldId id="277" r:id="rId15"/>
    <p:sldId id="278" r:id="rId16"/>
    <p:sldId id="279" r:id="rId17"/>
    <p:sldId id="265" r:id="rId18"/>
    <p:sldId id="266" r:id="rId19"/>
    <p:sldId id="280" r:id="rId20"/>
    <p:sldId id="267" r:id="rId21"/>
    <p:sldId id="275" r:id="rId22"/>
    <p:sldId id="276"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D2947F-9B87-409D-B0A3-11B26C2A4C44}" v="18" dt="2023-11-29T19:14:42.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17B0D0-F1D9-421B-9646-2E1B201B4D45}" type="datetimeFigureOut">
              <a:rPr lang="en-IN" smtClean="0"/>
              <a:t>02-12-2023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EB12ABD-7BCD-4BE5-A530-CFE9A6AEA9A1}" type="slidenum">
              <a:rPr lang="en-IN" smtClean="0"/>
              <a:t>‹#›</a:t>
            </a:fld>
            <a:endParaRPr lang="en-IN"/>
          </a:p>
        </p:txBody>
      </p:sp>
    </p:spTree>
    <p:extLst>
      <p:ext uri="{BB962C8B-B14F-4D97-AF65-F5344CB8AC3E}">
        <p14:creationId xmlns:p14="http://schemas.microsoft.com/office/powerpoint/2010/main" val="72879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17B0D0-F1D9-421B-9646-2E1B201B4D45}"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B12ABD-7BCD-4BE5-A530-CFE9A6AEA9A1}" type="slidenum">
              <a:rPr lang="en-IN" smtClean="0"/>
              <a:t>‹#›</a:t>
            </a:fld>
            <a:endParaRPr lang="en-IN"/>
          </a:p>
        </p:txBody>
      </p:sp>
    </p:spTree>
    <p:extLst>
      <p:ext uri="{BB962C8B-B14F-4D97-AF65-F5344CB8AC3E}">
        <p14:creationId xmlns:p14="http://schemas.microsoft.com/office/powerpoint/2010/main" val="383217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17B0D0-F1D9-421B-9646-2E1B201B4D45}"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12ABD-7BCD-4BE5-A530-CFE9A6AEA9A1}" type="slidenum">
              <a:rPr lang="en-IN" smtClean="0"/>
              <a:t>‹#›</a:t>
            </a:fld>
            <a:endParaRPr lang="en-IN"/>
          </a:p>
        </p:txBody>
      </p:sp>
    </p:spTree>
    <p:extLst>
      <p:ext uri="{BB962C8B-B14F-4D97-AF65-F5344CB8AC3E}">
        <p14:creationId xmlns:p14="http://schemas.microsoft.com/office/powerpoint/2010/main" val="3308510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17B0D0-F1D9-421B-9646-2E1B201B4D45}"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12ABD-7BCD-4BE5-A530-CFE9A6AEA9A1}" type="slidenum">
              <a:rPr lang="en-IN" smtClean="0"/>
              <a:t>‹#›</a:t>
            </a:fld>
            <a:endParaRPr lang="en-IN"/>
          </a:p>
        </p:txBody>
      </p:sp>
    </p:spTree>
    <p:extLst>
      <p:ext uri="{BB962C8B-B14F-4D97-AF65-F5344CB8AC3E}">
        <p14:creationId xmlns:p14="http://schemas.microsoft.com/office/powerpoint/2010/main" val="3694117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17B0D0-F1D9-421B-9646-2E1B201B4D45}"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12ABD-7BCD-4BE5-A530-CFE9A6AEA9A1}" type="slidenum">
              <a:rPr lang="en-IN" smtClean="0"/>
              <a:t>‹#›</a:t>
            </a:fld>
            <a:endParaRPr lang="en-IN"/>
          </a:p>
        </p:txBody>
      </p:sp>
    </p:spTree>
    <p:extLst>
      <p:ext uri="{BB962C8B-B14F-4D97-AF65-F5344CB8AC3E}">
        <p14:creationId xmlns:p14="http://schemas.microsoft.com/office/powerpoint/2010/main" val="4190296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17B0D0-F1D9-421B-9646-2E1B201B4D45}"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12ABD-7BCD-4BE5-A530-CFE9A6AEA9A1}" type="slidenum">
              <a:rPr lang="en-IN" smtClean="0"/>
              <a:t>‹#›</a:t>
            </a:fld>
            <a:endParaRPr lang="en-IN"/>
          </a:p>
        </p:txBody>
      </p:sp>
    </p:spTree>
    <p:extLst>
      <p:ext uri="{BB962C8B-B14F-4D97-AF65-F5344CB8AC3E}">
        <p14:creationId xmlns:p14="http://schemas.microsoft.com/office/powerpoint/2010/main" val="1557585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17B0D0-F1D9-421B-9646-2E1B201B4D45}"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12ABD-7BCD-4BE5-A530-CFE9A6AEA9A1}" type="slidenum">
              <a:rPr lang="en-IN" smtClean="0"/>
              <a:t>‹#›</a:t>
            </a:fld>
            <a:endParaRPr lang="en-IN"/>
          </a:p>
        </p:txBody>
      </p:sp>
    </p:spTree>
    <p:extLst>
      <p:ext uri="{BB962C8B-B14F-4D97-AF65-F5344CB8AC3E}">
        <p14:creationId xmlns:p14="http://schemas.microsoft.com/office/powerpoint/2010/main" val="3105240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7B0D0-F1D9-421B-9646-2E1B201B4D45}"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12ABD-7BCD-4BE5-A530-CFE9A6AEA9A1}" type="slidenum">
              <a:rPr lang="en-IN" smtClean="0"/>
              <a:t>‹#›</a:t>
            </a:fld>
            <a:endParaRPr lang="en-IN"/>
          </a:p>
        </p:txBody>
      </p:sp>
    </p:spTree>
    <p:extLst>
      <p:ext uri="{BB962C8B-B14F-4D97-AF65-F5344CB8AC3E}">
        <p14:creationId xmlns:p14="http://schemas.microsoft.com/office/powerpoint/2010/main" val="137164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7B0D0-F1D9-421B-9646-2E1B201B4D45}"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12ABD-7BCD-4BE5-A530-CFE9A6AEA9A1}" type="slidenum">
              <a:rPr lang="en-IN" smtClean="0"/>
              <a:t>‹#›</a:t>
            </a:fld>
            <a:endParaRPr lang="en-IN"/>
          </a:p>
        </p:txBody>
      </p:sp>
    </p:spTree>
    <p:extLst>
      <p:ext uri="{BB962C8B-B14F-4D97-AF65-F5344CB8AC3E}">
        <p14:creationId xmlns:p14="http://schemas.microsoft.com/office/powerpoint/2010/main" val="2249977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17B0D0-F1D9-421B-9646-2E1B201B4D45}"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EB12ABD-7BCD-4BE5-A530-CFE9A6AEA9A1}" type="slidenum">
              <a:rPr lang="en-IN" smtClean="0"/>
              <a:t>‹#›</a:t>
            </a:fld>
            <a:endParaRPr lang="en-IN"/>
          </a:p>
        </p:txBody>
      </p:sp>
    </p:spTree>
    <p:extLst>
      <p:ext uri="{BB962C8B-B14F-4D97-AF65-F5344CB8AC3E}">
        <p14:creationId xmlns:p14="http://schemas.microsoft.com/office/powerpoint/2010/main" val="2900498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17B0D0-F1D9-421B-9646-2E1B201B4D45}"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B12ABD-7BCD-4BE5-A530-CFE9A6AEA9A1}" type="slidenum">
              <a:rPr lang="en-IN" smtClean="0"/>
              <a:t>‹#›</a:t>
            </a:fld>
            <a:endParaRPr lang="en-IN"/>
          </a:p>
        </p:txBody>
      </p:sp>
    </p:spTree>
    <p:extLst>
      <p:ext uri="{BB962C8B-B14F-4D97-AF65-F5344CB8AC3E}">
        <p14:creationId xmlns:p14="http://schemas.microsoft.com/office/powerpoint/2010/main" val="373500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17B0D0-F1D9-421B-9646-2E1B201B4D45}"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B12ABD-7BCD-4BE5-A530-CFE9A6AEA9A1}" type="slidenum">
              <a:rPr lang="en-IN" smtClean="0"/>
              <a:t>‹#›</a:t>
            </a:fld>
            <a:endParaRPr lang="en-IN"/>
          </a:p>
        </p:txBody>
      </p:sp>
    </p:spTree>
    <p:extLst>
      <p:ext uri="{BB962C8B-B14F-4D97-AF65-F5344CB8AC3E}">
        <p14:creationId xmlns:p14="http://schemas.microsoft.com/office/powerpoint/2010/main" val="332591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7B0D0-F1D9-421B-9646-2E1B201B4D45}" type="datetimeFigureOut">
              <a:rPr lang="en-IN" smtClean="0"/>
              <a:t>02-12-2023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B12ABD-7BCD-4BE5-A530-CFE9A6AEA9A1}" type="slidenum">
              <a:rPr lang="en-IN" smtClean="0"/>
              <a:t>‹#›</a:t>
            </a:fld>
            <a:endParaRPr lang="en-IN"/>
          </a:p>
        </p:txBody>
      </p:sp>
    </p:spTree>
    <p:extLst>
      <p:ext uri="{BB962C8B-B14F-4D97-AF65-F5344CB8AC3E}">
        <p14:creationId xmlns:p14="http://schemas.microsoft.com/office/powerpoint/2010/main" val="228729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17B0D0-F1D9-421B-9646-2E1B201B4D45}" type="datetimeFigureOut">
              <a:rPr lang="en-IN" smtClean="0"/>
              <a:t>02-12-2023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B12ABD-7BCD-4BE5-A530-CFE9A6AEA9A1}" type="slidenum">
              <a:rPr lang="en-IN" smtClean="0"/>
              <a:t>‹#›</a:t>
            </a:fld>
            <a:endParaRPr lang="en-IN"/>
          </a:p>
        </p:txBody>
      </p:sp>
    </p:spTree>
    <p:extLst>
      <p:ext uri="{BB962C8B-B14F-4D97-AF65-F5344CB8AC3E}">
        <p14:creationId xmlns:p14="http://schemas.microsoft.com/office/powerpoint/2010/main" val="121802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7B0D0-F1D9-421B-9646-2E1B201B4D45}" type="datetimeFigureOut">
              <a:rPr lang="en-IN" smtClean="0"/>
              <a:t>02-12-2023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B12ABD-7BCD-4BE5-A530-CFE9A6AEA9A1}" type="slidenum">
              <a:rPr lang="en-IN" smtClean="0"/>
              <a:t>‹#›</a:t>
            </a:fld>
            <a:endParaRPr lang="en-IN"/>
          </a:p>
        </p:txBody>
      </p:sp>
    </p:spTree>
    <p:extLst>
      <p:ext uri="{BB962C8B-B14F-4D97-AF65-F5344CB8AC3E}">
        <p14:creationId xmlns:p14="http://schemas.microsoft.com/office/powerpoint/2010/main" val="2614647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17B0D0-F1D9-421B-9646-2E1B201B4D45}"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B12ABD-7BCD-4BE5-A530-CFE9A6AEA9A1}" type="slidenum">
              <a:rPr lang="en-IN" smtClean="0"/>
              <a:t>‹#›</a:t>
            </a:fld>
            <a:endParaRPr lang="en-IN"/>
          </a:p>
        </p:txBody>
      </p:sp>
    </p:spTree>
    <p:extLst>
      <p:ext uri="{BB962C8B-B14F-4D97-AF65-F5344CB8AC3E}">
        <p14:creationId xmlns:p14="http://schemas.microsoft.com/office/powerpoint/2010/main" val="303399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17B0D0-F1D9-421B-9646-2E1B201B4D45}"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B12ABD-7BCD-4BE5-A530-CFE9A6AEA9A1}" type="slidenum">
              <a:rPr lang="en-IN" smtClean="0"/>
              <a:t>‹#›</a:t>
            </a:fld>
            <a:endParaRPr lang="en-IN"/>
          </a:p>
        </p:txBody>
      </p:sp>
    </p:spTree>
    <p:extLst>
      <p:ext uri="{BB962C8B-B14F-4D97-AF65-F5344CB8AC3E}">
        <p14:creationId xmlns:p14="http://schemas.microsoft.com/office/powerpoint/2010/main" val="2922893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17B0D0-F1D9-421B-9646-2E1B201B4D45}" type="datetimeFigureOut">
              <a:rPr lang="en-IN" smtClean="0"/>
              <a:t>02-12-2023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B12ABD-7BCD-4BE5-A530-CFE9A6AEA9A1}" type="slidenum">
              <a:rPr lang="en-IN" smtClean="0"/>
              <a:t>‹#›</a:t>
            </a:fld>
            <a:endParaRPr lang="en-IN"/>
          </a:p>
        </p:txBody>
      </p:sp>
    </p:spTree>
    <p:extLst>
      <p:ext uri="{BB962C8B-B14F-4D97-AF65-F5344CB8AC3E}">
        <p14:creationId xmlns:p14="http://schemas.microsoft.com/office/powerpoint/2010/main" val="312509228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92C5A-9EBF-52CD-4A7B-A58B2E3C363E}"/>
              </a:ext>
            </a:extLst>
          </p:cNvPr>
          <p:cNvSpPr>
            <a:spLocks noGrp="1"/>
          </p:cNvSpPr>
          <p:nvPr>
            <p:ph type="ctrTitle"/>
          </p:nvPr>
        </p:nvSpPr>
        <p:spPr>
          <a:xfrm>
            <a:off x="1097280" y="1122363"/>
            <a:ext cx="9570720" cy="1935797"/>
          </a:xfrm>
        </p:spPr>
        <p:txBody>
          <a:bodyPr/>
          <a:lstStyle/>
          <a:p>
            <a:r>
              <a:rPr lang="en-IN" dirty="0">
                <a:latin typeface="Times New Roman" panose="02020603050405020304" pitchFamily="18" charset="0"/>
                <a:cs typeface="Times New Roman" panose="02020603050405020304" pitchFamily="18" charset="0"/>
              </a:rPr>
              <a:t>Intercity Car pooling System</a:t>
            </a:r>
          </a:p>
        </p:txBody>
      </p:sp>
      <p:sp>
        <p:nvSpPr>
          <p:cNvPr id="3" name="Subtitle 2">
            <a:extLst>
              <a:ext uri="{FF2B5EF4-FFF2-40B4-BE49-F238E27FC236}">
                <a16:creationId xmlns:a16="http://schemas.microsoft.com/office/drawing/2014/main" id="{6081174E-D0EB-8F73-5A66-3CA941AE490B}"/>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Group 17</a:t>
            </a:r>
          </a:p>
          <a:p>
            <a:r>
              <a:rPr lang="en-IN" dirty="0">
                <a:latin typeface="Times New Roman" panose="02020603050405020304" pitchFamily="18" charset="0"/>
                <a:cs typeface="Times New Roman" panose="02020603050405020304" pitchFamily="18" charset="0"/>
              </a:rPr>
              <a:t>Guidance by </a:t>
            </a:r>
          </a:p>
          <a:p>
            <a:r>
              <a:rPr lang="en-IN" dirty="0">
                <a:latin typeface="Times New Roman" panose="02020603050405020304" pitchFamily="18" charset="0"/>
                <a:cs typeface="Times New Roman" panose="02020603050405020304" pitchFamily="18" charset="0"/>
              </a:rPr>
              <a:t>Mrs. Dhanashree Rangole</a:t>
            </a:r>
          </a:p>
        </p:txBody>
      </p:sp>
    </p:spTree>
    <p:extLst>
      <p:ext uri="{BB962C8B-B14F-4D97-AF65-F5344CB8AC3E}">
        <p14:creationId xmlns:p14="http://schemas.microsoft.com/office/powerpoint/2010/main" val="3017455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2FED75-2015-C5F1-DF66-FD3F2D6CFE49}"/>
              </a:ext>
            </a:extLst>
          </p:cNvPr>
          <p:cNvSpPr>
            <a:spLocks noGrp="1"/>
          </p:cNvSpPr>
          <p:nvPr>
            <p:ph idx="1"/>
          </p:nvPr>
        </p:nvSpPr>
        <p:spPr>
          <a:xfrm>
            <a:off x="1532964" y="289367"/>
            <a:ext cx="9820835" cy="1257045"/>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6) REVIEW</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FB7E17B-A46A-5F34-7544-B6CF486DA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047" y="1398493"/>
            <a:ext cx="10349753" cy="4778469"/>
          </a:xfrm>
          <a:prstGeom prst="rect">
            <a:avLst/>
          </a:prstGeom>
        </p:spPr>
      </p:pic>
    </p:spTree>
    <p:extLst>
      <p:ext uri="{BB962C8B-B14F-4D97-AF65-F5344CB8AC3E}">
        <p14:creationId xmlns:p14="http://schemas.microsoft.com/office/powerpoint/2010/main" val="7206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C9DE-D896-0F69-F137-6CAA3EABF894}"/>
              </a:ext>
            </a:extLst>
          </p:cNvPr>
          <p:cNvSpPr>
            <a:spLocks noGrp="1"/>
          </p:cNvSpPr>
          <p:nvPr>
            <p:ph type="title"/>
          </p:nvPr>
        </p:nvSpPr>
        <p:spPr>
          <a:xfrm>
            <a:off x="838200" y="365125"/>
            <a:ext cx="10515600" cy="650875"/>
          </a:xfrm>
        </p:spPr>
        <p:txBody>
          <a:bodyPr>
            <a:normAutofit fontScale="90000"/>
          </a:bodyPr>
          <a:lstStyle/>
          <a:p>
            <a:r>
              <a:rPr lang="en-IN" dirty="0">
                <a:latin typeface="Times New Roman" panose="02020603050405020304" pitchFamily="18" charset="0"/>
                <a:cs typeface="Times New Roman" panose="02020603050405020304" pitchFamily="18" charset="0"/>
              </a:rPr>
              <a:t>RELATIONSHIP</a:t>
            </a:r>
          </a:p>
        </p:txBody>
      </p:sp>
      <p:sp>
        <p:nvSpPr>
          <p:cNvPr id="3" name="Content Placeholder 2">
            <a:extLst>
              <a:ext uri="{FF2B5EF4-FFF2-40B4-BE49-F238E27FC236}">
                <a16:creationId xmlns:a16="http://schemas.microsoft.com/office/drawing/2014/main" id="{C897706C-19A2-8C15-1B37-5562DC74094F}"/>
              </a:ext>
            </a:extLst>
          </p:cNvPr>
          <p:cNvSpPr>
            <a:spLocks noGrp="1"/>
          </p:cNvSpPr>
          <p:nvPr>
            <p:ph idx="1"/>
          </p:nvPr>
        </p:nvSpPr>
        <p:spPr>
          <a:xfrm>
            <a:off x="1331258" y="1117600"/>
            <a:ext cx="10022541" cy="5059363"/>
          </a:xfrm>
        </p:spPr>
        <p:txBody>
          <a:bodyPr>
            <a:normAutofit/>
          </a:bodyPr>
          <a:lstStyle/>
          <a:p>
            <a:pPr marL="0" indent="0">
              <a:buNone/>
            </a:pPr>
            <a:r>
              <a:rPr lang="en-IN" sz="2400" i="1" dirty="0">
                <a:latin typeface="Times New Roman" panose="02020603050405020304" pitchFamily="18" charset="0"/>
                <a:cs typeface="Times New Roman" panose="02020603050405020304" pitchFamily="18" charset="0"/>
              </a:rPr>
              <a:t>1)One-To-One:</a:t>
            </a:r>
          </a:p>
          <a:p>
            <a:pPr marL="0" indent="0">
              <a:buNone/>
            </a:pP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a)Driver: car:- </a:t>
            </a:r>
            <a:r>
              <a:rPr lang="en-IN" sz="1800" dirty="0">
                <a:latin typeface="Times New Roman" panose="02020603050405020304" pitchFamily="18" charset="0"/>
                <a:cs typeface="Times New Roman" panose="02020603050405020304" pitchFamily="18" charset="0"/>
              </a:rPr>
              <a:t>as one driver can drive only one car at a  time.</a:t>
            </a:r>
          </a:p>
          <a:p>
            <a:pPr marL="0" indent="0">
              <a:buNone/>
            </a:pPr>
            <a:r>
              <a:rPr lang="en-IN" sz="1800" dirty="0">
                <a:latin typeface="Times New Roman" panose="02020603050405020304" pitchFamily="18" charset="0"/>
                <a:cs typeface="Times New Roman" panose="02020603050405020304" pitchFamily="18" charset="0"/>
              </a:rPr>
              <a:t>		b</a:t>
            </a:r>
            <a:r>
              <a:rPr lang="en-IN" sz="2000" dirty="0">
                <a:latin typeface="Times New Roman" panose="02020603050405020304" pitchFamily="18" charset="0"/>
                <a:cs typeface="Times New Roman" panose="02020603050405020304" pitchFamily="18" charset="0"/>
              </a:rPr>
              <a:t>)Driver: Payment:-</a:t>
            </a:r>
            <a:r>
              <a:rPr lang="en-IN" sz="1800" dirty="0">
                <a:latin typeface="Times New Roman" panose="02020603050405020304" pitchFamily="18" charset="0"/>
                <a:cs typeface="Times New Roman" panose="02020603050405020304" pitchFamily="18" charset="0"/>
              </a:rPr>
              <a:t>as driver receives one payment at a time.</a:t>
            </a:r>
          </a:p>
          <a:p>
            <a:pPr marL="0" indent="0">
              <a:buNone/>
            </a:pPr>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c)Ride: Payment:-</a:t>
            </a:r>
            <a:r>
              <a:rPr lang="en-IN" sz="1800" dirty="0">
                <a:latin typeface="Times New Roman" panose="02020603050405020304" pitchFamily="18" charset="0"/>
                <a:cs typeface="Times New Roman" panose="02020603050405020304" pitchFamily="18" charset="0"/>
              </a:rPr>
              <a:t>as one ride will have only one payment at a time.</a:t>
            </a:r>
          </a:p>
          <a:p>
            <a:pPr marL="0" indent="0">
              <a:buNone/>
            </a:pPr>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d)Customer: Ride:-</a:t>
            </a:r>
            <a:r>
              <a:rPr lang="en-IN" sz="1800" dirty="0">
                <a:latin typeface="Times New Roman" panose="02020603050405020304" pitchFamily="18" charset="0"/>
                <a:cs typeface="Times New Roman" panose="02020603050405020304" pitchFamily="18" charset="0"/>
              </a:rPr>
              <a:t>one customer will have only one ride at a time.</a:t>
            </a:r>
          </a:p>
          <a:p>
            <a:pPr marL="0" indent="0">
              <a:buNone/>
            </a:pPr>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e)Customer: Payment:-</a:t>
            </a:r>
            <a:r>
              <a:rPr lang="en-IN" sz="1800" dirty="0">
                <a:latin typeface="Times New Roman" panose="02020603050405020304" pitchFamily="18" charset="0"/>
                <a:cs typeface="Times New Roman" panose="02020603050405020304" pitchFamily="18" charset="0"/>
              </a:rPr>
              <a:t>One customer has one payment at a time.</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sz="2400" i="1" dirty="0">
                <a:latin typeface="Times New Roman" panose="02020603050405020304" pitchFamily="18" charset="0"/>
                <a:cs typeface="Times New Roman" panose="02020603050405020304" pitchFamily="18" charset="0"/>
              </a:rPr>
              <a:t>2)One to Many:</a:t>
            </a:r>
          </a:p>
          <a:p>
            <a:pPr marL="457200" lvl="1" indent="0">
              <a:buNone/>
            </a:pPr>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a)Ride : Customer:- </a:t>
            </a:r>
            <a:r>
              <a:rPr lang="en-IN" sz="1800" dirty="0">
                <a:latin typeface="Times New Roman" panose="02020603050405020304" pitchFamily="18" charset="0"/>
                <a:cs typeface="Times New Roman" panose="02020603050405020304" pitchFamily="18" charset="0"/>
              </a:rPr>
              <a:t>One ride can have multiple customers.</a:t>
            </a:r>
          </a:p>
          <a:p>
            <a:pPr marL="457200" lvl="1" indent="0">
              <a:buNone/>
            </a:pPr>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b)Car : ride:- </a:t>
            </a:r>
            <a:r>
              <a:rPr lang="en-IN" sz="1800" dirty="0">
                <a:latin typeface="Times New Roman" panose="02020603050405020304" pitchFamily="18" charset="0"/>
                <a:cs typeface="Times New Roman" panose="02020603050405020304" pitchFamily="18" charset="0"/>
              </a:rPr>
              <a:t>One car can have multiple rides.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01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CF13-7871-92BB-F2AE-8396FE029EB2}"/>
              </a:ext>
            </a:extLst>
          </p:cNvPr>
          <p:cNvSpPr>
            <a:spLocks noGrp="1"/>
          </p:cNvSpPr>
          <p:nvPr>
            <p:ph type="title"/>
          </p:nvPr>
        </p:nvSpPr>
        <p:spPr>
          <a:xfrm>
            <a:off x="838200" y="365125"/>
            <a:ext cx="10515600" cy="819863"/>
          </a:xfrm>
        </p:spPr>
        <p:txBody>
          <a:bodyPr/>
          <a:lstStyle/>
          <a:p>
            <a:r>
              <a:rPr lang="en-IN" dirty="0">
                <a:latin typeface="Times New Roman" panose="02020603050405020304" pitchFamily="18" charset="0"/>
                <a:cs typeface="Times New Roman" panose="02020603050405020304" pitchFamily="18" charset="0"/>
              </a:rPr>
              <a:t>ER DIAGRAMS SCREENSHOT</a:t>
            </a:r>
          </a:p>
        </p:txBody>
      </p:sp>
      <p:pic>
        <p:nvPicPr>
          <p:cNvPr id="5" name="Content Placeholder 4">
            <a:extLst>
              <a:ext uri="{FF2B5EF4-FFF2-40B4-BE49-F238E27FC236}">
                <a16:creationId xmlns:a16="http://schemas.microsoft.com/office/drawing/2014/main" id="{3BFC8A6C-73A4-0663-FCF6-79EF50F95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96955"/>
            <a:ext cx="10386527" cy="4880008"/>
          </a:xfrm>
        </p:spPr>
      </p:pic>
    </p:spTree>
    <p:extLst>
      <p:ext uri="{BB962C8B-B14F-4D97-AF65-F5344CB8AC3E}">
        <p14:creationId xmlns:p14="http://schemas.microsoft.com/office/powerpoint/2010/main" val="1579979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7858-F222-146C-0513-EC8DBC1B029C}"/>
              </a:ext>
            </a:extLst>
          </p:cNvPr>
          <p:cNvSpPr>
            <a:spLocks noGrp="1"/>
          </p:cNvSpPr>
          <p:nvPr>
            <p:ph type="title"/>
          </p:nvPr>
        </p:nvSpPr>
        <p:spPr>
          <a:xfrm>
            <a:off x="838200" y="142240"/>
            <a:ext cx="10515600" cy="222886"/>
          </a:xfrm>
        </p:spPr>
        <p:txBody>
          <a:bodyPr>
            <a:normAutofit fontScale="90000"/>
          </a:bodyPr>
          <a:lstStyle/>
          <a:p>
            <a:r>
              <a:rPr lang="en-US" dirty="0"/>
              <a:t> </a:t>
            </a:r>
            <a:endParaRPr lang="en-IN" dirty="0"/>
          </a:p>
        </p:txBody>
      </p:sp>
      <p:pic>
        <p:nvPicPr>
          <p:cNvPr id="5" name="Content Placeholder 4">
            <a:extLst>
              <a:ext uri="{FF2B5EF4-FFF2-40B4-BE49-F238E27FC236}">
                <a16:creationId xmlns:a16="http://schemas.microsoft.com/office/drawing/2014/main" id="{F1CFD9C5-F124-2B19-5C47-85A13A1848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520" y="365126"/>
            <a:ext cx="10515600" cy="6127748"/>
          </a:xfrm>
        </p:spPr>
      </p:pic>
      <p:sp>
        <p:nvSpPr>
          <p:cNvPr id="7" name="TextBox 6">
            <a:extLst>
              <a:ext uri="{FF2B5EF4-FFF2-40B4-BE49-F238E27FC236}">
                <a16:creationId xmlns:a16="http://schemas.microsoft.com/office/drawing/2014/main" id="{E752F8D9-C8EC-BD8F-9CAB-CE172D707848}"/>
              </a:ext>
            </a:extLst>
          </p:cNvPr>
          <p:cNvSpPr txBox="1"/>
          <p:nvPr/>
        </p:nvSpPr>
        <p:spPr>
          <a:xfrm>
            <a:off x="6845911" y="5995686"/>
            <a:ext cx="4655209" cy="369332"/>
          </a:xfrm>
          <a:prstGeom prst="rect">
            <a:avLst/>
          </a:prstGeom>
          <a:noFill/>
        </p:spPr>
        <p:txBody>
          <a:bodyPr wrap="square" rtlCol="0">
            <a:spAutoFit/>
          </a:bodyPr>
          <a:lstStyle/>
          <a:p>
            <a:r>
              <a:rPr lang="en-US" dirty="0"/>
              <a:t>Relation between car, driver and payment table</a:t>
            </a:r>
            <a:endParaRPr lang="en-IN" dirty="0"/>
          </a:p>
        </p:txBody>
      </p:sp>
    </p:spTree>
    <p:extLst>
      <p:ext uri="{BB962C8B-B14F-4D97-AF65-F5344CB8AC3E}">
        <p14:creationId xmlns:p14="http://schemas.microsoft.com/office/powerpoint/2010/main" val="1393603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670ABA-43F2-CF5E-2339-D7092AB9C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30" y="567159"/>
            <a:ext cx="10706582" cy="5775768"/>
          </a:xfrm>
          <a:prstGeom prst="rect">
            <a:avLst/>
          </a:prstGeom>
        </p:spPr>
      </p:pic>
      <p:sp>
        <p:nvSpPr>
          <p:cNvPr id="7" name="TextBox 6">
            <a:extLst>
              <a:ext uri="{FF2B5EF4-FFF2-40B4-BE49-F238E27FC236}">
                <a16:creationId xmlns:a16="http://schemas.microsoft.com/office/drawing/2014/main" id="{0C36C676-B6EA-2904-D28D-33FDB2841D3B}"/>
              </a:ext>
            </a:extLst>
          </p:cNvPr>
          <p:cNvSpPr txBox="1"/>
          <p:nvPr/>
        </p:nvSpPr>
        <p:spPr>
          <a:xfrm>
            <a:off x="7766612" y="5937813"/>
            <a:ext cx="4224760" cy="369332"/>
          </a:xfrm>
          <a:prstGeom prst="rect">
            <a:avLst/>
          </a:prstGeom>
          <a:noFill/>
        </p:spPr>
        <p:txBody>
          <a:bodyPr wrap="square" rtlCol="0">
            <a:spAutoFit/>
          </a:bodyPr>
          <a:lstStyle/>
          <a:p>
            <a:r>
              <a:rPr lang="en-US" dirty="0"/>
              <a:t>Relation between car and driver table</a:t>
            </a:r>
            <a:endParaRPr lang="en-IN" dirty="0"/>
          </a:p>
        </p:txBody>
      </p:sp>
    </p:spTree>
    <p:extLst>
      <p:ext uri="{BB962C8B-B14F-4D97-AF65-F5344CB8AC3E}">
        <p14:creationId xmlns:p14="http://schemas.microsoft.com/office/powerpoint/2010/main" val="190954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F2071C-ED78-F4F5-765B-18322F2AC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527" y="544009"/>
            <a:ext cx="10486663" cy="5984113"/>
          </a:xfrm>
          <a:prstGeom prst="rect">
            <a:avLst/>
          </a:prstGeom>
        </p:spPr>
      </p:pic>
      <p:sp>
        <p:nvSpPr>
          <p:cNvPr id="4" name="TextBox 3">
            <a:extLst>
              <a:ext uri="{FF2B5EF4-FFF2-40B4-BE49-F238E27FC236}">
                <a16:creationId xmlns:a16="http://schemas.microsoft.com/office/drawing/2014/main" id="{E4DCBCCD-9077-7035-AC6F-77151E0F08F2}"/>
              </a:ext>
            </a:extLst>
          </p:cNvPr>
          <p:cNvSpPr txBox="1"/>
          <p:nvPr/>
        </p:nvSpPr>
        <p:spPr>
          <a:xfrm flipH="1">
            <a:off x="6797040" y="6024880"/>
            <a:ext cx="4546150" cy="369332"/>
          </a:xfrm>
          <a:prstGeom prst="rect">
            <a:avLst/>
          </a:prstGeom>
          <a:noFill/>
        </p:spPr>
        <p:txBody>
          <a:bodyPr wrap="square" rtlCol="0">
            <a:spAutoFit/>
          </a:bodyPr>
          <a:lstStyle/>
          <a:p>
            <a:r>
              <a:rPr lang="en-US" dirty="0"/>
              <a:t>Relationship between customer and ride table</a:t>
            </a:r>
            <a:endParaRPr lang="en-IN" dirty="0"/>
          </a:p>
        </p:txBody>
      </p:sp>
    </p:spTree>
    <p:extLst>
      <p:ext uri="{BB962C8B-B14F-4D97-AF65-F5344CB8AC3E}">
        <p14:creationId xmlns:p14="http://schemas.microsoft.com/office/powerpoint/2010/main" val="2979967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F22D72-83CC-9D22-3830-1CA0AA262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 y="477455"/>
            <a:ext cx="11279722" cy="5903090"/>
          </a:xfrm>
          <a:prstGeom prst="rect">
            <a:avLst/>
          </a:prstGeom>
        </p:spPr>
      </p:pic>
      <p:sp>
        <p:nvSpPr>
          <p:cNvPr id="4" name="TextBox 3">
            <a:extLst>
              <a:ext uri="{FF2B5EF4-FFF2-40B4-BE49-F238E27FC236}">
                <a16:creationId xmlns:a16="http://schemas.microsoft.com/office/drawing/2014/main" id="{5F2753D4-A173-EEC6-3814-4D4218F8CF6C}"/>
              </a:ext>
            </a:extLst>
          </p:cNvPr>
          <p:cNvSpPr txBox="1"/>
          <p:nvPr/>
        </p:nvSpPr>
        <p:spPr>
          <a:xfrm>
            <a:off x="7548880" y="5933440"/>
            <a:ext cx="3982720" cy="369332"/>
          </a:xfrm>
          <a:prstGeom prst="rect">
            <a:avLst/>
          </a:prstGeom>
          <a:noFill/>
        </p:spPr>
        <p:txBody>
          <a:bodyPr wrap="square" rtlCol="0">
            <a:spAutoFit/>
          </a:bodyPr>
          <a:lstStyle/>
          <a:p>
            <a:r>
              <a:rPr lang="en-US" dirty="0"/>
              <a:t>Relation between ride and review table</a:t>
            </a:r>
            <a:endParaRPr lang="en-IN" dirty="0"/>
          </a:p>
        </p:txBody>
      </p:sp>
    </p:spTree>
    <p:extLst>
      <p:ext uri="{BB962C8B-B14F-4D97-AF65-F5344CB8AC3E}">
        <p14:creationId xmlns:p14="http://schemas.microsoft.com/office/powerpoint/2010/main" val="4037745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4919-9349-D3CA-A01C-230854F3C1F0}"/>
              </a:ext>
            </a:extLst>
          </p:cNvPr>
          <p:cNvSpPr>
            <a:spLocks noGrp="1"/>
          </p:cNvSpPr>
          <p:nvPr>
            <p:ph type="title"/>
          </p:nvPr>
        </p:nvSpPr>
        <p:spPr>
          <a:xfrm>
            <a:off x="838200" y="365125"/>
            <a:ext cx="10515600" cy="894715"/>
          </a:xfrm>
        </p:spPr>
        <p:txBody>
          <a:bodyPr/>
          <a:lstStyle/>
          <a:p>
            <a:r>
              <a:rPr lang="en-IN" dirty="0">
                <a:latin typeface="Times New Roman" panose="02020603050405020304" pitchFamily="18" charset="0"/>
                <a:cs typeface="Times New Roman" panose="02020603050405020304" pitchFamily="18" charset="0"/>
              </a:rPr>
              <a:t>CLEARING RECORDS</a:t>
            </a:r>
          </a:p>
        </p:txBody>
      </p:sp>
      <p:sp>
        <p:nvSpPr>
          <p:cNvPr id="3" name="Content Placeholder 2">
            <a:extLst>
              <a:ext uri="{FF2B5EF4-FFF2-40B4-BE49-F238E27FC236}">
                <a16:creationId xmlns:a16="http://schemas.microsoft.com/office/drawing/2014/main" id="{8D651CE6-B241-2F22-B921-64ACC8A4E023}"/>
              </a:ext>
            </a:extLst>
          </p:cNvPr>
          <p:cNvSpPr>
            <a:spLocks noGrp="1"/>
          </p:cNvSpPr>
          <p:nvPr>
            <p:ph idx="1"/>
          </p:nvPr>
        </p:nvSpPr>
        <p:spPr>
          <a:xfrm>
            <a:off x="1378634" y="1452282"/>
            <a:ext cx="9975166" cy="4724681"/>
          </a:xfrm>
        </p:spPr>
        <p:txBody>
          <a:bodyPr>
            <a:normAutofit lnSpcReduction="10000"/>
          </a:bodyPr>
          <a:lstStyle/>
          <a:p>
            <a:pPr marL="0" indent="0">
              <a:buNone/>
            </a:pPr>
            <a:r>
              <a:rPr lang="en-US" sz="2400" i="1" dirty="0">
                <a:latin typeface="Times New Roman" panose="02020603050405020304" pitchFamily="18" charset="0"/>
                <a:cs typeface="Times New Roman" panose="02020603050405020304" pitchFamily="18" charset="0"/>
              </a:rPr>
              <a:t>To delete all the tables, drop commands are used.</a:t>
            </a:r>
          </a:p>
          <a:p>
            <a:r>
              <a:rPr lang="en-US" sz="2000" dirty="0">
                <a:latin typeface="Times New Roman" panose="02020603050405020304" pitchFamily="18" charset="0"/>
                <a:cs typeface="Times New Roman" panose="02020603050405020304" pitchFamily="18" charset="0"/>
              </a:rPr>
              <a:t>drop table review;</a:t>
            </a:r>
          </a:p>
          <a:p>
            <a:r>
              <a:rPr lang="en-US" sz="2000" dirty="0">
                <a:latin typeface="Times New Roman" panose="02020603050405020304" pitchFamily="18" charset="0"/>
                <a:cs typeface="Times New Roman" panose="02020603050405020304" pitchFamily="18" charset="0"/>
              </a:rPr>
              <a:t>drop table payment;</a:t>
            </a:r>
          </a:p>
          <a:p>
            <a:r>
              <a:rPr lang="en-US" sz="2000" dirty="0">
                <a:latin typeface="Times New Roman" panose="02020603050405020304" pitchFamily="18" charset="0"/>
                <a:cs typeface="Times New Roman" panose="02020603050405020304" pitchFamily="18" charset="0"/>
              </a:rPr>
              <a:t>drop table ride;</a:t>
            </a:r>
          </a:p>
          <a:p>
            <a:r>
              <a:rPr lang="en-US" sz="2000" dirty="0">
                <a:latin typeface="Times New Roman" panose="02020603050405020304" pitchFamily="18" charset="0"/>
                <a:cs typeface="Times New Roman" panose="02020603050405020304" pitchFamily="18" charset="0"/>
              </a:rPr>
              <a:t>drop table driver;</a:t>
            </a:r>
          </a:p>
          <a:p>
            <a:r>
              <a:rPr lang="en-US" sz="2000" dirty="0">
                <a:latin typeface="Times New Roman" panose="02020603050405020304" pitchFamily="18" charset="0"/>
                <a:cs typeface="Times New Roman" panose="02020603050405020304" pitchFamily="18" charset="0"/>
              </a:rPr>
              <a:t>drop table customer;</a:t>
            </a:r>
          </a:p>
          <a:p>
            <a:r>
              <a:rPr lang="en-US" sz="2000" dirty="0">
                <a:latin typeface="Times New Roman" panose="02020603050405020304" pitchFamily="18" charset="0"/>
                <a:cs typeface="Times New Roman" panose="02020603050405020304" pitchFamily="18" charset="0"/>
              </a:rPr>
              <a:t>drop table car;</a:t>
            </a:r>
          </a:p>
          <a:p>
            <a:r>
              <a:rPr lang="en-US" sz="2000" dirty="0">
                <a:latin typeface="Times New Roman" panose="02020603050405020304" pitchFamily="18" charset="0"/>
                <a:cs typeface="Times New Roman" panose="02020603050405020304" pitchFamily="18" charset="0"/>
              </a:rPr>
              <a:t>drop procedure addride;</a:t>
            </a:r>
          </a:p>
          <a:p>
            <a:r>
              <a:rPr lang="en-US" sz="2000" dirty="0">
                <a:latin typeface="Times New Roman" panose="02020603050405020304" pitchFamily="18" charset="0"/>
                <a:cs typeface="Times New Roman" panose="02020603050405020304" pitchFamily="18" charset="0"/>
              </a:rPr>
              <a:t>drop function amount;</a:t>
            </a:r>
          </a:p>
          <a:p>
            <a:r>
              <a:rPr lang="en-US" sz="2000" dirty="0">
                <a:latin typeface="Times New Roman" panose="02020603050405020304" pitchFamily="18" charset="0"/>
                <a:cs typeface="Times New Roman" panose="02020603050405020304" pitchFamily="18" charset="0"/>
              </a:rPr>
              <a:t>drop trigger trig2;</a:t>
            </a:r>
          </a:p>
          <a:p>
            <a:r>
              <a:rPr lang="en-US" sz="2000" dirty="0">
                <a:latin typeface="Times New Roman" panose="02020603050405020304" pitchFamily="18" charset="0"/>
                <a:cs typeface="Times New Roman" panose="02020603050405020304" pitchFamily="18" charset="0"/>
              </a:rPr>
              <a:t>delete from driver where driver_id='d1';</a:t>
            </a:r>
          </a:p>
        </p:txBody>
      </p:sp>
    </p:spTree>
    <p:extLst>
      <p:ext uri="{BB962C8B-B14F-4D97-AF65-F5344CB8AC3E}">
        <p14:creationId xmlns:p14="http://schemas.microsoft.com/office/powerpoint/2010/main" val="744697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0FF9-B9CA-E908-2231-BBD93636BC8A}"/>
              </a:ext>
            </a:extLst>
          </p:cNvPr>
          <p:cNvSpPr>
            <a:spLocks noGrp="1"/>
          </p:cNvSpPr>
          <p:nvPr>
            <p:ph type="title"/>
          </p:nvPr>
        </p:nvSpPr>
        <p:spPr>
          <a:xfrm>
            <a:off x="838200" y="365125"/>
            <a:ext cx="10515600" cy="857185"/>
          </a:xfrm>
        </p:spPr>
        <p:txBody>
          <a:bodyPr/>
          <a:lstStyle/>
          <a:p>
            <a:r>
              <a:rPr lang="en-IN" dirty="0">
                <a:latin typeface="Times New Roman" panose="02020603050405020304" pitchFamily="18" charset="0"/>
                <a:cs typeface="Times New Roman" panose="02020603050405020304" pitchFamily="18" charset="0"/>
              </a:rPr>
              <a:t>STORED PROCEDURES</a:t>
            </a:r>
          </a:p>
        </p:txBody>
      </p:sp>
      <p:sp>
        <p:nvSpPr>
          <p:cNvPr id="3" name="Content Placeholder 2">
            <a:extLst>
              <a:ext uri="{FF2B5EF4-FFF2-40B4-BE49-F238E27FC236}">
                <a16:creationId xmlns:a16="http://schemas.microsoft.com/office/drawing/2014/main" id="{13B5CA65-7ECE-48E1-5032-099E0EC30FDF}"/>
              </a:ext>
            </a:extLst>
          </p:cNvPr>
          <p:cNvSpPr>
            <a:spLocks noGrp="1"/>
          </p:cNvSpPr>
          <p:nvPr>
            <p:ph idx="1"/>
          </p:nvPr>
        </p:nvSpPr>
        <p:spPr/>
        <p:txBody>
          <a:bodyPr>
            <a:normAutofit/>
          </a:bodyPr>
          <a:lstStyle/>
          <a:p>
            <a:pPr marL="0" indent="0">
              <a:buNone/>
            </a:pPr>
            <a:br>
              <a:rPr lang="en-IN" b="0" dirty="0">
                <a:solidFill>
                  <a:srgbClr val="CCCCCC"/>
                </a:solidFill>
                <a:effectLst/>
                <a:latin typeface="Consolas" panose="020B0609020204030204" pitchFamily="49" charset="0"/>
              </a:rPr>
            </a:br>
            <a:endParaRPr lang="en-IN" b="0" dirty="0">
              <a:solidFill>
                <a:srgbClr val="CCCCCC"/>
              </a:solidFill>
              <a:effectLst/>
              <a:latin typeface="Consolas" panose="020B0609020204030204" pitchFamily="49" charset="0"/>
            </a:endParaRPr>
          </a:p>
          <a:p>
            <a:pPr marL="0" indent="0">
              <a:buNone/>
            </a:pPr>
            <a:endParaRPr lang="en-IN" dirty="0"/>
          </a:p>
        </p:txBody>
      </p:sp>
      <p:sp>
        <p:nvSpPr>
          <p:cNvPr id="5" name="TextBox 4">
            <a:extLst>
              <a:ext uri="{FF2B5EF4-FFF2-40B4-BE49-F238E27FC236}">
                <a16:creationId xmlns:a16="http://schemas.microsoft.com/office/drawing/2014/main" id="{8D4938D6-965A-B115-D746-D870E7892848}"/>
              </a:ext>
            </a:extLst>
          </p:cNvPr>
          <p:cNvSpPr txBox="1"/>
          <p:nvPr/>
        </p:nvSpPr>
        <p:spPr>
          <a:xfrm>
            <a:off x="1484310" y="1825625"/>
            <a:ext cx="8262084" cy="3231654"/>
          </a:xfrm>
          <a:prstGeom prst="rect">
            <a:avLst/>
          </a:prstGeom>
          <a:noFill/>
        </p:spPr>
        <p:txBody>
          <a:bodyPr wrap="square">
            <a:spAutoFit/>
          </a:bodyPr>
          <a:lstStyle/>
          <a:p>
            <a:r>
              <a:rPr lang="en-IN" sz="2400" i="1" dirty="0">
                <a:latin typeface="Times New Roman" panose="02020603050405020304" pitchFamily="18" charset="0"/>
                <a:cs typeface="Times New Roman" panose="02020603050405020304" pitchFamily="18" charset="0"/>
              </a:rPr>
              <a:t>procedure for inserting row in Ride: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delimiter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create procedure addride(in id varchar(10),in vno varchar(20),in did varchar(20),in rt float(7,2),in dist float(5,2),in psg int)</a:t>
            </a:r>
          </a:p>
          <a:p>
            <a:r>
              <a:rPr lang="en-IN" dirty="0">
                <a:latin typeface="Times New Roman" panose="02020603050405020304" pitchFamily="18" charset="0"/>
                <a:cs typeface="Times New Roman" panose="02020603050405020304" pitchFamily="18" charset="0"/>
              </a:rPr>
              <a:t>begin</a:t>
            </a:r>
          </a:p>
          <a:p>
            <a:r>
              <a:rPr lang="en-IN" dirty="0">
                <a:latin typeface="Times New Roman" panose="02020603050405020304" pitchFamily="18" charset="0"/>
                <a:cs typeface="Times New Roman" panose="02020603050405020304" pitchFamily="18" charset="0"/>
              </a:rPr>
              <a:t>insert into ride (</a:t>
            </a:r>
            <a:r>
              <a:rPr lang="en-IN" dirty="0" err="1">
                <a:latin typeface="Times New Roman" panose="02020603050405020304" pitchFamily="18" charset="0"/>
                <a:cs typeface="Times New Roman" panose="02020603050405020304" pitchFamily="18" charset="0"/>
              </a:rPr>
              <a:t>ride_id,vehicleNo,driver_id,rate,distance,passenger</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values(</a:t>
            </a:r>
            <a:r>
              <a:rPr lang="en-IN" dirty="0" err="1">
                <a:latin typeface="Times New Roman" panose="02020603050405020304" pitchFamily="18" charset="0"/>
                <a:cs typeface="Times New Roman" panose="02020603050405020304" pitchFamily="18" charset="0"/>
              </a:rPr>
              <a:t>id,vno,did,rt,dist,psg</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end ##</a:t>
            </a:r>
          </a:p>
        </p:txBody>
      </p:sp>
    </p:spTree>
    <p:extLst>
      <p:ext uri="{BB962C8B-B14F-4D97-AF65-F5344CB8AC3E}">
        <p14:creationId xmlns:p14="http://schemas.microsoft.com/office/powerpoint/2010/main" val="3649010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8528-3AE6-FF86-139C-19F98367A816}"/>
              </a:ext>
            </a:extLst>
          </p:cNvPr>
          <p:cNvSpPr>
            <a:spLocks noGrp="1"/>
          </p:cNvSpPr>
          <p:nvPr>
            <p:ph type="title"/>
          </p:nvPr>
        </p:nvSpPr>
        <p:spPr>
          <a:xfrm>
            <a:off x="1484311" y="685800"/>
            <a:ext cx="10018713" cy="981635"/>
          </a:xfrm>
        </p:spPr>
        <p:txBody>
          <a:bodyPr/>
          <a:lstStyle/>
          <a:p>
            <a:endParaRPr lang="en-US" dirty="0"/>
          </a:p>
        </p:txBody>
      </p:sp>
      <p:sp>
        <p:nvSpPr>
          <p:cNvPr id="3" name="Content Placeholder 2">
            <a:extLst>
              <a:ext uri="{FF2B5EF4-FFF2-40B4-BE49-F238E27FC236}">
                <a16:creationId xmlns:a16="http://schemas.microsoft.com/office/drawing/2014/main" id="{E43FE222-F42E-283B-F32A-2CF59F791FFA}"/>
              </a:ext>
            </a:extLst>
          </p:cNvPr>
          <p:cNvSpPr>
            <a:spLocks noGrp="1"/>
          </p:cNvSpPr>
          <p:nvPr>
            <p:ph idx="1"/>
          </p:nvPr>
        </p:nvSpPr>
        <p:spPr>
          <a:xfrm>
            <a:off x="1484310" y="1801907"/>
            <a:ext cx="10018713" cy="3989294"/>
          </a:xfrm>
        </p:spPr>
        <p:txBody>
          <a:bodyPr/>
          <a:lstStyle/>
          <a:p>
            <a:pPr marL="0" indent="0">
              <a:buNone/>
            </a:pPr>
            <a:endParaRPr lang="en-US" dirty="0"/>
          </a:p>
        </p:txBody>
      </p:sp>
    </p:spTree>
    <p:extLst>
      <p:ext uri="{BB962C8B-B14F-4D97-AF65-F5344CB8AC3E}">
        <p14:creationId xmlns:p14="http://schemas.microsoft.com/office/powerpoint/2010/main" val="386131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4B64-95AB-F145-ED99-778743F450B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GROUP MEMBERS</a:t>
            </a:r>
          </a:p>
        </p:txBody>
      </p:sp>
      <p:sp>
        <p:nvSpPr>
          <p:cNvPr id="3" name="Content Placeholder 2">
            <a:extLst>
              <a:ext uri="{FF2B5EF4-FFF2-40B4-BE49-F238E27FC236}">
                <a16:creationId xmlns:a16="http://schemas.microsoft.com/office/drawing/2014/main" id="{6FD87650-C25B-189B-A712-AC0EDBFA05B5}"/>
              </a:ext>
            </a:extLst>
          </p:cNvPr>
          <p:cNvSpPr>
            <a:spLocks noGrp="1"/>
          </p:cNvSpPr>
          <p:nvPr>
            <p:ph idx="1"/>
          </p:nvPr>
        </p:nvSpPr>
        <p:spPr/>
        <p:txBody>
          <a:bodyPr>
            <a:normAutofit fontScale="70000" lnSpcReduction="20000"/>
          </a:bodyPr>
          <a:lstStyle/>
          <a:p>
            <a:r>
              <a:rPr lang="en-IN" sz="2400" dirty="0">
                <a:latin typeface="Times New Roman" panose="02020603050405020304" pitchFamily="18" charset="0"/>
                <a:cs typeface="Times New Roman" panose="02020603050405020304" pitchFamily="18" charset="0"/>
              </a:rPr>
              <a:t>Ashwini Abhijit Raut </a:t>
            </a:r>
          </a:p>
          <a:p>
            <a:pPr marL="0" indent="0">
              <a:buNone/>
            </a:pPr>
            <a:r>
              <a:rPr lang="en-IN" sz="2000" dirty="0">
                <a:latin typeface="Times New Roman" panose="02020603050405020304" pitchFamily="18" charset="0"/>
                <a:cs typeface="Times New Roman" panose="02020603050405020304" pitchFamily="18" charset="0"/>
              </a:rPr>
              <a:t>			(PRN:230943020016)</a:t>
            </a:r>
          </a:p>
          <a:p>
            <a:r>
              <a:rPr lang="en-IN" sz="2400" dirty="0">
                <a:latin typeface="Times New Roman" panose="02020603050405020304" pitchFamily="18" charset="0"/>
                <a:cs typeface="Times New Roman" panose="02020603050405020304" pitchFamily="18" charset="0"/>
              </a:rPr>
              <a:t>Aditi Pravin Helaskar </a:t>
            </a:r>
          </a:p>
          <a:p>
            <a:pPr marL="0" indent="0">
              <a:buNone/>
            </a:pPr>
            <a:r>
              <a:rPr lang="en-IN" sz="2000" dirty="0">
                <a:latin typeface="Times New Roman" panose="02020603050405020304" pitchFamily="18" charset="0"/>
                <a:cs typeface="Times New Roman" panose="02020603050405020304" pitchFamily="18" charset="0"/>
              </a:rPr>
              <a:t>			(PRN:230943020034)</a:t>
            </a:r>
          </a:p>
          <a:p>
            <a:r>
              <a:rPr lang="en-IN" sz="2400" dirty="0">
                <a:latin typeface="Times New Roman" panose="02020603050405020304" pitchFamily="18" charset="0"/>
                <a:cs typeface="Times New Roman" panose="02020603050405020304" pitchFamily="18" charset="0"/>
              </a:rPr>
              <a:t>Kajal Kailasrao Dudhe </a:t>
            </a:r>
          </a:p>
          <a:p>
            <a:pPr marL="0" indent="0">
              <a:buNone/>
            </a:pPr>
            <a:r>
              <a:rPr lang="en-IN" sz="2000" dirty="0">
                <a:latin typeface="Times New Roman" panose="02020603050405020304" pitchFamily="18" charset="0"/>
                <a:cs typeface="Times New Roman" panose="02020603050405020304" pitchFamily="18" charset="0"/>
              </a:rPr>
              <a:t>			(PRN:230943020040)</a:t>
            </a:r>
          </a:p>
          <a:p>
            <a:r>
              <a:rPr lang="en-IN" sz="2400" dirty="0">
                <a:latin typeface="Times New Roman" panose="02020603050405020304" pitchFamily="18" charset="0"/>
                <a:cs typeface="Times New Roman" panose="02020603050405020304" pitchFamily="18" charset="0"/>
              </a:rPr>
              <a:t>Shivani Deepak Natu </a:t>
            </a:r>
          </a:p>
          <a:p>
            <a:pPr marL="0" indent="0">
              <a:buNone/>
            </a:pPr>
            <a:r>
              <a:rPr lang="en-IN" sz="2000" dirty="0">
                <a:latin typeface="Times New Roman" panose="02020603050405020304" pitchFamily="18" charset="0"/>
                <a:cs typeface="Times New Roman" panose="02020603050405020304" pitchFamily="18" charset="0"/>
              </a:rPr>
              <a:t>			(PRN:230943020087)</a:t>
            </a:r>
          </a:p>
          <a:p>
            <a:r>
              <a:rPr lang="en-IN" sz="2400" dirty="0">
                <a:latin typeface="Times New Roman" panose="02020603050405020304" pitchFamily="18" charset="0"/>
                <a:cs typeface="Times New Roman" panose="02020603050405020304" pitchFamily="18" charset="0"/>
              </a:rPr>
              <a:t>Vidya Vishal Pawar</a:t>
            </a:r>
          </a:p>
          <a:p>
            <a:pPr marL="0" indent="0">
              <a:buNone/>
            </a:pPr>
            <a:r>
              <a:rPr lang="en-IN" sz="2000" dirty="0">
                <a:latin typeface="Times New Roman" panose="02020603050405020304" pitchFamily="18" charset="0"/>
                <a:cs typeface="Times New Roman" panose="02020603050405020304" pitchFamily="18" charset="0"/>
              </a:rPr>
              <a:t>			 (PRN:230943020112)</a:t>
            </a:r>
          </a:p>
        </p:txBody>
      </p:sp>
    </p:spTree>
    <p:extLst>
      <p:ext uri="{BB962C8B-B14F-4D97-AF65-F5344CB8AC3E}">
        <p14:creationId xmlns:p14="http://schemas.microsoft.com/office/powerpoint/2010/main" val="1956143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A60C-A7AD-F423-7976-07339C72B18E}"/>
              </a:ext>
            </a:extLst>
          </p:cNvPr>
          <p:cNvSpPr>
            <a:spLocks noGrp="1"/>
          </p:cNvSpPr>
          <p:nvPr>
            <p:ph type="title"/>
          </p:nvPr>
        </p:nvSpPr>
        <p:spPr>
          <a:xfrm>
            <a:off x="838200" y="365126"/>
            <a:ext cx="10515600" cy="875846"/>
          </a:xfrm>
        </p:spPr>
        <p:txBody>
          <a:bodyPr>
            <a:normAutofit/>
          </a:bodyPr>
          <a:lstStyle/>
          <a:p>
            <a:r>
              <a:rPr lang="en-IN" sz="3600" dirty="0">
                <a:latin typeface="Times New Roman" panose="02020603050405020304" pitchFamily="18" charset="0"/>
                <a:cs typeface="Times New Roman" panose="02020603050405020304" pitchFamily="18" charset="0"/>
              </a:rPr>
              <a:t>FUNCTIONS</a:t>
            </a:r>
          </a:p>
        </p:txBody>
      </p:sp>
      <p:sp>
        <p:nvSpPr>
          <p:cNvPr id="3" name="Content Placeholder 2">
            <a:extLst>
              <a:ext uri="{FF2B5EF4-FFF2-40B4-BE49-F238E27FC236}">
                <a16:creationId xmlns:a16="http://schemas.microsoft.com/office/drawing/2014/main" id="{FC65C317-B0EE-AF85-AC20-5204C6A854A5}"/>
              </a:ext>
            </a:extLst>
          </p:cNvPr>
          <p:cNvSpPr>
            <a:spLocks noGrp="1"/>
          </p:cNvSpPr>
          <p:nvPr>
            <p:ph idx="1"/>
          </p:nvPr>
        </p:nvSpPr>
        <p:spPr>
          <a:xfrm>
            <a:off x="1603716" y="1240972"/>
            <a:ext cx="9750083" cy="4935991"/>
          </a:xfrm>
        </p:spPr>
        <p:txBody>
          <a:bodyPr>
            <a:normAutofit lnSpcReduction="10000"/>
          </a:bodyPr>
          <a:lstStyle/>
          <a:p>
            <a:pPr marL="0" indent="0">
              <a:buNone/>
            </a:pPr>
            <a:r>
              <a:rPr lang="en-IN" sz="2600" i="1" dirty="0">
                <a:latin typeface="Times New Roman" panose="02020603050405020304" pitchFamily="18" charset="0"/>
                <a:cs typeface="Times New Roman" panose="02020603050405020304" pitchFamily="18" charset="0"/>
              </a:rPr>
              <a:t>Function to calculate total amount:</a:t>
            </a:r>
            <a:endParaRPr lang="en-IN" dirty="0">
              <a:latin typeface="Times New Roman" panose="02020603050405020304" pitchFamily="18" charset="0"/>
              <a:cs typeface="Times New Roman" panose="02020603050405020304" pitchFamily="18" charset="0"/>
            </a:endParaRPr>
          </a:p>
          <a:p>
            <a:pPr marL="0" indent="0">
              <a:buNone/>
            </a:pPr>
            <a:r>
              <a:rPr lang="en-IN" sz="1900" dirty="0">
                <a:latin typeface="Times New Roman" panose="02020603050405020304" pitchFamily="18" charset="0"/>
                <a:cs typeface="Times New Roman" panose="02020603050405020304" pitchFamily="18" charset="0"/>
              </a:rPr>
              <a:t>set global </a:t>
            </a:r>
            <a:r>
              <a:rPr lang="en-IN" sz="1900" dirty="0" err="1">
                <a:latin typeface="Times New Roman" panose="02020603050405020304" pitchFamily="18" charset="0"/>
                <a:cs typeface="Times New Roman" panose="02020603050405020304" pitchFamily="18" charset="0"/>
              </a:rPr>
              <a:t>log_bin_trust_function_creators</a:t>
            </a:r>
            <a:r>
              <a:rPr lang="en-IN" sz="1900" dirty="0">
                <a:latin typeface="Times New Roman" panose="02020603050405020304" pitchFamily="18" charset="0"/>
                <a:cs typeface="Times New Roman" panose="02020603050405020304" pitchFamily="18" charset="0"/>
              </a:rPr>
              <a:t>=1;</a:t>
            </a:r>
          </a:p>
          <a:p>
            <a:pPr marL="0" indent="0">
              <a:buNone/>
            </a:pPr>
            <a:r>
              <a:rPr lang="en-IN" sz="1900" dirty="0">
                <a:latin typeface="Times New Roman" panose="02020603050405020304" pitchFamily="18" charset="0"/>
                <a:cs typeface="Times New Roman" panose="02020603050405020304" pitchFamily="18" charset="0"/>
              </a:rPr>
              <a:t>delimiter ##</a:t>
            </a:r>
          </a:p>
          <a:p>
            <a:pPr marL="0" indent="0">
              <a:buNone/>
            </a:pPr>
            <a:r>
              <a:rPr lang="en-IN" sz="1900" dirty="0">
                <a:latin typeface="Times New Roman" panose="02020603050405020304" pitchFamily="18" charset="0"/>
                <a:cs typeface="Times New Roman" panose="02020603050405020304" pitchFamily="18" charset="0"/>
              </a:rPr>
              <a:t>create function amount(rt float(7,2),dist float(5,2),psg int) returns decimal(8,2)</a:t>
            </a:r>
          </a:p>
          <a:p>
            <a:pPr marL="0" indent="0">
              <a:buNone/>
            </a:pPr>
            <a:r>
              <a:rPr lang="en-IN" sz="1900" dirty="0">
                <a:latin typeface="Times New Roman" panose="02020603050405020304" pitchFamily="18" charset="0"/>
                <a:cs typeface="Times New Roman" panose="02020603050405020304" pitchFamily="18" charset="0"/>
              </a:rPr>
              <a:t>begin</a:t>
            </a:r>
          </a:p>
          <a:p>
            <a:pPr marL="0" indent="0">
              <a:buNone/>
            </a:pPr>
            <a:r>
              <a:rPr lang="en-IN" sz="1900" dirty="0">
                <a:latin typeface="Times New Roman" panose="02020603050405020304" pitchFamily="18" charset="0"/>
                <a:cs typeface="Times New Roman" panose="02020603050405020304" pitchFamily="18" charset="0"/>
              </a:rPr>
              <a:t>	declare x decimal(8,2);</a:t>
            </a:r>
          </a:p>
          <a:p>
            <a:pPr marL="0" indent="0">
              <a:buNone/>
            </a:pPr>
            <a:r>
              <a:rPr lang="en-IN" sz="1900" dirty="0">
                <a:latin typeface="Times New Roman" panose="02020603050405020304" pitchFamily="18" charset="0"/>
                <a:cs typeface="Times New Roman" panose="02020603050405020304" pitchFamily="18" charset="0"/>
              </a:rPr>
              <a:t>	set x=rt* dist / psg;</a:t>
            </a:r>
          </a:p>
          <a:p>
            <a:pPr marL="0" indent="0">
              <a:buNone/>
            </a:pPr>
            <a:r>
              <a:rPr lang="en-IN" sz="1900" dirty="0">
                <a:latin typeface="Times New Roman" panose="02020603050405020304" pitchFamily="18" charset="0"/>
                <a:cs typeface="Times New Roman" panose="02020603050405020304" pitchFamily="18" charset="0"/>
              </a:rPr>
              <a:t>	return x;</a:t>
            </a:r>
          </a:p>
          <a:p>
            <a:pPr marL="0" indent="0">
              <a:buNone/>
            </a:pPr>
            <a:r>
              <a:rPr lang="en-IN" sz="1900" dirty="0">
                <a:latin typeface="Times New Roman" panose="02020603050405020304" pitchFamily="18" charset="0"/>
                <a:cs typeface="Times New Roman" panose="02020603050405020304" pitchFamily="18" charset="0"/>
              </a:rPr>
              <a:t>end##</a:t>
            </a: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r>
              <a:rPr lang="en-IN" sz="2400" i="1" dirty="0">
                <a:latin typeface="Times New Roman" panose="02020603050405020304" pitchFamily="18" charset="0"/>
                <a:cs typeface="Times New Roman" panose="02020603050405020304" pitchFamily="18" charset="0"/>
              </a:rPr>
              <a:t>Updating amount column from ride using amount function:</a:t>
            </a:r>
          </a:p>
          <a:p>
            <a:pPr marL="0" indent="0">
              <a:buNone/>
            </a:pPr>
            <a:r>
              <a:rPr lang="en-US" sz="1800" dirty="0">
                <a:latin typeface="Times New Roman" panose="02020603050405020304" pitchFamily="18" charset="0"/>
                <a:cs typeface="Times New Roman" panose="02020603050405020304" pitchFamily="18" charset="0"/>
              </a:rPr>
              <a:t>update ride set amount=amount(rate, distance, passenger);</a:t>
            </a:r>
          </a:p>
          <a:p>
            <a:pPr marL="0" indent="0">
              <a:buNone/>
            </a:pPr>
            <a:endParaRPr lang="en-IN"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542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9EF3-0457-FEC0-18BC-09BC0FE06E9D}"/>
              </a:ext>
            </a:extLst>
          </p:cNvPr>
          <p:cNvSpPr>
            <a:spLocks noGrp="1"/>
          </p:cNvSpPr>
          <p:nvPr>
            <p:ph type="title"/>
          </p:nvPr>
        </p:nvSpPr>
        <p:spPr>
          <a:xfrm>
            <a:off x="839788" y="365125"/>
            <a:ext cx="10515600" cy="735887"/>
          </a:xfrm>
        </p:spPr>
        <p:txBody>
          <a:bodyPr/>
          <a:lstStyle/>
          <a:p>
            <a:r>
              <a:rPr lang="en-US" dirty="0">
                <a:latin typeface="Times New Roman" panose="02020603050405020304" pitchFamily="18" charset="0"/>
                <a:cs typeface="Times New Roman" panose="02020603050405020304" pitchFamily="18" charset="0"/>
              </a:rPr>
              <a:t>Application of amount function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12AC939-0AAD-9CB3-DFA9-60FD50CEBD30}"/>
              </a:ext>
            </a:extLst>
          </p:cNvPr>
          <p:cNvSpPr>
            <a:spLocks noGrp="1"/>
          </p:cNvSpPr>
          <p:nvPr>
            <p:ph type="body" idx="1"/>
          </p:nvPr>
        </p:nvSpPr>
        <p:spPr>
          <a:xfrm>
            <a:off x="839788" y="1250302"/>
            <a:ext cx="5157787" cy="905069"/>
          </a:xfrm>
        </p:spPr>
        <p:txBody>
          <a:bodyPr/>
          <a:lstStyle/>
          <a:p>
            <a:r>
              <a:rPr lang="en-US" dirty="0">
                <a:latin typeface="Times New Roman" panose="02020603050405020304" pitchFamily="18" charset="0"/>
                <a:cs typeface="Times New Roman" panose="02020603050405020304" pitchFamily="18" charset="0"/>
              </a:rPr>
              <a:t>Before applying function</a:t>
            </a:r>
            <a:endParaRPr lang="en-IN" dirty="0">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88B6C6B5-E7B5-A053-09E4-D012AB04E81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397967"/>
            <a:ext cx="5680334" cy="3051111"/>
          </a:xfrm>
        </p:spPr>
      </p:pic>
      <p:sp>
        <p:nvSpPr>
          <p:cNvPr id="5" name="Text Placeholder 4">
            <a:extLst>
              <a:ext uri="{FF2B5EF4-FFF2-40B4-BE49-F238E27FC236}">
                <a16:creationId xmlns:a16="http://schemas.microsoft.com/office/drawing/2014/main" id="{2751E3C1-E4D0-2E3E-3614-A792A61A011A}"/>
              </a:ext>
            </a:extLst>
          </p:cNvPr>
          <p:cNvSpPr>
            <a:spLocks noGrp="1"/>
          </p:cNvSpPr>
          <p:nvPr>
            <p:ph type="body" sz="quarter" idx="3"/>
          </p:nvPr>
        </p:nvSpPr>
        <p:spPr>
          <a:xfrm>
            <a:off x="6172200" y="1250302"/>
            <a:ext cx="5183188" cy="905069"/>
          </a:xfrm>
        </p:spPr>
        <p:txBody>
          <a:bodyPr/>
          <a:lstStyle/>
          <a:p>
            <a:r>
              <a:rPr lang="en-US" dirty="0" err="1">
                <a:latin typeface="Times New Roman" panose="02020603050405020304" pitchFamily="18" charset="0"/>
                <a:cs typeface="Times New Roman" panose="02020603050405020304" pitchFamily="18" charset="0"/>
              </a:rPr>
              <a:t>Updation</a:t>
            </a:r>
            <a:r>
              <a:rPr lang="en-US" dirty="0">
                <a:latin typeface="Times New Roman" panose="02020603050405020304" pitchFamily="18" charset="0"/>
                <a:cs typeface="Times New Roman" panose="02020603050405020304" pitchFamily="18" charset="0"/>
              </a:rPr>
              <a:t> with amount function</a:t>
            </a:r>
            <a:endParaRPr lang="en-IN" dirty="0">
              <a:latin typeface="Times New Roman" panose="02020603050405020304" pitchFamily="18" charset="0"/>
              <a:cs typeface="Times New Roman" panose="02020603050405020304" pitchFamily="18" charset="0"/>
            </a:endParaRPr>
          </a:p>
        </p:txBody>
      </p:sp>
      <p:pic>
        <p:nvPicPr>
          <p:cNvPr id="14" name="Content Placeholder 13">
            <a:extLst>
              <a:ext uri="{FF2B5EF4-FFF2-40B4-BE49-F238E27FC236}">
                <a16:creationId xmlns:a16="http://schemas.microsoft.com/office/drawing/2014/main" id="{7DEA25DA-C40E-9A9D-C7DE-5AF88FDA859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39466" y="2397967"/>
            <a:ext cx="5454844" cy="3051111"/>
          </a:xfrm>
        </p:spPr>
      </p:pic>
    </p:spTree>
    <p:extLst>
      <p:ext uri="{BB962C8B-B14F-4D97-AF65-F5344CB8AC3E}">
        <p14:creationId xmlns:p14="http://schemas.microsoft.com/office/powerpoint/2010/main" val="3563840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DA5F-92AC-AE1C-0686-44A43916F82D}"/>
              </a:ext>
            </a:extLst>
          </p:cNvPr>
          <p:cNvSpPr>
            <a:spLocks noGrp="1"/>
          </p:cNvSpPr>
          <p:nvPr>
            <p:ph type="title"/>
          </p:nvPr>
        </p:nvSpPr>
        <p:spPr>
          <a:xfrm>
            <a:off x="839788" y="349624"/>
            <a:ext cx="3932237" cy="639389"/>
          </a:xfrm>
        </p:spPr>
        <p:txBody>
          <a:bodyPr/>
          <a:lstStyle/>
          <a:p>
            <a:r>
              <a:rPr lang="en-US" b="1" dirty="0">
                <a:latin typeface="Times New Roman" panose="02020603050405020304" pitchFamily="18" charset="0"/>
                <a:cs typeface="Times New Roman" panose="02020603050405020304" pitchFamily="18" charset="0"/>
              </a:rPr>
              <a:t>Trigger</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9D78A44-8106-751F-B292-E348B5A918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5894" y="1576874"/>
            <a:ext cx="6802016" cy="3373016"/>
          </a:xfrm>
        </p:spPr>
      </p:pic>
      <p:sp>
        <p:nvSpPr>
          <p:cNvPr id="4" name="Text Placeholder 3">
            <a:extLst>
              <a:ext uri="{FF2B5EF4-FFF2-40B4-BE49-F238E27FC236}">
                <a16:creationId xmlns:a16="http://schemas.microsoft.com/office/drawing/2014/main" id="{06AAB6A9-2876-6FC3-2AD3-EAB04EDC0938}"/>
              </a:ext>
            </a:extLst>
          </p:cNvPr>
          <p:cNvSpPr>
            <a:spLocks noGrp="1"/>
          </p:cNvSpPr>
          <p:nvPr>
            <p:ph type="body" sz="half" idx="2"/>
          </p:nvPr>
        </p:nvSpPr>
        <p:spPr>
          <a:xfrm>
            <a:off x="839788" y="1324947"/>
            <a:ext cx="3932237" cy="4544041"/>
          </a:xfrm>
        </p:spPr>
        <p:txBody>
          <a:bodyPr>
            <a:normAutofit lnSpcReduction="10000"/>
          </a:bodyPr>
          <a:lstStyle/>
          <a:p>
            <a:pPr marL="285750" indent="-285750">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Trigger before insert:</a:t>
            </a:r>
          </a:p>
          <a:p>
            <a:r>
              <a:rPr lang="en-US" sz="1800" dirty="0">
                <a:latin typeface="Times New Roman" panose="02020603050405020304" pitchFamily="18" charset="0"/>
                <a:cs typeface="Times New Roman" panose="02020603050405020304" pitchFamily="18" charset="0"/>
              </a:rPr>
              <a:t>create trigger trig2</a:t>
            </a:r>
          </a:p>
          <a:p>
            <a:r>
              <a:rPr lang="en-US" sz="1800" dirty="0">
                <a:latin typeface="Times New Roman" panose="02020603050405020304" pitchFamily="18" charset="0"/>
                <a:cs typeface="Times New Roman" panose="02020603050405020304" pitchFamily="18" charset="0"/>
              </a:rPr>
              <a:t>before insert on ride</a:t>
            </a:r>
          </a:p>
          <a:p>
            <a:r>
              <a:rPr lang="en-US" sz="1800" dirty="0">
                <a:latin typeface="Times New Roman" panose="02020603050405020304" pitchFamily="18" charset="0"/>
                <a:cs typeface="Times New Roman" panose="02020603050405020304" pitchFamily="18" charset="0"/>
              </a:rPr>
              <a:t>for each row</a:t>
            </a:r>
          </a:p>
          <a:p>
            <a:r>
              <a:rPr lang="en-US" sz="1800" dirty="0">
                <a:latin typeface="Times New Roman" panose="02020603050405020304" pitchFamily="18" charset="0"/>
                <a:cs typeface="Times New Roman" panose="02020603050405020304" pitchFamily="18" charset="0"/>
              </a:rPr>
              <a:t>set new. Amount=500+new.amount;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Trigger  before update:</a:t>
            </a:r>
          </a:p>
          <a:p>
            <a:r>
              <a:rPr lang="en-US" sz="1800" dirty="0">
                <a:latin typeface="Times New Roman" panose="02020603050405020304" pitchFamily="18" charset="0"/>
                <a:cs typeface="Times New Roman" panose="02020603050405020304" pitchFamily="18" charset="0"/>
              </a:rPr>
              <a:t>create trigger trig3</a:t>
            </a:r>
          </a:p>
          <a:p>
            <a:r>
              <a:rPr lang="en-US" sz="1800" dirty="0">
                <a:latin typeface="Times New Roman" panose="02020603050405020304" pitchFamily="18" charset="0"/>
                <a:cs typeface="Times New Roman" panose="02020603050405020304" pitchFamily="18" charset="0"/>
              </a:rPr>
              <a:t>before update on ride</a:t>
            </a:r>
          </a:p>
          <a:p>
            <a:r>
              <a:rPr lang="en-US" sz="1800" dirty="0">
                <a:latin typeface="Times New Roman" panose="02020603050405020304" pitchFamily="18" charset="0"/>
                <a:cs typeface="Times New Roman" panose="02020603050405020304" pitchFamily="18" charset="0"/>
              </a:rPr>
              <a:t>for each row</a:t>
            </a:r>
          </a:p>
          <a:p>
            <a:r>
              <a:rPr lang="en-US" sz="1800" dirty="0">
                <a:latin typeface="Times New Roman" panose="02020603050405020304" pitchFamily="18" charset="0"/>
                <a:cs typeface="Times New Roman" panose="02020603050405020304" pitchFamily="18" charset="0"/>
              </a:rPr>
              <a:t>set new. Amount=500+new.amount;</a:t>
            </a: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74BED46-41AF-CC0B-193B-001C50FFA47A}"/>
              </a:ext>
            </a:extLst>
          </p:cNvPr>
          <p:cNvSpPr txBox="1"/>
          <p:nvPr/>
        </p:nvSpPr>
        <p:spPr>
          <a:xfrm>
            <a:off x="6708710" y="5318449"/>
            <a:ext cx="404948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Trigger for base fair of 500</a:t>
            </a: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78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8101C-957A-1053-9EAA-7386F024AADE}"/>
              </a:ext>
            </a:extLst>
          </p:cNvPr>
          <p:cNvSpPr>
            <a:spLocks noGrp="1"/>
          </p:cNvSpPr>
          <p:nvPr>
            <p:ph type="title"/>
          </p:nvPr>
        </p:nvSpPr>
        <p:spPr>
          <a:xfrm>
            <a:off x="838200" y="365125"/>
            <a:ext cx="10515600" cy="6162997"/>
          </a:xfrm>
        </p:spPr>
        <p:txBody>
          <a:bodyPr>
            <a:noAutofit/>
          </a:bodyPr>
          <a:lstStyle/>
          <a:p>
            <a:pPr algn="ctr"/>
            <a:r>
              <a:rPr lang="en-US" sz="9600" dirty="0"/>
              <a:t>Thank You!</a:t>
            </a:r>
            <a:endParaRPr lang="en-IN" sz="9600" dirty="0"/>
          </a:p>
        </p:txBody>
      </p:sp>
    </p:spTree>
    <p:extLst>
      <p:ext uri="{BB962C8B-B14F-4D97-AF65-F5344CB8AC3E}">
        <p14:creationId xmlns:p14="http://schemas.microsoft.com/office/powerpoint/2010/main" val="129520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9148-154E-E9FF-D34A-8D1A2CBC753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B737D4A2-04D3-5E57-94D6-F107E5794DD6}"/>
              </a:ext>
            </a:extLst>
          </p:cNvPr>
          <p:cNvSpPr>
            <a:spLocks noGrp="1"/>
          </p:cNvSpPr>
          <p:nvPr>
            <p:ph idx="1"/>
          </p:nvPr>
        </p:nvSpPr>
        <p:spPr/>
        <p:txBody>
          <a:bodyPr>
            <a:normAutofit fontScale="92500" lnSpcReduction="20000"/>
          </a:bodyPr>
          <a:lstStyle/>
          <a:p>
            <a:pPr marL="0" indent="0" algn="just">
              <a:buNone/>
            </a:pPr>
            <a:r>
              <a:rPr lang="en-IN" sz="2400" dirty="0">
                <a:latin typeface="Times New Roman" panose="02020603050405020304" pitchFamily="18" charset="0"/>
                <a:cs typeface="Times New Roman" panose="02020603050405020304" pitchFamily="18" charset="0"/>
              </a:rPr>
              <a:t>Online Inter-City Carpooling System could be divided into four main  parts – Car owner part, User part, Admin part Acknowledgement part. The proposed system aims to provide a user-friendly platform that connects individuals looking to share rides for their daily commutes or occasional trips. In this project, offers comprehensive solution to the challenges posed by urban transportation. By harnessing the power of Java and MS .NET, the system provides a secure, users friendly, and technologically robust platform for individuals to connect, share rides, and collectively contribute to sustainable urban mobility. By connecting individuals with similar travel routes at preferences, the system promotes efficient MySQL used as backend and frontend technology we used two technology, most of the project features are implemented using Spring Boot(Java) and some features are implemented using .Net Core Framework.  </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86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4575-5A32-6302-8531-33166041BB41}"/>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ENTITIES</a:t>
            </a:r>
          </a:p>
        </p:txBody>
      </p:sp>
      <p:sp>
        <p:nvSpPr>
          <p:cNvPr id="3" name="Content Placeholder 2">
            <a:extLst>
              <a:ext uri="{FF2B5EF4-FFF2-40B4-BE49-F238E27FC236}">
                <a16:creationId xmlns:a16="http://schemas.microsoft.com/office/drawing/2014/main" id="{0D9EA101-EE49-5465-71ED-F4F8855F7AF2}"/>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1)Car </a:t>
            </a:r>
          </a:p>
          <a:p>
            <a:pPr marL="0" indent="0">
              <a:buNone/>
            </a:pPr>
            <a:r>
              <a:rPr lang="en-IN" sz="2000" dirty="0">
                <a:latin typeface="Times New Roman" panose="02020603050405020304" pitchFamily="18" charset="0"/>
                <a:cs typeface="Times New Roman" panose="02020603050405020304" pitchFamily="18" charset="0"/>
              </a:rPr>
              <a:t>2)Customer</a:t>
            </a:r>
          </a:p>
          <a:p>
            <a:pPr marL="0" indent="0">
              <a:buNone/>
            </a:pPr>
            <a:r>
              <a:rPr lang="en-IN" sz="2000" dirty="0">
                <a:latin typeface="Times New Roman" panose="02020603050405020304" pitchFamily="18" charset="0"/>
                <a:cs typeface="Times New Roman" panose="02020603050405020304" pitchFamily="18" charset="0"/>
              </a:rPr>
              <a:t>3)Driver</a:t>
            </a:r>
          </a:p>
          <a:p>
            <a:pPr marL="0" indent="0">
              <a:buNone/>
            </a:pPr>
            <a:r>
              <a:rPr lang="en-IN" sz="2000" dirty="0">
                <a:latin typeface="Times New Roman" panose="02020603050405020304" pitchFamily="18" charset="0"/>
                <a:cs typeface="Times New Roman" panose="02020603050405020304" pitchFamily="18" charset="0"/>
              </a:rPr>
              <a:t>4)Payment</a:t>
            </a:r>
          </a:p>
          <a:p>
            <a:pPr marL="0" indent="0">
              <a:buNone/>
            </a:pPr>
            <a:r>
              <a:rPr lang="en-IN" sz="2000" dirty="0">
                <a:latin typeface="Times New Roman" panose="02020603050405020304" pitchFamily="18" charset="0"/>
                <a:cs typeface="Times New Roman" panose="02020603050405020304" pitchFamily="18" charset="0"/>
              </a:rPr>
              <a:t>5)Ride</a:t>
            </a:r>
          </a:p>
          <a:p>
            <a:pPr marL="0" indent="0">
              <a:buNone/>
            </a:pPr>
            <a:r>
              <a:rPr lang="en-IN" sz="2000" dirty="0">
                <a:latin typeface="Times New Roman" panose="02020603050405020304" pitchFamily="18" charset="0"/>
                <a:cs typeface="Times New Roman" panose="02020603050405020304" pitchFamily="18" charset="0"/>
              </a:rPr>
              <a:t>6)Review</a:t>
            </a:r>
          </a:p>
        </p:txBody>
      </p:sp>
    </p:spTree>
    <p:extLst>
      <p:ext uri="{BB962C8B-B14F-4D97-AF65-F5344CB8AC3E}">
        <p14:creationId xmlns:p14="http://schemas.microsoft.com/office/powerpoint/2010/main" val="104147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13572-7EDE-A062-D20B-628CDC648B35}"/>
              </a:ext>
            </a:extLst>
          </p:cNvPr>
          <p:cNvSpPr>
            <a:spLocks noGrp="1"/>
          </p:cNvSpPr>
          <p:nvPr>
            <p:ph type="title"/>
          </p:nvPr>
        </p:nvSpPr>
        <p:spPr>
          <a:xfrm>
            <a:off x="838200" y="365126"/>
            <a:ext cx="10515600" cy="558606"/>
          </a:xfrm>
        </p:spPr>
        <p:txBody>
          <a:bodyPr>
            <a:normAutofit fontScale="90000"/>
          </a:bodyPr>
          <a:lstStyle/>
          <a:p>
            <a:r>
              <a:rPr lang="en-IN" dirty="0">
                <a:latin typeface="Times New Roman" panose="02020603050405020304" pitchFamily="18" charset="0"/>
                <a:cs typeface="Times New Roman" panose="02020603050405020304" pitchFamily="18" charset="0"/>
              </a:rPr>
              <a:t>TABLE STRUCTURE FOR EACH ENTITY</a:t>
            </a:r>
          </a:p>
        </p:txBody>
      </p:sp>
      <p:sp>
        <p:nvSpPr>
          <p:cNvPr id="3" name="Content Placeholder 2">
            <a:extLst>
              <a:ext uri="{FF2B5EF4-FFF2-40B4-BE49-F238E27FC236}">
                <a16:creationId xmlns:a16="http://schemas.microsoft.com/office/drawing/2014/main" id="{6AAC2936-22FF-A8EC-48E5-A5847F6F774D}"/>
              </a:ext>
            </a:extLst>
          </p:cNvPr>
          <p:cNvSpPr>
            <a:spLocks noGrp="1"/>
          </p:cNvSpPr>
          <p:nvPr>
            <p:ph idx="1"/>
          </p:nvPr>
        </p:nvSpPr>
        <p:spPr>
          <a:xfrm>
            <a:off x="1586752" y="1089211"/>
            <a:ext cx="9767047" cy="1075765"/>
          </a:xfrm>
        </p:spPr>
        <p:txBody>
          <a:bodyPr/>
          <a:lstStyle/>
          <a:p>
            <a:pPr marL="0" indent="0">
              <a:buNone/>
            </a:pPr>
            <a:r>
              <a:rPr lang="en-IN" dirty="0">
                <a:latin typeface="Times New Roman" panose="02020603050405020304" pitchFamily="18" charset="0"/>
                <a:cs typeface="Times New Roman" panose="02020603050405020304" pitchFamily="18" charset="0"/>
              </a:rPr>
              <a:t>1) CAR</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30C4ED-1D62-1CC5-6E93-5907AB1C3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65" y="1721224"/>
            <a:ext cx="10004611" cy="4455739"/>
          </a:xfrm>
          <a:prstGeom prst="rect">
            <a:avLst/>
          </a:prstGeom>
        </p:spPr>
      </p:pic>
    </p:spTree>
    <p:extLst>
      <p:ext uri="{BB962C8B-B14F-4D97-AF65-F5344CB8AC3E}">
        <p14:creationId xmlns:p14="http://schemas.microsoft.com/office/powerpoint/2010/main" val="292802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15C4A-78A1-2D66-DCC7-1B2351C01669}"/>
              </a:ext>
            </a:extLst>
          </p:cNvPr>
          <p:cNvSpPr>
            <a:spLocks noGrp="1"/>
          </p:cNvSpPr>
          <p:nvPr>
            <p:ph idx="1"/>
          </p:nvPr>
        </p:nvSpPr>
        <p:spPr>
          <a:xfrm>
            <a:off x="1506070" y="565992"/>
            <a:ext cx="9847729" cy="1437620"/>
          </a:xfrm>
        </p:spPr>
        <p:txBody>
          <a:bodyPr/>
          <a:lstStyle/>
          <a:p>
            <a:pPr marL="0" indent="0">
              <a:buNone/>
            </a:pPr>
            <a:r>
              <a:rPr lang="en-IN" dirty="0">
                <a:latin typeface="Times New Roman" panose="02020603050405020304" pitchFamily="18" charset="0"/>
                <a:cs typeface="Times New Roman" panose="02020603050405020304" pitchFamily="18" charset="0"/>
              </a:rPr>
              <a:t>2) CUSTOMER</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5489657-0218-5413-7232-1FCB73001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65" y="1519518"/>
            <a:ext cx="10098742" cy="4639236"/>
          </a:xfrm>
          <a:prstGeom prst="rect">
            <a:avLst/>
          </a:prstGeom>
        </p:spPr>
      </p:pic>
    </p:spTree>
    <p:extLst>
      <p:ext uri="{BB962C8B-B14F-4D97-AF65-F5344CB8AC3E}">
        <p14:creationId xmlns:p14="http://schemas.microsoft.com/office/powerpoint/2010/main" val="245045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90CF28-E255-7A64-9C86-3B222746F509}"/>
              </a:ext>
            </a:extLst>
          </p:cNvPr>
          <p:cNvSpPr>
            <a:spLocks noGrp="1"/>
          </p:cNvSpPr>
          <p:nvPr>
            <p:ph idx="1"/>
          </p:nvPr>
        </p:nvSpPr>
        <p:spPr>
          <a:xfrm>
            <a:off x="1909481" y="224630"/>
            <a:ext cx="9293847" cy="999052"/>
          </a:xfrm>
        </p:spPr>
        <p:txBody>
          <a:bodyPr>
            <a:normAutofit lnSpcReduction="10000"/>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3) DRIVER</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FBDC5C0-86C1-53F3-A105-E219E5BC3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446" y="1479175"/>
            <a:ext cx="9802907" cy="4706471"/>
          </a:xfrm>
          <a:prstGeom prst="rect">
            <a:avLst/>
          </a:prstGeom>
        </p:spPr>
      </p:pic>
    </p:spTree>
    <p:extLst>
      <p:ext uri="{BB962C8B-B14F-4D97-AF65-F5344CB8AC3E}">
        <p14:creationId xmlns:p14="http://schemas.microsoft.com/office/powerpoint/2010/main" val="3729616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FA81E8-B519-066A-DB82-BC1757443F3F}"/>
              </a:ext>
            </a:extLst>
          </p:cNvPr>
          <p:cNvSpPr>
            <a:spLocks noGrp="1"/>
          </p:cNvSpPr>
          <p:nvPr>
            <p:ph idx="1"/>
          </p:nvPr>
        </p:nvSpPr>
        <p:spPr>
          <a:xfrm>
            <a:off x="1882588" y="289367"/>
            <a:ext cx="9471212" cy="1068786"/>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4) RIDE</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2AA100-C164-7EA3-21F8-92A359547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658" y="1358153"/>
            <a:ext cx="9897035" cy="5002306"/>
          </a:xfrm>
          <a:prstGeom prst="rect">
            <a:avLst/>
          </a:prstGeom>
        </p:spPr>
      </p:pic>
    </p:spTree>
    <p:extLst>
      <p:ext uri="{BB962C8B-B14F-4D97-AF65-F5344CB8AC3E}">
        <p14:creationId xmlns:p14="http://schemas.microsoft.com/office/powerpoint/2010/main" val="68470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1C1DD-163C-0960-B658-555EC3483708}"/>
              </a:ext>
            </a:extLst>
          </p:cNvPr>
          <p:cNvSpPr>
            <a:spLocks noGrp="1"/>
          </p:cNvSpPr>
          <p:nvPr>
            <p:ph idx="1"/>
          </p:nvPr>
        </p:nvSpPr>
        <p:spPr>
          <a:xfrm>
            <a:off x="1896034" y="231494"/>
            <a:ext cx="9457765" cy="1072871"/>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5) PAYMENT</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D13FD3-A82E-284F-480D-64874999F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976" y="1425388"/>
            <a:ext cx="10125636" cy="4464424"/>
          </a:xfrm>
          <a:prstGeom prst="rect">
            <a:avLst/>
          </a:prstGeom>
        </p:spPr>
      </p:pic>
    </p:spTree>
    <p:extLst>
      <p:ext uri="{BB962C8B-B14F-4D97-AF65-F5344CB8AC3E}">
        <p14:creationId xmlns:p14="http://schemas.microsoft.com/office/powerpoint/2010/main" val="2326603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285</TotalTime>
  <Words>740</Words>
  <Application>Microsoft Office PowerPoint</Application>
  <PresentationFormat>Widescreen</PresentationFormat>
  <Paragraphs>106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Consolas</vt:lpstr>
      <vt:lpstr>Corbel</vt:lpstr>
      <vt:lpstr>Times New Roman</vt:lpstr>
      <vt:lpstr>Parallax</vt:lpstr>
      <vt:lpstr>Intercity Car pooling System</vt:lpstr>
      <vt:lpstr>GROUP MEMBERS</vt:lpstr>
      <vt:lpstr>Problem Statement</vt:lpstr>
      <vt:lpstr>ENTITIES</vt:lpstr>
      <vt:lpstr>TABLE STRUCTURE FOR EACH ENTITY</vt:lpstr>
      <vt:lpstr>PowerPoint Presentation</vt:lpstr>
      <vt:lpstr>PowerPoint Presentation</vt:lpstr>
      <vt:lpstr>PowerPoint Presentation</vt:lpstr>
      <vt:lpstr>PowerPoint Presentation</vt:lpstr>
      <vt:lpstr>PowerPoint Presentation</vt:lpstr>
      <vt:lpstr>RELATIONSHIP</vt:lpstr>
      <vt:lpstr>ER DIAGRAMS SCREENSHOT</vt:lpstr>
      <vt:lpstr> </vt:lpstr>
      <vt:lpstr>PowerPoint Presentation</vt:lpstr>
      <vt:lpstr>PowerPoint Presentation</vt:lpstr>
      <vt:lpstr>PowerPoint Presentation</vt:lpstr>
      <vt:lpstr>CLEARING RECORDS</vt:lpstr>
      <vt:lpstr>STORED PROCEDURES</vt:lpstr>
      <vt:lpstr>PowerPoint Presentation</vt:lpstr>
      <vt:lpstr>FUNCTIONS</vt:lpstr>
      <vt:lpstr>Application of amount function</vt:lpstr>
      <vt:lpstr>Trigger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Intercity car pooling system</dc:title>
  <dc:creator>Ashwini Gore</dc:creator>
  <cp:lastModifiedBy>Kajal Dudhe</cp:lastModifiedBy>
  <cp:revision>21</cp:revision>
  <dcterms:created xsi:type="dcterms:W3CDTF">2023-11-29T15:13:01Z</dcterms:created>
  <dcterms:modified xsi:type="dcterms:W3CDTF">2023-12-02T13:01:56Z</dcterms:modified>
</cp:coreProperties>
</file>