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mp4" ContentType="video/mp4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60" r:id="rId2"/>
  </p:sldMasterIdLst>
  <p:notesMasterIdLst>
    <p:notesMasterId r:id="rId15"/>
  </p:notesMasterIdLst>
  <p:sldIdLst>
    <p:sldId id="256" r:id="rId3"/>
    <p:sldId id="321" r:id="rId4"/>
    <p:sldId id="322" r:id="rId5"/>
    <p:sldId id="323" r:id="rId6"/>
    <p:sldId id="324" r:id="rId7"/>
    <p:sldId id="331" r:id="rId8"/>
    <p:sldId id="325" r:id="rId9"/>
    <p:sldId id="327" r:id="rId10"/>
    <p:sldId id="326" r:id="rId11"/>
    <p:sldId id="328" r:id="rId12"/>
    <p:sldId id="329" r:id="rId13"/>
    <p:sldId id="330" r:id="rId14"/>
  </p:sldIdLst>
  <p:sldSz cx="12192000" cy="6858000"/>
  <p:notesSz cx="6858000" cy="9144000"/>
  <p:embeddedFontLst>
    <p:embeddedFont>
      <p:font typeface="微软雅黑" panose="020B0503020204020204" pitchFamily="34" charset="-122"/>
      <p:regular r:id="rId16"/>
      <p:bold r:id="rId17"/>
    </p:embeddedFont>
    <p:embeddedFont>
      <p:font typeface="Arial Narrow" panose="020B0606020202030204" pitchFamily="3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Impact" panose="020B0806030902050204" pitchFamily="34" charset="0"/>
      <p:regular r:id="rId26"/>
    </p:embeddedFont>
    <p:embeddedFont>
      <p:font typeface="Segoe UI Light" panose="020B0502040204020203" pitchFamily="34" charset="0"/>
      <p:regular r:id="rId27"/>
      <p: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ECDB552-7780-4186-B161-9E40F18A5695}">
          <p14:sldIdLst>
            <p14:sldId id="256"/>
            <p14:sldId id="321"/>
            <p14:sldId id="322"/>
            <p14:sldId id="323"/>
            <p14:sldId id="324"/>
            <p14:sldId id="331"/>
            <p14:sldId id="325"/>
            <p14:sldId id="327"/>
            <p14:sldId id="326"/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CA1B08"/>
    <a:srgbClr val="57B8E3"/>
    <a:srgbClr val="CDA01F"/>
    <a:srgbClr val="657F35"/>
    <a:srgbClr val="B4B018"/>
    <a:srgbClr val="E6E145"/>
    <a:srgbClr val="DC365B"/>
    <a:srgbClr val="F8D7DE"/>
    <a:srgbClr val="F1A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2227" autoAdjust="0"/>
  </p:normalViewPr>
  <p:slideViewPr>
    <p:cSldViewPr>
      <p:cViewPr varScale="1">
        <p:scale>
          <a:sx n="79" d="100"/>
          <a:sy n="79" d="100"/>
        </p:scale>
        <p:origin x="835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179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2021/11/20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363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https://www.cnblogs.com/hanzongze/p/markdown-catalog.html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https://blog.csdn.net/weixin_39594312/article/details/110845642</a:t>
            </a:r>
          </a:p>
          <a:p>
            <a:r>
              <a:rPr lang="en-US" altLang="zh-CN" dirty="0"/>
              <a:t>https://www.jianshu.com/p/ad03464a7bb5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46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只需要在文档中增加一些标记符号，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Markdown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引擎就能根据这些文本格式符号渲染出丰富多样的效果。</a:t>
            </a:r>
            <a:endParaRPr lang="en-US" altLang="zh-CN" b="0" i="0" dirty="0">
              <a:solidFill>
                <a:srgbClr val="333333"/>
              </a:solidFill>
              <a:effectLst/>
              <a:latin typeface="Arial Narrow" panose="020B0606020202030204" pitchFamily="34" charset="0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2.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Markdown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使得我们能用易于读写的纯文本格式编写文档，然后转换成标准格式的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HTML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页面。</a:t>
            </a:r>
            <a:endParaRPr lang="en-US" altLang="zh-CN" b="0" i="0" dirty="0">
              <a:solidFill>
                <a:srgbClr val="333333"/>
              </a:solidFill>
              <a:effectLst/>
              <a:latin typeface="Arial Narrow" panose="020B060602020203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说白了，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Markdown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的工作原理非常简单，就是通过引擎把预定义的标记语法转换成对应的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HTML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标签。</a:t>
            </a:r>
            <a:endParaRPr lang="en-US" altLang="zh-CN" b="0" i="0" dirty="0">
              <a:solidFill>
                <a:srgbClr val="333333"/>
              </a:solidFill>
              <a:effectLst/>
              <a:latin typeface="Arial Narrow" panose="020B060602020203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28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比如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全球最大的开源代码库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GitHub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和全球最大的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IT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技术问答社区 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StackOverFlow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的默认书写格式都是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Markdown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82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一说写文档或写作软件，多数人首先想到的就是家喻户晓的 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Word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。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Word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功能很强大，而且多年以来 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Word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一直都是全世界最流行的文字处理工具。但 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Word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的功能堆砌过多，排版过程耗时费力，容易让人分心；且不同版本或平台可能还会有兼容性问题；版本管理更是无从谈起。</a:t>
            </a:r>
            <a:endParaRPr lang="en-US" altLang="zh-CN" sz="1200" b="0" i="0" dirty="0">
              <a:solidFill>
                <a:srgbClr val="333333"/>
              </a:solidFill>
              <a:effectLst/>
              <a:latin typeface="Arial Narrow" panose="020B0606020202030204" pitchFamily="34" charset="0"/>
            </a:endParaRPr>
          </a:p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Markdown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几乎完美规避了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Word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的这些缺陷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。一般来说，要成为一名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Word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达人，你需要熟练的掌握许多操作技巧，学习成本比较高。而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Markdown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日常使用仅需掌握几个简单的标记符号，学习成本很低。</a:t>
            </a:r>
            <a:endParaRPr lang="en-US" altLang="zh-CN" b="0" i="0" dirty="0">
              <a:solidFill>
                <a:srgbClr val="333333"/>
              </a:solidFill>
              <a:effectLst/>
              <a:latin typeface="Arial Narrow" panose="020B060602020203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Markdown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则只解决可以用纯文本表示的问题，没有乱七八糟的样式和花里花俏的排版，显得很纯粹、很清新，给人一种极简主义的感觉。</a:t>
            </a:r>
            <a:endParaRPr lang="en-US" altLang="zh-CN" b="0" i="0" dirty="0">
              <a:solidFill>
                <a:srgbClr val="333333"/>
              </a:solidFill>
              <a:effectLst/>
              <a:latin typeface="Arial Narrow" panose="020B0606020202030204" pitchFamily="34" charset="0"/>
            </a:endParaRPr>
          </a:p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Markdown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是一种天然兼容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HTML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的写作格式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，因此能以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HTML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格式发布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Markdown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文档，而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HTML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格式是很方便分享的，且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HTML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天然是跨平台、跨终端的。很多工具甚至还允许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Markdown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文档以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PDF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Word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、图片等格式发布。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对程序代码的良好支持是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Markdown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一大亮点，这大概也是很多技术博客积极采用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Markdown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的原因之一吧。</a:t>
            </a:r>
          </a:p>
          <a:p>
            <a:endParaRPr lang="en-US" altLang="zh-CN" sz="1200" b="0" i="0" dirty="0">
              <a:solidFill>
                <a:srgbClr val="333333"/>
              </a:solidFill>
              <a:effectLst/>
              <a:latin typeface="Arial Narrow" panose="020B0606020202030204" pitchFamily="34" charset="0"/>
            </a:endParaRPr>
          </a:p>
          <a:p>
            <a:endParaRPr lang="en-US" altLang="zh-CN" sz="1200" b="1" i="0" dirty="0">
              <a:solidFill>
                <a:srgbClr val="333333"/>
              </a:solidFill>
              <a:effectLst/>
              <a:latin typeface="Arial Narrow" panose="020B0606020202030204" pitchFamily="34" charset="0"/>
            </a:endParaRPr>
          </a:p>
          <a:p>
            <a:r>
              <a:rPr lang="zh-CN" altLang="en-US" sz="1200" b="1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易学、易读、易编写、易分享，且无需排版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496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527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916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每篇文章都需要标题，不同的层级需要不同大小的标题。要在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Markdown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中实现这种分级标题的效果，只需要在标题前加上井号和空格即可，井号越多，标题越小，最多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6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个井号。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650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3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11/20/2021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Picture 10" descr="tjpu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20188" r="21533"/>
          <a:stretch/>
        </p:blipFill>
        <p:spPr bwMode="auto">
          <a:xfrm>
            <a:off x="11110462" y="0"/>
            <a:ext cx="1081538" cy="118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66875" y="510098"/>
            <a:ext cx="8811412" cy="671111"/>
          </a:xfrm>
        </p:spPr>
        <p:txBody>
          <a:bodyPr anchor="b">
            <a:normAutofit/>
          </a:bodyPr>
          <a:lstStyle>
            <a:lvl1pPr latinLnBrk="0">
              <a:defRPr lang="zh-CN" sz="3600" b="0">
                <a:solidFill>
                  <a:srgbClr val="292F36"/>
                </a:solidFill>
                <a:latin typeface="+mn-lt"/>
              </a:defRPr>
            </a:lvl1pPr>
          </a:lstStyle>
          <a:p>
            <a:r>
              <a:rPr lang="zh-CN" altLang="en-US" dirty="0"/>
              <a:t>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9763" y="1772816"/>
            <a:ext cx="10985527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lang="zh-CN" sz="3200">
                <a:solidFill>
                  <a:srgbClr val="2E343E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CN" sz="2800">
                <a:solidFill>
                  <a:srgbClr val="2E343E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CN" sz="2400">
                <a:solidFill>
                  <a:srgbClr val="2E343E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CN" sz="2000">
                <a:solidFill>
                  <a:srgbClr val="2E343E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CN" sz="2000">
                <a:solidFill>
                  <a:srgbClr val="2E343E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11/20/2021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40CD0E-51F2-47A1-9FCF-264A4BA862FC}"/>
              </a:ext>
            </a:extLst>
          </p:cNvPr>
          <p:cNvCxnSpPr>
            <a:cxnSpLocks/>
          </p:cNvCxnSpPr>
          <p:nvPr userDrawn="1"/>
        </p:nvCxnSpPr>
        <p:spPr>
          <a:xfrm>
            <a:off x="596956" y="1268760"/>
            <a:ext cx="1098552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复习"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zh-CN" smtClean="0"/>
              <a:pPr/>
              <a:t>11/20/2021</a:t>
            </a:fld>
            <a:endParaRPr lang="zh-CN" altLang="en-US"/>
          </a:p>
        </p:txBody>
      </p:sp>
      <p:sp>
        <p:nvSpPr>
          <p:cNvPr id="6" name="等腰三角形 5"/>
          <p:cNvSpPr/>
          <p:nvPr userDrawn="1"/>
        </p:nvSpPr>
        <p:spPr>
          <a:xfrm rot="10800000">
            <a:off x="0" y="0"/>
            <a:ext cx="2711624" cy="3501008"/>
          </a:xfrm>
          <a:prstGeom prst="triangle">
            <a:avLst>
              <a:gd name="adj" fmla="val 100000"/>
            </a:avLst>
          </a:prstGeom>
          <a:solidFill>
            <a:srgbClr val="414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18772" t="15581" r="19400" b="34529"/>
          <a:stretch/>
        </p:blipFill>
        <p:spPr>
          <a:xfrm rot="18498988">
            <a:off x="67311" y="826226"/>
            <a:ext cx="1940340" cy="102956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7556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bg>
      <p:bgPr>
        <a:solidFill>
          <a:srgbClr val="292F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45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86486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192">
            <a:solidFill>
              <a:srgbClr val="B78A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56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64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F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  <a:ea typeface="+mn-ea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11/20/2021</a:t>
            </a:fld>
            <a:endParaRPr lang="en-US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67" r:id="rId4"/>
    <p:sldLayoutId id="2147483677" r:id="rId5"/>
    <p:sldLayoutId id="2147483678" r:id="rId6"/>
    <p:sldLayoutId id="2147483679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lang="zh-CN" sz="4000" b="1" kern="1200">
          <a:solidFill>
            <a:schemeClr val="bg1"/>
          </a:solidFill>
          <a:latin typeface="+mn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zh-CN" sz="2800" kern="1200">
          <a:solidFill>
            <a:schemeClr val="bg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zh-CN" sz="2400" kern="1200">
          <a:solidFill>
            <a:schemeClr val="bg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zh-CN" sz="2000" kern="1200">
          <a:solidFill>
            <a:schemeClr val="bg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zh-CN" sz="1800" kern="1200">
          <a:solidFill>
            <a:schemeClr val="bg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zh-CN" sz="1800" kern="1200">
          <a:solidFill>
            <a:schemeClr val="bg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4D8A17-E3D7-47CD-A175-0B3EFE606664}"/>
              </a:ext>
            </a:extLst>
          </p:cNvPr>
          <p:cNvSpPr txBox="1"/>
          <p:nvPr/>
        </p:nvSpPr>
        <p:spPr>
          <a:xfrm>
            <a:off x="3272150" y="2132856"/>
            <a:ext cx="56477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latin typeface="+mj-lt"/>
                <a:ea typeface="+mj-ea"/>
              </a:rPr>
              <a:t>Markdown</a:t>
            </a:r>
            <a:endParaRPr lang="zh-CN" altLang="en-US" sz="9600" b="1" dirty="0">
              <a:latin typeface="+mj-lt"/>
              <a:ea typeface="+mj-ea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2FEC3DB-F7E6-4CC7-B254-7A07283EF755}"/>
              </a:ext>
            </a:extLst>
          </p:cNvPr>
          <p:cNvCxnSpPr>
            <a:cxnSpLocks/>
          </p:cNvCxnSpPr>
          <p:nvPr/>
        </p:nvCxnSpPr>
        <p:spPr>
          <a:xfrm>
            <a:off x="3431704" y="3573016"/>
            <a:ext cx="5328592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22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E180D4A7-C9FB-4DFB-919C-405C955672EB}">
      <p14:showEvtLst xmlns:p14="http://schemas.microsoft.com/office/powerpoint/2010/main">
        <p14:playEvt time="6" objId="8"/>
        <p14:playEvt time="14353" objId="8"/>
        <p14:stopEvt time="26983" objId="8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DE133-9899-4486-AA5C-886FE62CD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标题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B676A4C-B9BD-4658-A978-84C01EE44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75" y="1556792"/>
            <a:ext cx="4742082" cy="4994733"/>
          </a:xfrm>
          <a:prstGeom prst="rect">
            <a:avLst/>
          </a:prstGeom>
        </p:spPr>
      </p:pic>
      <p:pic>
        <p:nvPicPr>
          <p:cNvPr id="17" name="图片 16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C48B3B6D-4D85-473B-A819-5242914C41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48"/>
          <a:stretch/>
        </p:blipFill>
        <p:spPr>
          <a:xfrm>
            <a:off x="6096000" y="1563324"/>
            <a:ext cx="4392488" cy="498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7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F40A4-FCC3-45E7-8E47-8B846142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强调（粗体 </a:t>
            </a:r>
            <a:r>
              <a:rPr lang="en-US" altLang="zh-CN" dirty="0"/>
              <a:t>&amp; </a:t>
            </a:r>
            <a:r>
              <a:rPr lang="zh-CN" altLang="en-US" dirty="0"/>
              <a:t>斜体）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23CE60-A640-4471-AFD3-6E6D30EF3361}"/>
              </a:ext>
            </a:extLst>
          </p:cNvPr>
          <p:cNvSpPr txBox="1"/>
          <p:nvPr/>
        </p:nvSpPr>
        <p:spPr>
          <a:xfrm>
            <a:off x="551772" y="1628800"/>
            <a:ext cx="1101683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PingFang SC"/>
              </a:rPr>
              <a:t>在文本前后加 1 个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PingFang SC"/>
                <a:cs typeface="Courier New" panose="02070309020205020404" pitchFamily="49" charset="0"/>
              </a:rPr>
              <a:t>*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PingFang SC"/>
              </a:rPr>
              <a:t>，文本就会变成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ea typeface="PingFang SC"/>
              </a:rPr>
              <a:t>斜体</a:t>
            </a:r>
            <a:endParaRPr kumimoji="0" lang="zh-CN" altLang="zh-CN" sz="2800" b="0" i="1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ea typeface="PingFang SC"/>
            </a:endParaRPr>
          </a:p>
          <a:p>
            <a:pPr marL="457200" marR="0" lvl="0" indent="-45720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PingFang SC"/>
              </a:rPr>
              <a:t>在文本前后加 2 个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PingFang SC"/>
                <a:cs typeface="Courier New" panose="02070309020205020404" pitchFamily="49" charset="0"/>
              </a:rPr>
              <a:t>*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PingFang SC"/>
              </a:rPr>
              <a:t>，文本就会变成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ea typeface="PingFang SC"/>
              </a:rPr>
              <a:t>粗体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ea typeface="PingFang SC"/>
            </a:endParaRPr>
          </a:p>
          <a:p>
            <a:pPr marL="457200" lvl="0" indent="-45720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sz="2800" dirty="0">
                <a:solidFill>
                  <a:srgbClr val="333333"/>
                </a:solidFill>
                <a:latin typeface="Arial" panose="020B0604020202020204" pitchFamily="34" charset="0"/>
                <a:ea typeface="PingFang SC"/>
              </a:rPr>
              <a:t>在文本前后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PingFang SC"/>
              </a:rPr>
              <a:t>加 3 个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PingFang SC"/>
                <a:cs typeface="Courier New" panose="02070309020205020404" pitchFamily="49" charset="0"/>
              </a:rPr>
              <a:t>*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PingFang SC"/>
              </a:rPr>
              <a:t>，文本就会变成</a:t>
            </a:r>
            <a:r>
              <a:rPr kumimoji="0" lang="zh-CN" altLang="zh-CN" sz="2800" b="1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ea typeface="PingFang SC"/>
              </a:rPr>
              <a:t>粗斜体</a:t>
            </a:r>
            <a:endParaRPr kumimoji="0" lang="zh-CN" altLang="zh-CN" sz="2800" b="1" i="1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ea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307597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D1AD5-956E-439C-98B8-BEC5EFAE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强调（粗体 </a:t>
            </a:r>
            <a:r>
              <a:rPr lang="en-US" altLang="zh-CN" dirty="0"/>
              <a:t>&amp; </a:t>
            </a:r>
            <a:r>
              <a:rPr lang="zh-CN" altLang="en-US" dirty="0"/>
              <a:t>斜体）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63992-0D1C-4E45-AB54-F67C8A47C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科技*改变*生活，代码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改变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世界</a:t>
            </a: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科技**改变**生活，代码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改变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世界</a:t>
            </a: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科技***改变***生活，代码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___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改变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___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世界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29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1B8E38F-E24B-410C-A368-FF0B184E2CCD}"/>
              </a:ext>
            </a:extLst>
          </p:cNvPr>
          <p:cNvSpPr txBox="1"/>
          <p:nvPr/>
        </p:nvSpPr>
        <p:spPr>
          <a:xfrm>
            <a:off x="839416" y="0"/>
            <a:ext cx="5447928" cy="473677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rgbClr val="C0000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rgbClr val="C00000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7" name="标题 5">
            <a:extLst>
              <a:ext uri="{FF2B5EF4-FFF2-40B4-BE49-F238E27FC236}">
                <a16:creationId xmlns:a16="http://schemas.microsoft.com/office/drawing/2014/main" id="{2FEBE6DA-9B04-4CE3-8FCA-49A03404E0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3900" y="4653136"/>
            <a:ext cx="10741074" cy="2336813"/>
          </a:xfrm>
        </p:spPr>
        <p:txBody>
          <a:bodyPr>
            <a:normAutofit/>
          </a:bodyPr>
          <a:lstStyle/>
          <a:p>
            <a:r>
              <a:rPr lang="en-US" altLang="zh-CN" sz="8000" b="0" dirty="0">
                <a:solidFill>
                  <a:schemeClr val="tx1"/>
                </a:solidFill>
              </a:rPr>
              <a:t>Markdown</a:t>
            </a:r>
            <a:r>
              <a:rPr lang="zh-CN" altLang="en-US" sz="8000" b="0" dirty="0">
                <a:solidFill>
                  <a:schemeClr val="tx1"/>
                </a:solidFill>
              </a:rPr>
              <a:t>到底是什么？</a:t>
            </a:r>
            <a:endParaRPr lang="en-US" altLang="zh-CN" sz="8000" b="0" dirty="0">
              <a:solidFill>
                <a:schemeClr val="tx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CE99928-2532-4B2D-8024-C4B890FC834E}"/>
              </a:ext>
            </a:extLst>
          </p:cNvPr>
          <p:cNvCxnSpPr>
            <a:cxnSpLocks/>
          </p:cNvCxnSpPr>
          <p:nvPr/>
        </p:nvCxnSpPr>
        <p:spPr>
          <a:xfrm>
            <a:off x="839416" y="4941168"/>
            <a:ext cx="6877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91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8E33D-5761-4520-9DE1-A45AB286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dirty="0">
                <a:solidFill>
                  <a:schemeClr val="tx1"/>
                </a:solidFill>
              </a:rPr>
              <a:t>Markdown</a:t>
            </a:r>
            <a:r>
              <a:rPr lang="zh-CN" altLang="en-US" sz="3600" b="0" dirty="0">
                <a:solidFill>
                  <a:schemeClr val="tx1"/>
                </a:solidFill>
              </a:rPr>
              <a:t>到底是什么？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D946B6-E434-46A2-A4FD-CE2B89690CD9}"/>
              </a:ext>
            </a:extLst>
          </p:cNvPr>
          <p:cNvSpPr txBox="1"/>
          <p:nvPr/>
        </p:nvSpPr>
        <p:spPr>
          <a:xfrm>
            <a:off x="1146034" y="2204864"/>
            <a:ext cx="9899929" cy="148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/>
              <a:t>从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</a:rPr>
              <a:t>技术</a:t>
            </a:r>
            <a:r>
              <a:rPr lang="zh-CN" altLang="en-US" sz="3200" dirty="0"/>
              <a:t>角度看，</a:t>
            </a:r>
            <a:endParaRPr lang="en-US" altLang="zh-CN" sz="3200" dirty="0"/>
          </a:p>
          <a:p>
            <a:pPr algn="ctr">
              <a:lnSpc>
                <a:spcPct val="150000"/>
              </a:lnSpc>
            </a:pPr>
            <a:r>
              <a:rPr lang="zh-CN" altLang="en-US" sz="3200" i="0" dirty="0">
                <a:effectLst/>
                <a:latin typeface="Arial Narrow" panose="020B0606020202030204" pitchFamily="34" charset="0"/>
              </a:rPr>
              <a:t>是一种</a:t>
            </a:r>
            <a:r>
              <a:rPr lang="zh-CN" altLang="en-US" sz="3200" b="1" i="0" dirty="0">
                <a:effectLst/>
                <a:latin typeface="Arial Narrow" panose="020B0606020202030204" pitchFamily="34" charset="0"/>
              </a:rPr>
              <a:t>轻</a:t>
            </a:r>
            <a:r>
              <a:rPr lang="zh-CN" altLang="en-US" sz="3200" i="0" dirty="0">
                <a:effectLst/>
                <a:latin typeface="Arial Narrow" panose="020B0606020202030204" pitchFamily="34" charset="0"/>
              </a:rPr>
              <a:t>量级的</a:t>
            </a:r>
            <a:r>
              <a:rPr lang="zh-CN" altLang="en-US" sz="3200" b="1" i="0" dirty="0">
                <a:effectLst/>
                <a:latin typeface="Arial Narrow" panose="020B0606020202030204" pitchFamily="34" charset="0"/>
              </a:rPr>
              <a:t>标记语言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129DA9-D994-4AB5-B6AD-403716757BB5}"/>
              </a:ext>
            </a:extLst>
          </p:cNvPr>
          <p:cNvSpPr txBox="1"/>
          <p:nvPr/>
        </p:nvSpPr>
        <p:spPr>
          <a:xfrm>
            <a:off x="1087794" y="4221088"/>
            <a:ext cx="10016407" cy="148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/>
              <a:t>从</a:t>
            </a:r>
            <a:r>
              <a:rPr lang="zh-CN" altLang="en-US" sz="3200" b="1" i="0" dirty="0">
                <a:solidFill>
                  <a:schemeClr val="tx2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应用</a:t>
            </a:r>
            <a:r>
              <a:rPr lang="zh-CN" altLang="en-US" sz="3200" dirty="0"/>
              <a:t>角度看，</a:t>
            </a:r>
            <a:endParaRPr lang="en-US" altLang="zh-CN" sz="3200" dirty="0"/>
          </a:p>
          <a:p>
            <a:pPr algn="ctr">
              <a:lnSpc>
                <a:spcPct val="150000"/>
              </a:lnSpc>
            </a:pPr>
            <a:r>
              <a:rPr lang="zh-CN" altLang="en-US" sz="3200" i="0" dirty="0">
                <a:effectLst/>
                <a:latin typeface="Arial Narrow" panose="020B0606020202030204" pitchFamily="34" charset="0"/>
              </a:rPr>
              <a:t>是一种用于编写</a:t>
            </a:r>
            <a:r>
              <a:rPr lang="zh-CN" altLang="en-US" sz="3200" b="1" i="0" dirty="0">
                <a:effectLst/>
                <a:latin typeface="Arial Narrow" panose="020B0606020202030204" pitchFamily="34" charset="0"/>
              </a:rPr>
              <a:t>结构化文档</a:t>
            </a:r>
            <a:r>
              <a:rPr lang="zh-CN" altLang="en-US" sz="3200" i="0" dirty="0">
                <a:effectLst/>
                <a:latin typeface="Arial Narrow" panose="020B0606020202030204" pitchFamily="34" charset="0"/>
              </a:rPr>
              <a:t>的</a:t>
            </a:r>
            <a:r>
              <a:rPr lang="zh-CN" altLang="en-US" sz="3200" b="1" i="0" dirty="0">
                <a:effectLst/>
                <a:latin typeface="Arial Narrow" panose="020B0606020202030204" pitchFamily="34" charset="0"/>
              </a:rPr>
              <a:t>纯文本</a:t>
            </a:r>
            <a:r>
              <a:rPr lang="zh-CN" altLang="en-US" sz="3200" i="0" dirty="0">
                <a:effectLst/>
                <a:latin typeface="Arial Narrow" panose="020B0606020202030204" pitchFamily="34" charset="0"/>
              </a:rPr>
              <a:t>格式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0262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3340B-7CDC-4B72-AC7A-3D47A8EB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哪些人在用 </a:t>
            </a:r>
            <a:r>
              <a:rPr lang="en-US" altLang="zh-CN" dirty="0"/>
              <a:t>Markdown?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DA7C9-A8AD-4192-8B59-F2C30BE28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</a:rPr>
              <a:t>曾经的最大群体：程序员</a:t>
            </a:r>
            <a:endParaRPr lang="en-US" altLang="zh-CN" b="0" i="0" dirty="0">
              <a:solidFill>
                <a:srgbClr val="333333"/>
              </a:solidFill>
              <a:effectLst/>
            </a:endParaRPr>
          </a:p>
          <a:p>
            <a:pPr marL="1143000" lvl="1" indent="-457200"/>
            <a:r>
              <a:rPr lang="en-US" altLang="zh-CN" dirty="0" err="1">
                <a:solidFill>
                  <a:srgbClr val="333333"/>
                </a:solidFill>
              </a:rPr>
              <a:t>Github</a:t>
            </a:r>
            <a:r>
              <a:rPr lang="zh-CN" altLang="en-US" sz="2000" dirty="0">
                <a:solidFill>
                  <a:srgbClr val="333333"/>
                </a:solidFill>
              </a:rPr>
              <a:t>（全球最大的开源代码库）</a:t>
            </a:r>
            <a:endParaRPr lang="en-US" altLang="zh-CN" sz="2000" dirty="0">
              <a:solidFill>
                <a:srgbClr val="333333"/>
              </a:solidFill>
            </a:endParaRPr>
          </a:p>
          <a:p>
            <a:pPr marL="1143000" lvl="1" indent="-457200"/>
            <a:r>
              <a:rPr lang="en-US" altLang="zh-CN" dirty="0" err="1">
                <a:solidFill>
                  <a:srgbClr val="333333"/>
                </a:solidFill>
              </a:rPr>
              <a:t>StackOverFlow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IT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问答网站）</a:t>
            </a:r>
            <a:endParaRPr lang="en-US" altLang="zh-CN" sz="20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1143000" lvl="1" indent="-457200"/>
            <a:r>
              <a:rPr lang="en-US" altLang="zh-CN" b="0" i="0" dirty="0">
                <a:solidFill>
                  <a:srgbClr val="333333"/>
                </a:solidFill>
                <a:effectLst/>
              </a:rPr>
              <a:t>CSDN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（中文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IT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技术交流平台）</a:t>
            </a:r>
            <a:endParaRPr lang="en-US" altLang="zh-CN" sz="20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</a:rPr>
              <a:t>作家们</a:t>
            </a:r>
            <a:r>
              <a:rPr lang="en-US" altLang="zh-CN" b="0" i="0" dirty="0">
                <a:solidFill>
                  <a:srgbClr val="333333"/>
                </a:solidFill>
                <a:effectLst/>
              </a:rPr>
              <a:t>MD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写书、写小说</a:t>
            </a:r>
            <a:endParaRPr lang="en-US" altLang="zh-CN" b="0" i="0" dirty="0">
              <a:solidFill>
                <a:srgbClr val="333333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</a:rPr>
              <a:t>博主们用</a:t>
            </a:r>
            <a:r>
              <a:rPr lang="en-US" altLang="zh-CN" b="0" i="0" dirty="0">
                <a:solidFill>
                  <a:srgbClr val="333333"/>
                </a:solidFill>
                <a:effectLst/>
              </a:rPr>
              <a:t>MD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写博文</a:t>
            </a:r>
            <a:endParaRPr lang="en-US" altLang="zh-CN" b="0" i="0" dirty="0">
              <a:solidFill>
                <a:srgbClr val="333333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</a:rPr>
              <a:t>科研工作者用</a:t>
            </a:r>
            <a:r>
              <a:rPr lang="en-US" altLang="zh-CN" b="0" i="0" dirty="0">
                <a:solidFill>
                  <a:srgbClr val="333333"/>
                </a:solidFill>
                <a:effectLst/>
              </a:rPr>
              <a:t>MD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记笔记、写论文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32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1E345-2FD7-4CFD-9550-02D116C2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Markdown </a:t>
            </a:r>
            <a:r>
              <a:rPr lang="zh-CN" altLang="en-US" dirty="0"/>
              <a:t>的优势是什么？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4030F0-64C7-4762-915A-954356679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0" t="17929" r="15160" b="17827"/>
          <a:stretch/>
        </p:blipFill>
        <p:spPr bwMode="auto">
          <a:xfrm>
            <a:off x="1487488" y="3311395"/>
            <a:ext cx="3240360" cy="167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99D5BD3-2A39-48B2-A47C-602730C57A75}"/>
              </a:ext>
            </a:extLst>
          </p:cNvPr>
          <p:cNvCxnSpPr/>
          <p:nvPr/>
        </p:nvCxnSpPr>
        <p:spPr>
          <a:xfrm>
            <a:off x="6023992" y="2494581"/>
            <a:ext cx="0" cy="33123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153A44F6-FA40-4567-8412-F357D7194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3068267"/>
            <a:ext cx="2328735" cy="216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03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D894D-C74C-4E55-8924-D464DAF4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Markdown </a:t>
            </a:r>
            <a:r>
              <a:rPr lang="zh-CN" altLang="en-US" dirty="0"/>
              <a:t>编辑器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FC9E64-6026-4BE8-831D-1F6222FF0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3212976"/>
            <a:ext cx="2304488" cy="7925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15B04F0-B6ED-404F-99EE-C95C0BA2D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EFC"/>
              </a:clrFrom>
              <a:clrTo>
                <a:srgbClr val="FF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2" t="10476" r="9302" b="10514"/>
          <a:stretch/>
        </p:blipFill>
        <p:spPr bwMode="auto">
          <a:xfrm>
            <a:off x="3875265" y="3089123"/>
            <a:ext cx="2664296" cy="93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990934-9F6F-4E12-AAB4-C9A20C9F3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497" y="2873534"/>
            <a:ext cx="1471429" cy="14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88226A7-89E9-4327-8966-B733DD275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3128971"/>
            <a:ext cx="875892" cy="84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4139188-4802-400E-9C6F-F3974C4467E5}"/>
              </a:ext>
            </a:extLst>
          </p:cNvPr>
          <p:cNvSpPr txBox="1"/>
          <p:nvPr/>
        </p:nvSpPr>
        <p:spPr>
          <a:xfrm>
            <a:off x="9264352" y="4025228"/>
            <a:ext cx="1608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有道云笔记</a:t>
            </a:r>
          </a:p>
        </p:txBody>
      </p:sp>
    </p:spTree>
    <p:extLst>
      <p:ext uri="{BB962C8B-B14F-4D97-AF65-F5344CB8AC3E}">
        <p14:creationId xmlns:p14="http://schemas.microsoft.com/office/powerpoint/2010/main" val="257210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B7C40-36A5-440E-B271-D38429B6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Markdown </a:t>
            </a:r>
            <a:r>
              <a:rPr lang="zh-CN" altLang="en-US" dirty="0"/>
              <a:t>编辑器</a:t>
            </a:r>
          </a:p>
        </p:txBody>
      </p:sp>
      <p:pic>
        <p:nvPicPr>
          <p:cNvPr id="6" name="beta">
            <a:hlinkClick r:id="" action="ppaction://media"/>
            <a:extLst>
              <a:ext uri="{FF2B5EF4-FFF2-40B4-BE49-F238E27FC236}">
                <a16:creationId xmlns:a16="http://schemas.microsoft.com/office/drawing/2014/main" id="{8DFF5D45-C218-40FA-B2C2-EC41CF8F666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79976" y="1536812"/>
            <a:ext cx="5676875" cy="5022342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6B00ED-58B2-4AA9-8DAB-D6B092B332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709" t="19768" r="31495" b="25870"/>
          <a:stretch/>
        </p:blipFill>
        <p:spPr>
          <a:xfrm>
            <a:off x="3215680" y="1340768"/>
            <a:ext cx="2304256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6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74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1B8E38F-E24B-410C-A368-FF0B184E2CCD}"/>
              </a:ext>
            </a:extLst>
          </p:cNvPr>
          <p:cNvSpPr txBox="1"/>
          <p:nvPr/>
        </p:nvSpPr>
        <p:spPr>
          <a:xfrm>
            <a:off x="839416" y="0"/>
            <a:ext cx="5447928" cy="473677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rgbClr val="C0000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rgbClr val="C00000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7" name="标题 5">
            <a:extLst>
              <a:ext uri="{FF2B5EF4-FFF2-40B4-BE49-F238E27FC236}">
                <a16:creationId xmlns:a16="http://schemas.microsoft.com/office/drawing/2014/main" id="{2FEBE6DA-9B04-4CE3-8FCA-49A03404E0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3900" y="4653136"/>
            <a:ext cx="10741074" cy="2336813"/>
          </a:xfrm>
        </p:spPr>
        <p:txBody>
          <a:bodyPr>
            <a:normAutofit/>
          </a:bodyPr>
          <a:lstStyle/>
          <a:p>
            <a:r>
              <a:rPr lang="zh-CN" altLang="en-US" sz="8000" b="0" dirty="0">
                <a:solidFill>
                  <a:schemeClr val="tx1"/>
                </a:solidFill>
              </a:rPr>
              <a:t>标准语法</a:t>
            </a:r>
            <a:endParaRPr lang="en-US" altLang="zh-CN" sz="8000" b="0" dirty="0">
              <a:solidFill>
                <a:schemeClr val="tx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CE99928-2532-4B2D-8024-C4B890FC834E}"/>
              </a:ext>
            </a:extLst>
          </p:cNvPr>
          <p:cNvCxnSpPr>
            <a:cxnSpLocks/>
          </p:cNvCxnSpPr>
          <p:nvPr/>
        </p:nvCxnSpPr>
        <p:spPr>
          <a:xfrm>
            <a:off x="839416" y="4941168"/>
            <a:ext cx="6877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318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7843D-DA9B-42C8-88F9-BD87E0B0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标题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E4F45D5-F767-450B-812D-7468F33B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PingFang SC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PingFang SC"/>
              </a:rPr>
              <a:t>在文本前加 1 个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+mn-lt"/>
                <a:ea typeface="PingFang SC"/>
                <a:cs typeface="Courier New" panose="02070309020205020404" pitchFamily="49" charset="0"/>
              </a:rPr>
              <a:t>#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PingFang SC"/>
              </a:rPr>
              <a:t>和 1 个空格，文本就会变成一级标题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PingFang SC"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  <a:ea typeface="PingFang SC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PingFang SC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PingFang SC"/>
              </a:rPr>
              <a:t>在文本前加 2 个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+mn-lt"/>
                <a:ea typeface="PingFang SC"/>
                <a:cs typeface="Courier New" panose="02070309020205020404" pitchFamily="49" charset="0"/>
              </a:rPr>
              <a:t>#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PingFang SC"/>
              </a:rPr>
              <a:t>和 1 个空格，文本就会变成二级标题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PingFang SC"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  <a:ea typeface="PingFang SC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PingFang SC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PingFang SC"/>
              </a:rPr>
              <a:t>在文本前加 3 个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+mn-lt"/>
                <a:ea typeface="PingFang SC"/>
                <a:cs typeface="Courier New" panose="02070309020205020404" pitchFamily="49" charset="0"/>
              </a:rPr>
              <a:t>#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PingFang SC"/>
              </a:rPr>
              <a:t>和 1 个空格，文本就会变成三级标题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PingFang SC"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  <a:ea typeface="PingFang SC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PingFang SC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PingFang SC"/>
              </a:rPr>
              <a:t>在文本前加 4 个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+mn-lt"/>
                <a:ea typeface="PingFang SC"/>
                <a:cs typeface="Courier New" panose="02070309020205020404" pitchFamily="49" charset="0"/>
              </a:rPr>
              <a:t>#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PingFang SC"/>
              </a:rPr>
              <a:t>和 1 个空格，文本就会变成四级标题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PingFang SC"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  <a:ea typeface="PingFang SC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PingFang SC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PingFang SC"/>
              </a:rPr>
              <a:t>在文本前加 5 个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+mn-lt"/>
                <a:ea typeface="PingFang SC"/>
                <a:cs typeface="Courier New" panose="02070309020205020404" pitchFamily="49" charset="0"/>
              </a:rPr>
              <a:t>#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PingFang SC"/>
              </a:rPr>
              <a:t>和 1 个空格，文本就会变成五级标题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PingFang SC"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  <a:ea typeface="PingFang SC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PingFang SC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PingFang SC"/>
              </a:rPr>
              <a:t>在文本前加 6 个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+mn-lt"/>
                <a:ea typeface="PingFang SC"/>
                <a:cs typeface="Courier New" panose="02070309020205020404" pitchFamily="49" charset="0"/>
              </a:rPr>
              <a:t>#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PingFang SC"/>
              </a:rPr>
              <a:t>和 1 个空格，文本就会变成六级标题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PingFang SC"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  <a:ea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31754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Segoe UI Light"/>
        <a:ea typeface="微软雅黑"/>
        <a:cs typeface=""/>
      </a:majorFont>
      <a:minorFont>
        <a:latin typeface="Segoe U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807</Words>
  <Application>Microsoft Office PowerPoint</Application>
  <PresentationFormat>宽屏</PresentationFormat>
  <Paragraphs>65</Paragraphs>
  <Slides>12</Slides>
  <Notes>9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Impact</vt:lpstr>
      <vt:lpstr>微软雅黑</vt:lpstr>
      <vt:lpstr>Segoe UI Light</vt:lpstr>
      <vt:lpstr>Arial</vt:lpstr>
      <vt:lpstr>Arial Narrow</vt:lpstr>
      <vt:lpstr>Arial</vt:lpstr>
      <vt:lpstr>Courier New</vt:lpstr>
      <vt:lpstr>Calibri</vt:lpstr>
      <vt:lpstr>WelcomeDoc</vt:lpstr>
      <vt:lpstr>PowerPoint 演示文稿</vt:lpstr>
      <vt:lpstr>Markdown到底是什么？</vt:lpstr>
      <vt:lpstr>Markdown到底是什么？</vt:lpstr>
      <vt:lpstr>哪些人在用 Markdown?</vt:lpstr>
      <vt:lpstr>Markdown 的优势是什么？</vt:lpstr>
      <vt:lpstr>Markdown 编辑器</vt:lpstr>
      <vt:lpstr>Markdown 编辑器</vt:lpstr>
      <vt:lpstr>标准语法</vt:lpstr>
      <vt:lpstr>1. 标题</vt:lpstr>
      <vt:lpstr>1. 标题</vt:lpstr>
      <vt:lpstr>2. 强调（粗体 &amp; 斜体）</vt:lpstr>
      <vt:lpstr>2. 强调（粗体 &amp; 斜体）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2013-04-28T01:39:29Z</dcterms:created>
  <dcterms:modified xsi:type="dcterms:W3CDTF">2021-11-20T02:20:36Z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