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OBJETOS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
              <a:t>Patrones de diseño</a:t>
            </a:r>
          </a:p>
        </p:txBody>
      </p:sp>
      <p:pic>
        <p:nvPicPr>
          <p:cNvPr descr="File:Celtic spiral tile pattern.svg - Wikimedia Commons" id="56" name="Shape 56"/>
          <p:cNvPicPr preferRelativeResize="0"/>
          <p:nvPr/>
        </p:nvPicPr>
        <p:blipFill>
          <a:blip r:embed="rId3">
            <a:alphaModFix/>
          </a:blip>
          <a:stretch>
            <a:fillRect/>
          </a:stretch>
        </p:blipFill>
        <p:spPr>
          <a:xfrm>
            <a:off x="311702" y="3090900"/>
            <a:ext cx="1140950" cy="1612169"/>
          </a:xfrm>
          <a:prstGeom prst="rect">
            <a:avLst/>
          </a:prstGeom>
          <a:noFill/>
          <a:ln>
            <a:noFill/>
          </a:ln>
        </p:spPr>
      </p:pic>
      <p:pic>
        <p:nvPicPr>
          <p:cNvPr descr="File:Celtic spiral tile pattern.svg - Wikimedia Commons" id="57" name="Shape 57"/>
          <p:cNvPicPr preferRelativeResize="0"/>
          <p:nvPr/>
        </p:nvPicPr>
        <p:blipFill>
          <a:blip r:embed="rId3">
            <a:alphaModFix/>
          </a:blip>
          <a:stretch>
            <a:fillRect/>
          </a:stretch>
        </p:blipFill>
        <p:spPr>
          <a:xfrm>
            <a:off x="7721302" y="238400"/>
            <a:ext cx="1140950" cy="16121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Composite</a:t>
            </a:r>
          </a:p>
        </p:txBody>
      </p:sp>
      <p:pic>
        <p:nvPicPr>
          <p:cNvPr descr="Composite - example.png" id="117" name="Shape 117"/>
          <p:cNvPicPr preferRelativeResize="0"/>
          <p:nvPr/>
        </p:nvPicPr>
        <p:blipFill>
          <a:blip r:embed="rId3">
            <a:alphaModFix/>
          </a:blip>
          <a:stretch>
            <a:fillRect/>
          </a:stretch>
        </p:blipFill>
        <p:spPr>
          <a:xfrm>
            <a:off x="152400" y="1945075"/>
            <a:ext cx="8249124" cy="2855474"/>
          </a:xfrm>
          <a:prstGeom prst="rect">
            <a:avLst/>
          </a:prstGeom>
          <a:noFill/>
          <a:ln>
            <a:noFill/>
          </a:ln>
        </p:spPr>
      </p:pic>
      <p:sp>
        <p:nvSpPr>
          <p:cNvPr id="118" name="Shape 118"/>
          <p:cNvSpPr txBox="1"/>
          <p:nvPr/>
        </p:nvSpPr>
        <p:spPr>
          <a:xfrm>
            <a:off x="4240500" y="445025"/>
            <a:ext cx="4312500" cy="1375500"/>
          </a:xfrm>
          <a:prstGeom prst="rect">
            <a:avLst/>
          </a:prstGeom>
          <a:solidFill>
            <a:srgbClr val="D9D9D9"/>
          </a:solidFill>
          <a:ln>
            <a:noFill/>
          </a:ln>
        </p:spPr>
        <p:txBody>
          <a:bodyPr anchorCtr="0" anchor="ctr" bIns="91425" lIns="91425" rIns="91425" wrap="square" tIns="91425">
            <a:noAutofit/>
          </a:bodyPr>
          <a:lstStyle/>
          <a:p>
            <a:pPr lvl="0">
              <a:spcBef>
                <a:spcPts val="0"/>
              </a:spcBef>
              <a:buNone/>
            </a:pPr>
            <a:r>
              <a:rPr lang="en">
                <a:latin typeface="Courier New"/>
                <a:ea typeface="Courier New"/>
                <a:cs typeface="Courier New"/>
                <a:sym typeface="Courier New"/>
              </a:rPr>
              <a:t>for (</a:t>
            </a:r>
            <a:r>
              <a:rPr lang="en">
                <a:solidFill>
                  <a:schemeClr val="dk1"/>
                </a:solidFill>
                <a:latin typeface="Courier New"/>
                <a:ea typeface="Courier New"/>
                <a:cs typeface="Courier New"/>
                <a:sym typeface="Courier New"/>
              </a:rPr>
              <a:t>Grafico grafico </a:t>
            </a:r>
            <a:r>
              <a:rPr lang="en">
                <a:latin typeface="Courier New"/>
                <a:ea typeface="Courier New"/>
                <a:cs typeface="Courier New"/>
                <a:sym typeface="Courier New"/>
              </a:rPr>
              <a:t>:</a:t>
            </a:r>
            <a:r>
              <a:rPr lang="en">
                <a:latin typeface="Courier New"/>
                <a:ea typeface="Courier New"/>
                <a:cs typeface="Courier New"/>
                <a:sym typeface="Courier New"/>
              </a:rPr>
              <a:t> misGraficos) {</a:t>
            </a:r>
          </a:p>
          <a:p>
            <a:pPr lvl="0">
              <a:spcBef>
                <a:spcPts val="0"/>
              </a:spcBef>
              <a:buNone/>
            </a:pPr>
            <a:r>
              <a:rPr lang="en">
                <a:latin typeface="Courier New"/>
                <a:ea typeface="Courier New"/>
                <a:cs typeface="Courier New"/>
                <a:sym typeface="Courier New"/>
              </a:rPr>
              <a:t>    </a:t>
            </a:r>
            <a:r>
              <a:rPr lang="en">
                <a:latin typeface="Courier New"/>
                <a:ea typeface="Courier New"/>
                <a:cs typeface="Courier New"/>
                <a:sym typeface="Courier New"/>
              </a:rPr>
              <a:t>g</a:t>
            </a:r>
            <a:r>
              <a:rPr lang="en">
                <a:latin typeface="Courier New"/>
                <a:ea typeface="Courier New"/>
                <a:cs typeface="Courier New"/>
                <a:sym typeface="Courier New"/>
              </a:rPr>
              <a:t>rafico.dibujar()</a:t>
            </a:r>
          </a:p>
          <a:p>
            <a:pPr lvl="0">
              <a:spcBef>
                <a:spcPts val="0"/>
              </a:spcBef>
              <a:buNone/>
            </a:pPr>
            <a:r>
              <a:rPr lang="en">
                <a:latin typeface="Courier New"/>
                <a:ea typeface="Courier New"/>
                <a:cs typeface="Courier New"/>
                <a:sym typeface="Courier New"/>
              </a:rPr>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Agenda</a:t>
            </a:r>
          </a:p>
        </p:txBody>
      </p:sp>
      <p:sp>
        <p:nvSpPr>
          <p:cNvPr id="124" name="Shape 12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buClr>
                <a:srgbClr val="B7B7B7"/>
              </a:buClr>
            </a:pPr>
            <a:r>
              <a:rPr lang="en">
                <a:solidFill>
                  <a:srgbClr val="B7B7B7"/>
                </a:solidFill>
              </a:rPr>
              <a:t>Patrones estructurales</a:t>
            </a:r>
          </a:p>
          <a:p>
            <a:pPr indent="-228600" lvl="0" marL="457200" rtl="0">
              <a:lnSpc>
                <a:spcPct val="200000"/>
              </a:lnSpc>
              <a:spcBef>
                <a:spcPts val="0"/>
              </a:spcBef>
              <a:buClr>
                <a:srgbClr val="000000"/>
              </a:buClr>
            </a:pPr>
            <a:r>
              <a:rPr lang="en">
                <a:solidFill>
                  <a:srgbClr val="000000"/>
                </a:solidFill>
              </a:rPr>
              <a:t>Patrones de comportamiento</a:t>
            </a:r>
          </a:p>
        </p:txBody>
      </p:sp>
      <p:pic>
        <p:nvPicPr>
          <p:cNvPr descr="African, Patterns - Free pictures on Pixabay" id="125" name="Shape 125"/>
          <p:cNvPicPr preferRelativeResize="0"/>
          <p:nvPr/>
        </p:nvPicPr>
        <p:blipFill>
          <a:blip r:embed="rId3">
            <a:alphaModFix/>
          </a:blip>
          <a:stretch>
            <a:fillRect/>
          </a:stretch>
        </p:blipFill>
        <p:spPr>
          <a:xfrm>
            <a:off x="7368350" y="4101150"/>
            <a:ext cx="1463950" cy="73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Patrones de comportamiento</a:t>
            </a:r>
          </a:p>
        </p:txBody>
      </p:sp>
      <p:sp>
        <p:nvSpPr>
          <p:cNvPr id="131" name="Shape 131"/>
          <p:cNvSpPr txBox="1"/>
          <p:nvPr>
            <p:ph idx="1" type="body"/>
          </p:nvPr>
        </p:nvSpPr>
        <p:spPr>
          <a:xfrm>
            <a:off x="311700" y="1152475"/>
            <a:ext cx="3699900" cy="2058300"/>
          </a:xfrm>
          <a:prstGeom prst="rect">
            <a:avLst/>
          </a:prstGeom>
        </p:spPr>
        <p:txBody>
          <a:bodyPr anchorCtr="0" anchor="t" bIns="91425" lIns="91425" rIns="91425" wrap="square" tIns="91425">
            <a:noAutofit/>
          </a:bodyPr>
          <a:lstStyle/>
          <a:p>
            <a:pPr indent="-228600" lvl="0" marL="457200" rtl="0">
              <a:lnSpc>
                <a:spcPct val="200000"/>
              </a:lnSpc>
              <a:spcBef>
                <a:spcPts val="0"/>
              </a:spcBef>
            </a:pPr>
            <a:r>
              <a:rPr lang="en"/>
              <a:t>Observer</a:t>
            </a:r>
          </a:p>
          <a:p>
            <a:pPr indent="-228600" lvl="0" marL="457200" rtl="0">
              <a:lnSpc>
                <a:spcPct val="200000"/>
              </a:lnSpc>
              <a:spcBef>
                <a:spcPts val="0"/>
              </a:spcBef>
            </a:pPr>
            <a:r>
              <a:rPr lang="en"/>
              <a:t>Visitor</a:t>
            </a:r>
          </a:p>
          <a:p>
            <a:pPr indent="-228600" lvl="0" marL="457200" rtl="0">
              <a:lnSpc>
                <a:spcPct val="200000"/>
              </a:lnSpc>
              <a:spcBef>
                <a:spcPts val="0"/>
              </a:spcBef>
            </a:pPr>
            <a:r>
              <a:rPr lang="en"/>
              <a:t>...más en la próxima</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Observer</a:t>
            </a:r>
          </a:p>
        </p:txBody>
      </p:sp>
      <p:sp>
        <p:nvSpPr>
          <p:cNvPr id="137" name="Shape 137"/>
          <p:cNvSpPr txBox="1"/>
          <p:nvPr>
            <p:ph idx="1" type="body"/>
          </p:nvPr>
        </p:nvSpPr>
        <p:spPr>
          <a:xfrm>
            <a:off x="311700" y="2617575"/>
            <a:ext cx="8520600" cy="1730100"/>
          </a:xfrm>
          <a:prstGeom prst="rect">
            <a:avLst/>
          </a:prstGeom>
        </p:spPr>
        <p:txBody>
          <a:bodyPr anchorCtr="0" anchor="t" bIns="91425" lIns="91425" rIns="91425" wrap="square" tIns="91425">
            <a:noAutofit/>
          </a:bodyPr>
          <a:lstStyle/>
          <a:p>
            <a:pPr indent="-330200" lvl="0" marL="457200" rtl="0">
              <a:lnSpc>
                <a:spcPct val="150000"/>
              </a:lnSpc>
              <a:spcBef>
                <a:spcPts val="0"/>
              </a:spcBef>
              <a:buSzPct val="100000"/>
            </a:pPr>
            <a:r>
              <a:rPr lang="en" sz="1600"/>
              <a:t>Desacopla partes interdependientes</a:t>
            </a:r>
          </a:p>
          <a:p>
            <a:pPr indent="-330200" lvl="0" marL="457200" rtl="0">
              <a:lnSpc>
                <a:spcPct val="150000"/>
              </a:lnSpc>
              <a:spcBef>
                <a:spcPts val="0"/>
              </a:spcBef>
              <a:buSzPct val="100000"/>
            </a:pPr>
            <a:r>
              <a:rPr lang="en" sz="1600"/>
              <a:t>Abstrae un objeto de aquellos que lo consumen</a:t>
            </a:r>
          </a:p>
          <a:p>
            <a:pPr indent="-330200" lvl="0" marL="457200" rtl="0">
              <a:lnSpc>
                <a:spcPct val="150000"/>
              </a:lnSpc>
              <a:spcBef>
                <a:spcPts val="0"/>
              </a:spcBef>
              <a:buSzPct val="100000"/>
            </a:pPr>
            <a:r>
              <a:rPr lang="en" sz="1600"/>
              <a:t>Organiza trabajo bajo demanda</a:t>
            </a:r>
          </a:p>
          <a:p>
            <a:pPr indent="-330200" lvl="0" marL="457200" rtl="0">
              <a:lnSpc>
                <a:spcPct val="150000"/>
              </a:lnSpc>
              <a:spcBef>
                <a:spcPts val="0"/>
              </a:spcBef>
              <a:buSzPct val="100000"/>
            </a:pPr>
            <a:r>
              <a:rPr lang="en" sz="1600"/>
              <a:t>Optimiza recursos evitando consultas innecesarias</a:t>
            </a:r>
          </a:p>
        </p:txBody>
      </p:sp>
      <p:sp>
        <p:nvSpPr>
          <p:cNvPr id="138" name="Shape 138"/>
          <p:cNvSpPr txBox="1"/>
          <p:nvPr/>
        </p:nvSpPr>
        <p:spPr>
          <a:xfrm>
            <a:off x="2009750" y="1096975"/>
            <a:ext cx="5188500" cy="1421400"/>
          </a:xfrm>
          <a:prstGeom prst="rect">
            <a:avLst/>
          </a:prstGeom>
          <a:noFill/>
          <a:ln>
            <a:noFill/>
          </a:ln>
        </p:spPr>
        <p:txBody>
          <a:bodyPr anchorCtr="0" anchor="t" bIns="91425" lIns="91425" rIns="91425" wrap="square" tIns="91425">
            <a:noAutofit/>
          </a:bodyPr>
          <a:lstStyle/>
          <a:p>
            <a:pPr lvl="0" rtl="0" algn="ctr">
              <a:spcBef>
                <a:spcPts val="0"/>
              </a:spcBef>
              <a:spcAft>
                <a:spcPts val="1600"/>
              </a:spcAft>
              <a:buClr>
                <a:schemeClr val="dk1"/>
              </a:buClr>
              <a:buFont typeface="Arial"/>
              <a:buNone/>
            </a:pPr>
            <a:r>
              <a:rPr lang="en">
                <a:solidFill>
                  <a:schemeClr val="dk2"/>
                </a:solidFill>
              </a:rPr>
              <a:t>Cuando tenemos un objeto de interés para otros, creamos una interfaz (la generalidad) que implementan aquellos que están interesados en dicho objeto (la particularidad), de manera que el objeto de interés puede notificarle que hubo una modificación, manteniéndose completamente desacoplado de aquel que depende sí.</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Observer</a:t>
            </a:r>
          </a:p>
        </p:txBody>
      </p:sp>
      <p:pic>
        <p:nvPicPr>
          <p:cNvPr descr="Observer - example.png" id="144" name="Shape 144"/>
          <p:cNvPicPr preferRelativeResize="0"/>
          <p:nvPr/>
        </p:nvPicPr>
        <p:blipFill>
          <a:blip r:embed="rId3">
            <a:alphaModFix/>
          </a:blip>
          <a:stretch>
            <a:fillRect/>
          </a:stretch>
        </p:blipFill>
        <p:spPr>
          <a:xfrm>
            <a:off x="3362691" y="661277"/>
            <a:ext cx="5781305" cy="4482224"/>
          </a:xfrm>
          <a:prstGeom prst="rect">
            <a:avLst/>
          </a:prstGeom>
          <a:noFill/>
          <a:ln>
            <a:noFill/>
          </a:ln>
        </p:spPr>
      </p:pic>
      <p:sp>
        <p:nvSpPr>
          <p:cNvPr id="145" name="Shape 145"/>
          <p:cNvSpPr txBox="1"/>
          <p:nvPr/>
        </p:nvSpPr>
        <p:spPr>
          <a:xfrm>
            <a:off x="0" y="2290000"/>
            <a:ext cx="3443100" cy="1505400"/>
          </a:xfrm>
          <a:prstGeom prst="rect">
            <a:avLst/>
          </a:prstGeom>
          <a:solidFill>
            <a:srgbClr val="CCCCCC"/>
          </a:solidFill>
          <a:ln>
            <a:noFill/>
          </a:ln>
        </p:spPr>
        <p:txBody>
          <a:bodyPr anchorCtr="0" anchor="ctr" bIns="91425" lIns="91425" rIns="91425" wrap="square" tIns="91425">
            <a:noAutofit/>
          </a:bodyPr>
          <a:lstStyle/>
          <a:p>
            <a:pPr lvl="0">
              <a:spcBef>
                <a:spcPts val="0"/>
              </a:spcBef>
              <a:buNone/>
            </a:pPr>
            <a:r>
              <a:t/>
            </a:r>
            <a:endParaRPr b="1" sz="1000">
              <a:latin typeface="Courier New"/>
              <a:ea typeface="Courier New"/>
              <a:cs typeface="Courier New"/>
              <a:sym typeface="Courier New"/>
            </a:endParaRPr>
          </a:p>
          <a:p>
            <a:pPr lvl="0">
              <a:spcBef>
                <a:spcPts val="0"/>
              </a:spcBef>
              <a:buNone/>
            </a:pPr>
            <a:r>
              <a:rPr b="1" lang="en" sz="1000">
                <a:latin typeface="Courier New"/>
                <a:ea typeface="Courier New"/>
                <a:cs typeface="Courier New"/>
                <a:sym typeface="Courier New"/>
              </a:rPr>
              <a:t>public void registrarCambio(Cambio c) {</a:t>
            </a:r>
          </a:p>
          <a:p>
            <a:pPr lvl="0">
              <a:spcBef>
                <a:spcPts val="0"/>
              </a:spcBef>
              <a:buNone/>
            </a:pPr>
            <a:r>
              <a:rPr b="1" lang="en" sz="1000">
                <a:latin typeface="Courier New"/>
                <a:ea typeface="Courier New"/>
                <a:cs typeface="Courier New"/>
                <a:sym typeface="Courier New"/>
              </a:rPr>
              <a:t>    ...</a:t>
            </a:r>
          </a:p>
          <a:p>
            <a:pPr lvl="0">
              <a:spcBef>
                <a:spcPts val="0"/>
              </a:spcBef>
              <a:buNone/>
            </a:pPr>
            <a:r>
              <a:rPr b="1" lang="en" sz="1000">
                <a:latin typeface="Courier New"/>
                <a:ea typeface="Courier New"/>
                <a:cs typeface="Courier New"/>
                <a:sym typeface="Courier New"/>
              </a:rPr>
              <a:t>    for (Observer observer: myObservers) {</a:t>
            </a:r>
          </a:p>
          <a:p>
            <a:pPr lvl="0">
              <a:spcBef>
                <a:spcPts val="0"/>
              </a:spcBef>
              <a:buNone/>
            </a:pPr>
            <a:r>
              <a:rPr b="1" lang="en" sz="1000">
                <a:latin typeface="Courier New"/>
                <a:ea typeface="Courier New"/>
                <a:cs typeface="Courier New"/>
                <a:sym typeface="Courier New"/>
              </a:rPr>
              <a:t>        observer.notify(c.getTipo());</a:t>
            </a:r>
          </a:p>
          <a:p>
            <a:pPr lvl="0">
              <a:spcBef>
                <a:spcPts val="0"/>
              </a:spcBef>
              <a:buNone/>
            </a:pPr>
            <a:r>
              <a:rPr b="1" lang="en" sz="1000">
                <a:latin typeface="Courier New"/>
                <a:ea typeface="Courier New"/>
                <a:cs typeface="Courier New"/>
                <a:sym typeface="Courier New"/>
              </a:rPr>
              <a:t>    }</a:t>
            </a:r>
          </a:p>
          <a:p>
            <a:pPr lvl="0">
              <a:spcBef>
                <a:spcPts val="0"/>
              </a:spcBef>
              <a:buNone/>
            </a:pPr>
            <a:r>
              <a:rPr b="1" lang="en" sz="1000">
                <a:latin typeface="Courier New"/>
                <a:ea typeface="Courier New"/>
                <a:cs typeface="Courier New"/>
                <a:sym typeface="Courier New"/>
              </a:rPr>
              <a:t>    ...</a:t>
            </a:r>
          </a:p>
          <a:p>
            <a:pPr lvl="0">
              <a:spcBef>
                <a:spcPts val="0"/>
              </a:spcBef>
              <a:buNone/>
            </a:pPr>
            <a:r>
              <a:rPr b="1" lang="en" sz="1000">
                <a:latin typeface="Courier New"/>
                <a:ea typeface="Courier New"/>
                <a:cs typeface="Courier New"/>
                <a:sym typeface="Courier New"/>
              </a:rPr>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500"/>
                                        <p:tgtEl>
                                          <p:spTgt spid="1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1000"/>
                                        <p:tgtEl>
                                          <p:spTgt spid="14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Visitor</a:t>
            </a:r>
          </a:p>
        </p:txBody>
      </p:sp>
      <p:sp>
        <p:nvSpPr>
          <p:cNvPr id="151" name="Shape 151"/>
          <p:cNvSpPr txBox="1"/>
          <p:nvPr>
            <p:ph idx="1" type="body"/>
          </p:nvPr>
        </p:nvSpPr>
        <p:spPr>
          <a:xfrm>
            <a:off x="311700" y="2081775"/>
            <a:ext cx="8520600" cy="1585500"/>
          </a:xfrm>
          <a:prstGeom prst="rect">
            <a:avLst/>
          </a:prstGeom>
        </p:spPr>
        <p:txBody>
          <a:bodyPr anchorCtr="0" anchor="t" bIns="91425" lIns="91425" rIns="91425" wrap="square" tIns="91425">
            <a:noAutofit/>
          </a:bodyPr>
          <a:lstStyle/>
          <a:p>
            <a:pPr indent="-330200" lvl="0" marL="457200" rtl="0">
              <a:lnSpc>
                <a:spcPct val="150000"/>
              </a:lnSpc>
              <a:spcBef>
                <a:spcPts val="0"/>
              </a:spcBef>
              <a:buSzPct val="100000"/>
            </a:pPr>
            <a:r>
              <a:rPr lang="en" sz="1600"/>
              <a:t>Habilita una arista alternativa de modificación o cambio</a:t>
            </a:r>
          </a:p>
          <a:p>
            <a:pPr indent="-330200" lvl="0" marL="457200" rtl="0">
              <a:lnSpc>
                <a:spcPct val="150000"/>
              </a:lnSpc>
              <a:spcBef>
                <a:spcPts val="0"/>
              </a:spcBef>
              <a:buSzPct val="100000"/>
            </a:pPr>
            <a:r>
              <a:rPr lang="en" sz="1600"/>
              <a:t>Desacopla jerarquías paralelas</a:t>
            </a:r>
          </a:p>
        </p:txBody>
      </p:sp>
      <p:sp>
        <p:nvSpPr>
          <p:cNvPr id="152" name="Shape 152"/>
          <p:cNvSpPr txBox="1"/>
          <p:nvPr/>
        </p:nvSpPr>
        <p:spPr>
          <a:xfrm>
            <a:off x="2009750" y="1096975"/>
            <a:ext cx="5188500" cy="984900"/>
          </a:xfrm>
          <a:prstGeom prst="rect">
            <a:avLst/>
          </a:prstGeom>
          <a:noFill/>
          <a:ln>
            <a:noFill/>
          </a:ln>
        </p:spPr>
        <p:txBody>
          <a:bodyPr anchorCtr="0" anchor="t" bIns="91425" lIns="91425" rIns="91425" wrap="square" tIns="91425">
            <a:noAutofit/>
          </a:bodyPr>
          <a:lstStyle/>
          <a:p>
            <a:pPr lvl="0" marR="0" rtl="0" algn="ctr">
              <a:lnSpc>
                <a:spcPct val="100000"/>
              </a:lnSpc>
              <a:spcBef>
                <a:spcPts val="0"/>
              </a:spcBef>
              <a:spcAft>
                <a:spcPts val="1600"/>
              </a:spcAft>
              <a:buNone/>
            </a:pPr>
            <a:r>
              <a:rPr lang="en">
                <a:solidFill>
                  <a:schemeClr val="dk2"/>
                </a:solidFill>
              </a:rPr>
              <a:t>Necesito variar mi accionar según 2 factores: el tipo de aquello sobre lo que estoy actuando y el tipo de resultado que pretendo lograr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Visitor</a:t>
            </a:r>
          </a:p>
        </p:txBody>
      </p:sp>
      <p:pic>
        <p:nvPicPr>
          <p:cNvPr descr="Visitor - example.png" id="158" name="Shape 158"/>
          <p:cNvPicPr preferRelativeResize="0"/>
          <p:nvPr/>
        </p:nvPicPr>
        <p:blipFill>
          <a:blip r:embed="rId3">
            <a:alphaModFix/>
          </a:blip>
          <a:stretch>
            <a:fillRect/>
          </a:stretch>
        </p:blipFill>
        <p:spPr>
          <a:xfrm>
            <a:off x="237319" y="0"/>
            <a:ext cx="8906681" cy="51112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Agenda</a:t>
            </a:r>
          </a:p>
        </p:txBody>
      </p:sp>
      <p:sp>
        <p:nvSpPr>
          <p:cNvPr id="164" name="Shape 16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buClr>
                <a:srgbClr val="B7B7B7"/>
              </a:buClr>
            </a:pPr>
            <a:r>
              <a:rPr lang="en">
                <a:solidFill>
                  <a:srgbClr val="B7B7B7"/>
                </a:solidFill>
              </a:rPr>
              <a:t>Patrones estructurales</a:t>
            </a:r>
          </a:p>
          <a:p>
            <a:pPr indent="-228600" lvl="0" marL="457200" rtl="0">
              <a:lnSpc>
                <a:spcPct val="200000"/>
              </a:lnSpc>
              <a:spcBef>
                <a:spcPts val="0"/>
              </a:spcBef>
              <a:buClr>
                <a:srgbClr val="B7B7B7"/>
              </a:buClr>
            </a:pPr>
            <a:r>
              <a:rPr lang="en">
                <a:solidFill>
                  <a:srgbClr val="B7B7B7"/>
                </a:solidFill>
              </a:rPr>
              <a:t>Patrones de comportamiento</a:t>
            </a:r>
          </a:p>
        </p:txBody>
      </p:sp>
      <p:pic>
        <p:nvPicPr>
          <p:cNvPr descr="African, Patterns - Free pictures on Pixabay" id="165" name="Shape 165"/>
          <p:cNvPicPr preferRelativeResize="0"/>
          <p:nvPr/>
        </p:nvPicPr>
        <p:blipFill>
          <a:blip r:embed="rId3">
            <a:alphaModFix/>
          </a:blip>
          <a:stretch>
            <a:fillRect/>
          </a:stretch>
        </p:blipFill>
        <p:spPr>
          <a:xfrm>
            <a:off x="7368350" y="4101150"/>
            <a:ext cx="1463950" cy="731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idx="1" type="body"/>
          </p:nvPr>
        </p:nvSpPr>
        <p:spPr>
          <a:xfrm>
            <a:off x="311700" y="1417250"/>
            <a:ext cx="8520600" cy="1913700"/>
          </a:xfrm>
          <a:prstGeom prst="rect">
            <a:avLst/>
          </a:prstGeom>
        </p:spPr>
        <p:txBody>
          <a:bodyPr anchorCtr="0" anchor="ctr" bIns="91425" lIns="91425" rIns="91425" wrap="square" tIns="91425">
            <a:noAutofit/>
          </a:bodyPr>
          <a:lstStyle/>
          <a:p>
            <a:pPr lvl="0" rtl="0" algn="ctr">
              <a:lnSpc>
                <a:spcPct val="200000"/>
              </a:lnSpc>
              <a:spcBef>
                <a:spcPts val="0"/>
              </a:spcBef>
              <a:buNone/>
            </a:pPr>
            <a:r>
              <a:rPr b="1" lang="en" sz="3000">
                <a:solidFill>
                  <a:srgbClr val="000000"/>
                </a:solidFill>
              </a:rPr>
              <a:t>¿ ?</a:t>
            </a:r>
          </a:p>
        </p:txBody>
      </p:sp>
      <p:pic>
        <p:nvPicPr>
          <p:cNvPr descr="African, Patterns - Free pictures on Pixabay" id="171" name="Shape 171"/>
          <p:cNvPicPr preferRelativeResize="0"/>
          <p:nvPr/>
        </p:nvPicPr>
        <p:blipFill>
          <a:blip r:embed="rId3">
            <a:alphaModFix/>
          </a:blip>
          <a:stretch>
            <a:fillRect/>
          </a:stretch>
        </p:blipFill>
        <p:spPr>
          <a:xfrm>
            <a:off x="7368350" y="4101150"/>
            <a:ext cx="1463950" cy="731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Bibliografía</a:t>
            </a:r>
          </a:p>
        </p:txBody>
      </p:sp>
      <p:sp>
        <p:nvSpPr>
          <p:cNvPr id="177" name="Shape 177"/>
          <p:cNvSpPr txBox="1"/>
          <p:nvPr>
            <p:ph idx="1" type="body"/>
          </p:nvPr>
        </p:nvSpPr>
        <p:spPr>
          <a:xfrm>
            <a:off x="311700" y="1417250"/>
            <a:ext cx="8520600" cy="1913700"/>
          </a:xfrm>
          <a:prstGeom prst="rect">
            <a:avLst/>
          </a:prstGeom>
        </p:spPr>
        <p:txBody>
          <a:bodyPr anchorCtr="0" anchor="t" bIns="91425" lIns="91425" rIns="91425" wrap="square" tIns="91425">
            <a:noAutofit/>
          </a:bodyPr>
          <a:lstStyle/>
          <a:p>
            <a:pPr indent="-228600" lvl="0" marL="457200" rtl="0">
              <a:lnSpc>
                <a:spcPct val="200000"/>
              </a:lnSpc>
              <a:spcBef>
                <a:spcPts val="0"/>
              </a:spcBef>
              <a:buClr>
                <a:srgbClr val="000000"/>
              </a:buClr>
            </a:pPr>
            <a:r>
              <a:rPr lang="en">
                <a:solidFill>
                  <a:srgbClr val="000000"/>
                </a:solidFill>
              </a:rPr>
              <a:t>Design Patterns CD - Gamma, Helm, Johnson, Vlissides</a:t>
            </a:r>
          </a:p>
        </p:txBody>
      </p:sp>
      <p:pic>
        <p:nvPicPr>
          <p:cNvPr descr="African, Patterns - Free pictures on Pixabay" id="178" name="Shape 178"/>
          <p:cNvPicPr preferRelativeResize="0"/>
          <p:nvPr/>
        </p:nvPicPr>
        <p:blipFill>
          <a:blip r:embed="rId3">
            <a:alphaModFix/>
          </a:blip>
          <a:stretch>
            <a:fillRect/>
          </a:stretch>
        </p:blipFill>
        <p:spPr>
          <a:xfrm>
            <a:off x="7368350" y="4101150"/>
            <a:ext cx="1463950" cy="73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Agenda</a:t>
            </a:r>
          </a:p>
        </p:txBody>
      </p:sp>
      <p:sp>
        <p:nvSpPr>
          <p:cNvPr id="63" name="Shape 6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a:lnSpc>
                <a:spcPct val="200000"/>
              </a:lnSpc>
              <a:spcBef>
                <a:spcPts val="0"/>
              </a:spcBef>
            </a:pPr>
            <a:r>
              <a:rPr lang="en"/>
              <a:t>Patrones estructurales</a:t>
            </a:r>
          </a:p>
          <a:p>
            <a:pPr indent="-228600" lvl="0" marL="457200">
              <a:lnSpc>
                <a:spcPct val="200000"/>
              </a:lnSpc>
              <a:spcBef>
                <a:spcPts val="0"/>
              </a:spcBef>
            </a:pPr>
            <a:r>
              <a:rPr lang="en"/>
              <a:t>Patrones de comportamiento</a:t>
            </a:r>
          </a:p>
        </p:txBody>
      </p:sp>
      <p:pic>
        <p:nvPicPr>
          <p:cNvPr descr="African, Patterns - Free pictures on Pixabay" id="64" name="Shape 64"/>
          <p:cNvPicPr preferRelativeResize="0"/>
          <p:nvPr/>
        </p:nvPicPr>
        <p:blipFill>
          <a:blip r:embed="rId3">
            <a:alphaModFix/>
          </a:blip>
          <a:stretch>
            <a:fillRect/>
          </a:stretch>
        </p:blipFill>
        <p:spPr>
          <a:xfrm>
            <a:off x="7368350" y="4101150"/>
            <a:ext cx="1463950" cy="73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Agenda</a:t>
            </a:r>
          </a:p>
        </p:txBody>
      </p:sp>
      <p:sp>
        <p:nvSpPr>
          <p:cNvPr id="70" name="Shape 7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buClr>
                <a:srgbClr val="000000"/>
              </a:buClr>
            </a:pPr>
            <a:r>
              <a:rPr lang="en">
                <a:solidFill>
                  <a:srgbClr val="000000"/>
                </a:solidFill>
              </a:rPr>
              <a:t>Patrones estructurales</a:t>
            </a:r>
          </a:p>
          <a:p>
            <a:pPr indent="-228600" lvl="0" marL="457200" rtl="0">
              <a:lnSpc>
                <a:spcPct val="200000"/>
              </a:lnSpc>
              <a:spcBef>
                <a:spcPts val="0"/>
              </a:spcBef>
            </a:pPr>
            <a:r>
              <a:rPr lang="en"/>
              <a:t>Patrones de comportamiento</a:t>
            </a:r>
          </a:p>
        </p:txBody>
      </p:sp>
      <p:pic>
        <p:nvPicPr>
          <p:cNvPr descr="African, Patterns - Free pictures on Pixabay" id="71" name="Shape 71"/>
          <p:cNvPicPr preferRelativeResize="0"/>
          <p:nvPr/>
        </p:nvPicPr>
        <p:blipFill>
          <a:blip r:embed="rId3">
            <a:alphaModFix/>
          </a:blip>
          <a:stretch>
            <a:fillRect/>
          </a:stretch>
        </p:blipFill>
        <p:spPr>
          <a:xfrm>
            <a:off x="7368350" y="4101150"/>
            <a:ext cx="1463950" cy="73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Patrones estructurales</a:t>
            </a:r>
          </a:p>
        </p:txBody>
      </p:sp>
      <p:sp>
        <p:nvSpPr>
          <p:cNvPr id="77" name="Shape 77"/>
          <p:cNvSpPr txBox="1"/>
          <p:nvPr>
            <p:ph idx="1" type="body"/>
          </p:nvPr>
        </p:nvSpPr>
        <p:spPr>
          <a:xfrm>
            <a:off x="311700" y="1152475"/>
            <a:ext cx="3699900" cy="2058300"/>
          </a:xfrm>
          <a:prstGeom prst="rect">
            <a:avLst/>
          </a:prstGeom>
        </p:spPr>
        <p:txBody>
          <a:bodyPr anchorCtr="0" anchor="t" bIns="91425" lIns="91425" rIns="91425" wrap="square" tIns="91425">
            <a:noAutofit/>
          </a:bodyPr>
          <a:lstStyle/>
          <a:p>
            <a:pPr indent="-228600" lvl="0" marL="457200">
              <a:lnSpc>
                <a:spcPct val="200000"/>
              </a:lnSpc>
              <a:spcBef>
                <a:spcPts val="0"/>
              </a:spcBef>
            </a:pPr>
            <a:r>
              <a:rPr lang="en"/>
              <a:t>Facade</a:t>
            </a:r>
          </a:p>
          <a:p>
            <a:pPr indent="-228600" lvl="0" marL="457200">
              <a:lnSpc>
                <a:spcPct val="200000"/>
              </a:lnSpc>
              <a:spcBef>
                <a:spcPts val="0"/>
              </a:spcBef>
            </a:pPr>
            <a:r>
              <a:rPr lang="en"/>
              <a:t>Proxy</a:t>
            </a:r>
          </a:p>
          <a:p>
            <a:pPr indent="-228600" lvl="0" marL="457200">
              <a:lnSpc>
                <a:spcPct val="200000"/>
              </a:lnSpc>
              <a:spcBef>
                <a:spcPts val="0"/>
              </a:spcBef>
            </a:pPr>
            <a:r>
              <a:rPr lang="en"/>
              <a:t>Composite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Facade</a:t>
            </a:r>
          </a:p>
        </p:txBody>
      </p:sp>
      <p:sp>
        <p:nvSpPr>
          <p:cNvPr id="83" name="Shape 83"/>
          <p:cNvSpPr txBox="1"/>
          <p:nvPr>
            <p:ph idx="1" type="body"/>
          </p:nvPr>
        </p:nvSpPr>
        <p:spPr>
          <a:xfrm>
            <a:off x="311700" y="2081775"/>
            <a:ext cx="8520600" cy="1580700"/>
          </a:xfrm>
          <a:prstGeom prst="rect">
            <a:avLst/>
          </a:prstGeom>
        </p:spPr>
        <p:txBody>
          <a:bodyPr anchorCtr="0" anchor="t" bIns="91425" lIns="91425" rIns="91425" wrap="square" tIns="91425">
            <a:noAutofit/>
          </a:bodyPr>
          <a:lstStyle/>
          <a:p>
            <a:pPr indent="-330200" lvl="0" marL="457200" rtl="0">
              <a:lnSpc>
                <a:spcPct val="150000"/>
              </a:lnSpc>
              <a:spcBef>
                <a:spcPts val="0"/>
              </a:spcBef>
              <a:buSzPct val="100000"/>
            </a:pPr>
            <a:r>
              <a:rPr lang="en" sz="1600"/>
              <a:t>Unifica el acceso a un conjunto de servicios o subsistemas</a:t>
            </a:r>
          </a:p>
          <a:p>
            <a:pPr indent="-330200" lvl="0" marL="457200" rtl="0">
              <a:lnSpc>
                <a:spcPct val="150000"/>
              </a:lnSpc>
              <a:spcBef>
                <a:spcPts val="0"/>
              </a:spcBef>
              <a:buSzPct val="100000"/>
            </a:pPr>
            <a:r>
              <a:rPr lang="en" sz="1600"/>
              <a:t>Provee acceso de alto nivel para permitir un uso más simple</a:t>
            </a:r>
          </a:p>
          <a:p>
            <a:pPr indent="-330200" lvl="0" marL="457200" rtl="0">
              <a:lnSpc>
                <a:spcPct val="150000"/>
              </a:lnSpc>
              <a:spcBef>
                <a:spcPts val="0"/>
              </a:spcBef>
              <a:buSzPct val="100000"/>
            </a:pPr>
            <a:r>
              <a:rPr lang="en" sz="1600"/>
              <a:t>Separa uso estándar y personalizado</a:t>
            </a:r>
          </a:p>
          <a:p>
            <a:pPr indent="-330200" lvl="0" marL="457200">
              <a:lnSpc>
                <a:spcPct val="150000"/>
              </a:lnSpc>
              <a:spcBef>
                <a:spcPts val="0"/>
              </a:spcBef>
              <a:buSzPct val="100000"/>
            </a:pPr>
            <a:r>
              <a:rPr lang="en" sz="1600"/>
              <a:t>Reduce el acoplamiento con los subsistemas detrás de la fachada</a:t>
            </a:r>
          </a:p>
        </p:txBody>
      </p:sp>
      <p:sp>
        <p:nvSpPr>
          <p:cNvPr id="84" name="Shape 84"/>
          <p:cNvSpPr txBox="1"/>
          <p:nvPr/>
        </p:nvSpPr>
        <p:spPr>
          <a:xfrm>
            <a:off x="2009750" y="1096975"/>
            <a:ext cx="5188500" cy="984900"/>
          </a:xfrm>
          <a:prstGeom prst="rect">
            <a:avLst/>
          </a:prstGeom>
          <a:noFill/>
          <a:ln>
            <a:noFill/>
          </a:ln>
        </p:spPr>
        <p:txBody>
          <a:bodyPr anchorCtr="0" anchor="t" bIns="91425" lIns="91425" rIns="91425" wrap="square" tIns="91425">
            <a:noAutofit/>
          </a:bodyPr>
          <a:lstStyle/>
          <a:p>
            <a:pPr lvl="0" marR="0" rtl="0" algn="ctr">
              <a:lnSpc>
                <a:spcPct val="100000"/>
              </a:lnSpc>
              <a:spcBef>
                <a:spcPts val="0"/>
              </a:spcBef>
              <a:spcAft>
                <a:spcPts val="1600"/>
              </a:spcAft>
              <a:buNone/>
            </a:pPr>
            <a:r>
              <a:rPr lang="en">
                <a:solidFill>
                  <a:schemeClr val="dk2"/>
                </a:solidFill>
              </a:rPr>
              <a:t>Se tiene una interfaz altamente compleja, de la que se usa una porción muy reducida en la gran mayoría de los casos.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Facade</a:t>
            </a:r>
          </a:p>
        </p:txBody>
      </p:sp>
      <p:pic>
        <p:nvPicPr>
          <p:cNvPr descr="Facade - example.png" id="90" name="Shape 90"/>
          <p:cNvPicPr preferRelativeResize="0"/>
          <p:nvPr/>
        </p:nvPicPr>
        <p:blipFill rotWithShape="1">
          <a:blip r:embed="rId3">
            <a:alphaModFix/>
          </a:blip>
          <a:srcRect b="1858" l="0" r="0" t="1848"/>
          <a:stretch/>
        </p:blipFill>
        <p:spPr>
          <a:xfrm>
            <a:off x="1699615" y="215850"/>
            <a:ext cx="7179463" cy="4927649"/>
          </a:xfrm>
          <a:prstGeom prst="rect">
            <a:avLst/>
          </a:prstGeom>
          <a:noFill/>
          <a:ln>
            <a:noFill/>
          </a:ln>
        </p:spPr>
      </p:pic>
      <p:sp>
        <p:nvSpPr>
          <p:cNvPr id="91" name="Shape 91"/>
          <p:cNvSpPr txBox="1"/>
          <p:nvPr/>
        </p:nvSpPr>
        <p:spPr>
          <a:xfrm>
            <a:off x="0" y="2896850"/>
            <a:ext cx="2193000" cy="1090800"/>
          </a:xfrm>
          <a:prstGeom prst="rect">
            <a:avLst/>
          </a:prstGeom>
          <a:noFill/>
          <a:ln>
            <a:noFill/>
          </a:ln>
        </p:spPr>
        <p:txBody>
          <a:bodyPr anchorCtr="0" anchor="ctr" bIns="91425" lIns="91425" rIns="91425" wrap="square" tIns="91425">
            <a:noAutofit/>
          </a:bodyPr>
          <a:lstStyle/>
          <a:p>
            <a:pPr lvl="0" algn="ctr">
              <a:spcBef>
                <a:spcPts val="0"/>
              </a:spcBef>
              <a:buNone/>
            </a:pPr>
            <a:r>
              <a:rPr lang="en" sz="1800"/>
              <a:t>¿Dudas?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Proxy</a:t>
            </a:r>
          </a:p>
        </p:txBody>
      </p:sp>
      <p:sp>
        <p:nvSpPr>
          <p:cNvPr id="97" name="Shape 97"/>
          <p:cNvSpPr txBox="1"/>
          <p:nvPr>
            <p:ph idx="1" type="body"/>
          </p:nvPr>
        </p:nvSpPr>
        <p:spPr>
          <a:xfrm>
            <a:off x="311700" y="2370175"/>
            <a:ext cx="8520600" cy="2258100"/>
          </a:xfrm>
          <a:prstGeom prst="rect">
            <a:avLst/>
          </a:prstGeom>
        </p:spPr>
        <p:txBody>
          <a:bodyPr anchorCtr="0" anchor="t" bIns="91425" lIns="91425" rIns="91425" wrap="square" tIns="91425">
            <a:noAutofit/>
          </a:bodyPr>
          <a:lstStyle/>
          <a:p>
            <a:pPr indent="-330200" lvl="0" marL="457200" rtl="0">
              <a:lnSpc>
                <a:spcPct val="150000"/>
              </a:lnSpc>
              <a:spcBef>
                <a:spcPts val="0"/>
              </a:spcBef>
              <a:buSzPct val="100000"/>
            </a:pPr>
            <a:r>
              <a:rPr lang="en" sz="1600"/>
              <a:t>Permite postergar operaciones costosas y evitables</a:t>
            </a:r>
          </a:p>
          <a:p>
            <a:pPr indent="-330200" lvl="0" marL="457200" rtl="0">
              <a:lnSpc>
                <a:spcPct val="150000"/>
              </a:lnSpc>
              <a:spcBef>
                <a:spcPts val="0"/>
              </a:spcBef>
              <a:buSzPct val="100000"/>
            </a:pPr>
            <a:r>
              <a:rPr lang="en" sz="1600"/>
              <a:t>Casos de uso</a:t>
            </a:r>
          </a:p>
          <a:p>
            <a:pPr indent="-304800" lvl="1" marL="914400" rtl="0">
              <a:lnSpc>
                <a:spcPct val="150000"/>
              </a:lnSpc>
              <a:spcBef>
                <a:spcPts val="0"/>
              </a:spcBef>
              <a:buSzPct val="100000"/>
            </a:pPr>
            <a:r>
              <a:rPr lang="en" sz="1200"/>
              <a:t>Remoto - para objetos separados de lugar - embajador</a:t>
            </a:r>
          </a:p>
          <a:p>
            <a:pPr indent="-304800" lvl="1" marL="914400" rtl="0">
              <a:lnSpc>
                <a:spcPct val="150000"/>
              </a:lnSpc>
              <a:spcBef>
                <a:spcPts val="0"/>
              </a:spcBef>
              <a:buSzPct val="100000"/>
            </a:pPr>
            <a:r>
              <a:rPr lang="en" sz="1200"/>
              <a:t>Virtual - para objetos costosos</a:t>
            </a:r>
          </a:p>
          <a:p>
            <a:pPr indent="-304800" lvl="1" marL="914400" rtl="0">
              <a:lnSpc>
                <a:spcPct val="150000"/>
              </a:lnSpc>
              <a:spcBef>
                <a:spcPts val="0"/>
              </a:spcBef>
              <a:buSzPct val="100000"/>
            </a:pPr>
            <a:r>
              <a:rPr lang="en" sz="1200"/>
              <a:t>Protección - para objetos que necesitan manejar permisos o niveles de acceso</a:t>
            </a:r>
          </a:p>
          <a:p>
            <a:pPr indent="-304800" lvl="1" marL="914400" rtl="0">
              <a:lnSpc>
                <a:spcPct val="150000"/>
              </a:lnSpc>
              <a:spcBef>
                <a:spcPts val="0"/>
              </a:spcBef>
              <a:buSzPct val="100000"/>
            </a:pPr>
            <a:r>
              <a:rPr lang="en" sz="1200"/>
              <a:t>Referencia Inteligente - para usarse como puntero inteligente - manejo de lockeos</a:t>
            </a:r>
          </a:p>
          <a:p>
            <a:pPr indent="-330200" lvl="0" marL="457200" rtl="0">
              <a:lnSpc>
                <a:spcPct val="150000"/>
              </a:lnSpc>
              <a:spcBef>
                <a:spcPts val="0"/>
              </a:spcBef>
              <a:buSzPct val="100000"/>
            </a:pPr>
            <a:r>
              <a:rPr lang="en" sz="1600"/>
              <a:t>Mocks</a:t>
            </a:r>
          </a:p>
        </p:txBody>
      </p:sp>
      <p:sp>
        <p:nvSpPr>
          <p:cNvPr id="98" name="Shape 98"/>
          <p:cNvSpPr txBox="1"/>
          <p:nvPr/>
        </p:nvSpPr>
        <p:spPr>
          <a:xfrm>
            <a:off x="2009750" y="1096975"/>
            <a:ext cx="5188500" cy="1273200"/>
          </a:xfrm>
          <a:prstGeom prst="rect">
            <a:avLst/>
          </a:prstGeom>
          <a:noFill/>
          <a:ln>
            <a:noFill/>
          </a:ln>
        </p:spPr>
        <p:txBody>
          <a:bodyPr anchorCtr="0" anchor="t" bIns="91425" lIns="91425" rIns="91425" wrap="square" tIns="91425">
            <a:noAutofit/>
          </a:bodyPr>
          <a:lstStyle/>
          <a:p>
            <a:pPr lvl="0" rtl="0" algn="ctr">
              <a:spcBef>
                <a:spcPts val="0"/>
              </a:spcBef>
              <a:spcAft>
                <a:spcPts val="1600"/>
              </a:spcAft>
              <a:buClr>
                <a:schemeClr val="dk1"/>
              </a:buClr>
              <a:buFont typeface="Arial"/>
              <a:buNone/>
            </a:pPr>
            <a:r>
              <a:rPr lang="en">
                <a:solidFill>
                  <a:schemeClr val="dk2"/>
                </a:solidFill>
              </a:rPr>
              <a:t>Cuando se necesita postergar operaciones costosas, controlar el acceso a determinados tipos de recursos, acortar el tiempo de acceso a un objeto que lleva mucho tiempo conseguir, un proxy nos es de mucha ayuda.</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Proxy</a:t>
            </a:r>
          </a:p>
        </p:txBody>
      </p:sp>
      <p:pic>
        <p:nvPicPr>
          <p:cNvPr id="104" name="Shape 104"/>
          <p:cNvPicPr preferRelativeResize="0"/>
          <p:nvPr/>
        </p:nvPicPr>
        <p:blipFill>
          <a:blip r:embed="rId3">
            <a:alphaModFix/>
          </a:blip>
          <a:stretch>
            <a:fillRect/>
          </a:stretch>
        </p:blipFill>
        <p:spPr>
          <a:xfrm>
            <a:off x="1965400" y="1178913"/>
            <a:ext cx="5213190" cy="301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Composite</a:t>
            </a:r>
          </a:p>
        </p:txBody>
      </p:sp>
      <p:sp>
        <p:nvSpPr>
          <p:cNvPr id="110" name="Shape 110"/>
          <p:cNvSpPr txBox="1"/>
          <p:nvPr>
            <p:ph idx="1" type="body"/>
          </p:nvPr>
        </p:nvSpPr>
        <p:spPr>
          <a:xfrm>
            <a:off x="311700" y="2081775"/>
            <a:ext cx="8520600" cy="1585500"/>
          </a:xfrm>
          <a:prstGeom prst="rect">
            <a:avLst/>
          </a:prstGeom>
        </p:spPr>
        <p:txBody>
          <a:bodyPr anchorCtr="0" anchor="ctr" bIns="91425" lIns="91425" rIns="91425" wrap="square" tIns="91425">
            <a:noAutofit/>
          </a:bodyPr>
          <a:lstStyle/>
          <a:p>
            <a:pPr indent="-330200" lvl="0" marL="457200" rtl="0">
              <a:lnSpc>
                <a:spcPct val="150000"/>
              </a:lnSpc>
              <a:spcBef>
                <a:spcPts val="0"/>
              </a:spcBef>
              <a:buSzPct val="100000"/>
            </a:pPr>
            <a:r>
              <a:rPr lang="en" sz="1600"/>
              <a:t>Simplifica el código cliente</a:t>
            </a:r>
          </a:p>
          <a:p>
            <a:pPr indent="-330200" lvl="0" marL="457200" rtl="0">
              <a:lnSpc>
                <a:spcPct val="150000"/>
              </a:lnSpc>
              <a:spcBef>
                <a:spcPts val="0"/>
              </a:spcBef>
              <a:buSzPct val="100000"/>
            </a:pPr>
            <a:r>
              <a:rPr lang="en" sz="1600"/>
              <a:t>Unifica el modo de uso de objetos compuestos de individuales</a:t>
            </a:r>
          </a:p>
        </p:txBody>
      </p:sp>
      <p:sp>
        <p:nvSpPr>
          <p:cNvPr id="111" name="Shape 111"/>
          <p:cNvSpPr txBox="1"/>
          <p:nvPr/>
        </p:nvSpPr>
        <p:spPr>
          <a:xfrm>
            <a:off x="2009750" y="1096975"/>
            <a:ext cx="5188500" cy="984900"/>
          </a:xfrm>
          <a:prstGeom prst="rect">
            <a:avLst/>
          </a:prstGeom>
          <a:noFill/>
          <a:ln>
            <a:noFill/>
          </a:ln>
        </p:spPr>
        <p:txBody>
          <a:bodyPr anchorCtr="0" anchor="t" bIns="91425" lIns="91425" rIns="91425" wrap="square" tIns="91425">
            <a:noAutofit/>
          </a:bodyPr>
          <a:lstStyle/>
          <a:p>
            <a:pPr lvl="0" marR="0" rtl="0" algn="ctr">
              <a:lnSpc>
                <a:spcPct val="100000"/>
              </a:lnSpc>
              <a:spcBef>
                <a:spcPts val="0"/>
              </a:spcBef>
              <a:spcAft>
                <a:spcPts val="1600"/>
              </a:spcAft>
              <a:buNone/>
            </a:pPr>
            <a:r>
              <a:rPr lang="en">
                <a:solidFill>
                  <a:schemeClr val="dk2"/>
                </a:solidFill>
              </a:rPr>
              <a:t>Tratar de forma unificada objetos simples y objetos compuestos, organizando estructuras jerarquizadas con interfaz uniforme.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