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256" r:id="rId2"/>
    <p:sldId id="299" r:id="rId3"/>
    <p:sldId id="300" r:id="rId4"/>
    <p:sldId id="301" r:id="rId5"/>
    <p:sldId id="257"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58" r:id="rId19"/>
    <p:sldId id="264" r:id="rId20"/>
    <p:sldId id="265" r:id="rId21"/>
    <p:sldId id="266" r:id="rId22"/>
    <p:sldId id="267" r:id="rId23"/>
    <p:sldId id="268" r:id="rId24"/>
    <p:sldId id="269" r:id="rId25"/>
    <p:sldId id="270" r:id="rId26"/>
    <p:sldId id="271" r:id="rId27"/>
    <p:sldId id="302" r:id="rId28"/>
    <p:sldId id="303" r:id="rId29"/>
    <p:sldId id="272" r:id="rId30"/>
    <p:sldId id="273" r:id="rId31"/>
    <p:sldId id="274" r:id="rId32"/>
    <p:sldId id="275" r:id="rId33"/>
    <p:sldId id="261" r:id="rId34"/>
    <p:sldId id="262" r:id="rId35"/>
    <p:sldId id="304" r:id="rId36"/>
    <p:sldId id="305" r:id="rId37"/>
    <p:sldId id="306" r:id="rId38"/>
    <p:sldId id="307" r:id="rId39"/>
    <p:sldId id="308" r:id="rId40"/>
    <p:sldId id="288" r:id="rId41"/>
    <p:sldId id="289" r:id="rId42"/>
    <p:sldId id="290" r:id="rId43"/>
    <p:sldId id="297" r:id="rId44"/>
    <p:sldId id="291" r:id="rId45"/>
    <p:sldId id="309" r:id="rId46"/>
    <p:sldId id="293" r:id="rId47"/>
    <p:sldId id="294" r:id="rId48"/>
    <p:sldId id="295" r:id="rId49"/>
    <p:sldId id="317" r:id="rId50"/>
    <p:sldId id="312" r:id="rId51"/>
    <p:sldId id="310" r:id="rId52"/>
    <p:sldId id="311" r:id="rId53"/>
    <p:sldId id="314" r:id="rId54"/>
    <p:sldId id="313"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5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5D4DC4-B3BF-439A-B47F-FCE56074E9FE}" type="datetimeFigureOut">
              <a:rPr lang="en-US" smtClean="0"/>
              <a:pPr/>
              <a:t>4/6/2016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D0A9-1904-4013-8813-977D2019F6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mongodb.org/manual/reference/method/db.collection.save/"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4579" name="Rectangle 3"/>
          <p:cNvSpPr>
            <a:spLocks noGrp="1"/>
          </p:cNvSpPr>
          <p:nvPr>
            <p:ph type="body" idx="1"/>
          </p:nvPr>
        </p:nvSpPr>
        <p:spPr>
          <a:noFill/>
          <a:ln/>
        </p:spPr>
        <p:txBody>
          <a:bodyPr/>
          <a:lstStyle/>
          <a:p>
            <a:pPr eaLnBrk="1" hangingPunct="1"/>
            <a:r>
              <a:rPr lang="hu-HU" smtClean="0">
                <a:latin typeface="Arial" charset="0"/>
              </a:rPr>
              <a:t>Flexible schema</a:t>
            </a:r>
          </a:p>
          <a:p>
            <a:pPr eaLnBrk="1" hangingPunct="1"/>
            <a:r>
              <a:rPr lang="hu-HU" smtClean="0">
                <a:latin typeface="Arial" charset="0"/>
              </a:rPr>
              <a:t>Javascript</a:t>
            </a:r>
          </a:p>
          <a:p>
            <a:pPr eaLnBrk="1" hangingPunct="1"/>
            <a:endParaRPr lang="hu-HU"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Rectangle 3"/>
          <p:cNvSpPr>
            <a:spLocks noGrp="1"/>
          </p:cNvSpPr>
          <p:nvPr>
            <p:ph type="body" idx="1"/>
          </p:nvPr>
        </p:nvSpPr>
        <p:spPr>
          <a:noFill/>
          <a:ln/>
        </p:spPr>
        <p:txBody>
          <a:bodyPr/>
          <a:lstStyle/>
          <a:p>
            <a:pPr eaLnBrk="1" hangingPunct="1"/>
            <a:r>
              <a:rPr lang="hu-HU" smtClean="0">
                <a:latin typeface="Arial" charset="0"/>
              </a:rPr>
              <a:t>Create</a:t>
            </a:r>
          </a:p>
          <a:p>
            <a:pPr lvl="1" eaLnBrk="1" hangingPunct="1">
              <a:buFontTx/>
              <a:buChar char="•"/>
            </a:pPr>
            <a:r>
              <a:rPr lang="hu-HU" smtClean="0">
                <a:latin typeface="Arial" charset="0"/>
              </a:rPr>
              <a:t>The field name _id is reserved for use as a primary key; its value must be unique in the collection, is immutable, and may be of any type other than an array. </a:t>
            </a:r>
          </a:p>
          <a:p>
            <a:pPr lvl="1" eaLnBrk="1" hangingPunct="1">
              <a:buFontTx/>
              <a:buChar char="•"/>
            </a:pPr>
            <a:r>
              <a:rPr lang="hu-HU" smtClean="0">
                <a:latin typeface="Arial" charset="0"/>
              </a:rPr>
              <a:t>The field names </a:t>
            </a:r>
            <a:r>
              <a:rPr lang="hu-HU" b="1" smtClean="0">
                <a:latin typeface="Arial" charset="0"/>
              </a:rPr>
              <a:t>cannot</a:t>
            </a:r>
            <a:r>
              <a:rPr lang="hu-HU" smtClean="0">
                <a:latin typeface="Arial" charset="0"/>
              </a:rPr>
              <a:t> start with the $ character. </a:t>
            </a:r>
          </a:p>
          <a:p>
            <a:pPr lvl="1" eaLnBrk="1" hangingPunct="1">
              <a:buFontTx/>
              <a:buChar char="•"/>
            </a:pPr>
            <a:r>
              <a:rPr lang="hu-HU" smtClean="0">
                <a:latin typeface="Arial" charset="0"/>
              </a:rPr>
              <a:t>The field names </a:t>
            </a:r>
            <a:r>
              <a:rPr lang="hu-HU" b="1" smtClean="0">
                <a:latin typeface="Arial" charset="0"/>
              </a:rPr>
              <a:t>cannot</a:t>
            </a:r>
            <a:r>
              <a:rPr lang="hu-HU" smtClean="0">
                <a:latin typeface="Arial" charset="0"/>
              </a:rPr>
              <a:t> contain the . character. </a:t>
            </a:r>
          </a:p>
          <a:p>
            <a:pPr eaLnBrk="1" hangingPunct="1"/>
            <a:r>
              <a:rPr lang="hu-HU" smtClean="0">
                <a:latin typeface="Arial" charset="0"/>
              </a:rPr>
              <a:t>   Create with save</a:t>
            </a:r>
          </a:p>
          <a:p>
            <a:pPr lvl="2" eaLnBrk="1" hangingPunct="1">
              <a:buFontTx/>
              <a:buChar char="•"/>
            </a:pPr>
            <a:r>
              <a:rPr lang="hu-HU" smtClean="0">
                <a:latin typeface="Arial" charset="0"/>
              </a:rPr>
              <a:t>If the &lt;document&gt; argument does not contain the _id field or contains an _id field with a value not in the collection, the </a:t>
            </a:r>
            <a:r>
              <a:rPr lang="hu-HU" smtClean="0">
                <a:latin typeface="Arial" charset="0"/>
                <a:hlinkClick r:id="rId3" tooltip="db.collection.save"/>
              </a:rPr>
              <a:t>save()</a:t>
            </a:r>
            <a:r>
              <a:rPr lang="hu-HU" smtClean="0">
                <a:latin typeface="Arial" charset="0"/>
              </a:rPr>
              <a:t> method performs an insert of the document. </a:t>
            </a:r>
          </a:p>
          <a:p>
            <a:pPr lvl="2" eaLnBrk="1" hangingPunct="1">
              <a:buFontTx/>
              <a:buChar char="•"/>
            </a:pPr>
            <a:r>
              <a:rPr lang="hu-HU" smtClean="0">
                <a:latin typeface="Arial" charset="0"/>
              </a:rPr>
              <a:t>Otherwise, the </a:t>
            </a:r>
            <a:r>
              <a:rPr lang="hu-HU" smtClean="0">
                <a:latin typeface="Arial" charset="0"/>
                <a:hlinkClick r:id="rId3" tooltip="db.collection.save"/>
              </a:rPr>
              <a:t>save()</a:t>
            </a:r>
            <a:r>
              <a:rPr lang="hu-HU" smtClean="0">
                <a:latin typeface="Arial" charset="0"/>
              </a:rPr>
              <a:t> method performs an update. </a:t>
            </a:r>
          </a:p>
          <a:p>
            <a:pPr eaLnBrk="1" hangingPunct="1"/>
            <a:r>
              <a:rPr lang="hu-HU" smtClean="0">
                <a:latin typeface="Arial" charset="0"/>
              </a:rPr>
              <a:t>sds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D3216E-4C76-4ACD-AF9F-07651E61581A}"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3216E-4C76-4ACD-AF9F-07651E61581A}"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3216E-4C76-4ACD-AF9F-07651E61581A}"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3216E-4C76-4ACD-AF9F-07651E61581A}"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D3216E-4C76-4ACD-AF9F-07651E61581A}"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D3216E-4C76-4ACD-AF9F-07651E61581A}"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D3216E-4C76-4ACD-AF9F-07651E61581A}" type="datetimeFigureOut">
              <a:rPr lang="en-US" smtClean="0"/>
              <a:pPr/>
              <a:t>4/6/2016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D3216E-4C76-4ACD-AF9F-07651E61581A}" type="datetimeFigureOut">
              <a:rPr lang="en-US" smtClean="0"/>
              <a:pPr/>
              <a:t>4/6/2016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3216E-4C76-4ACD-AF9F-07651E61581A}" type="datetimeFigureOut">
              <a:rPr lang="en-US" smtClean="0"/>
              <a:pPr/>
              <a:t>4/6/2016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3216E-4C76-4ACD-AF9F-07651E61581A}"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3216E-4C76-4ACD-AF9F-07651E61581A}"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CADED-F59B-4C48-AB71-F8AC657B5B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3216E-4C76-4ACD-AF9F-07651E61581A}" type="datetimeFigureOut">
              <a:rPr lang="en-US" smtClean="0"/>
              <a:pPr/>
              <a:t>4/6/2016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CADED-F59B-4C48-AB71-F8AC657B5B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Mongodb</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416858" y="1971674"/>
            <a:ext cx="7888941" cy="3906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1371600" y="2362200"/>
            <a:ext cx="6010275" cy="3009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Licensing</a:t>
            </a:r>
            <a:endParaRPr lang="en-US" dirty="0"/>
          </a:p>
        </p:txBody>
      </p:sp>
      <p:sp>
        <p:nvSpPr>
          <p:cNvPr id="3" name="Content Placeholder 2"/>
          <p:cNvSpPr>
            <a:spLocks noGrp="1"/>
          </p:cNvSpPr>
          <p:nvPr>
            <p:ph idx="1"/>
          </p:nvPr>
        </p:nvSpPr>
        <p:spPr/>
        <p:txBody>
          <a:bodyPr/>
          <a:lstStyle/>
          <a:p>
            <a:r>
              <a:rPr lang="en-US" dirty="0" smtClean="0">
                <a:solidFill>
                  <a:srgbClr val="00B0F0"/>
                </a:solidFill>
              </a:rPr>
              <a:t>Free software foundation</a:t>
            </a:r>
          </a:p>
          <a:p>
            <a:pPr>
              <a:buNone/>
            </a:pPr>
            <a:r>
              <a:rPr lang="en-US" dirty="0" smtClean="0">
                <a:solidFill>
                  <a:srgbClr val="FF0000"/>
                </a:solidFill>
              </a:rPr>
              <a:t>    Mongodb</a:t>
            </a:r>
          </a:p>
          <a:p>
            <a:r>
              <a:rPr lang="en-US" dirty="0" smtClean="0">
                <a:solidFill>
                  <a:srgbClr val="00B0F0"/>
                </a:solidFill>
              </a:rPr>
              <a:t>Commercial Licenses</a:t>
            </a:r>
          </a:p>
          <a:p>
            <a:pPr>
              <a:buNone/>
            </a:pPr>
            <a:r>
              <a:rPr lang="en-US" dirty="0" smtClean="0"/>
              <a:t>    </a:t>
            </a:r>
            <a:r>
              <a:rPr lang="en-US" dirty="0" smtClean="0">
                <a:solidFill>
                  <a:srgbClr val="FF0000"/>
                </a:solidFill>
              </a:rPr>
              <a:t>Mongodb enterprises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enterprises</a:t>
            </a:r>
            <a:endParaRPr lang="en-US" dirty="0"/>
          </a:p>
        </p:txBody>
      </p:sp>
      <p:sp>
        <p:nvSpPr>
          <p:cNvPr id="3" name="Content Placeholder 2"/>
          <p:cNvSpPr>
            <a:spLocks noGrp="1"/>
          </p:cNvSpPr>
          <p:nvPr>
            <p:ph idx="1"/>
          </p:nvPr>
        </p:nvSpPr>
        <p:spPr/>
        <p:txBody>
          <a:bodyPr/>
          <a:lstStyle/>
          <a:p>
            <a:endParaRPr lang="en-US"/>
          </a:p>
        </p:txBody>
      </p:sp>
      <p:pic>
        <p:nvPicPr>
          <p:cNvPr id="8195" name="Picture 3"/>
          <p:cNvPicPr>
            <a:picLocks noChangeAspect="1" noChangeArrowheads="1"/>
          </p:cNvPicPr>
          <p:nvPr/>
        </p:nvPicPr>
        <p:blipFill>
          <a:blip r:embed="rId2"/>
          <a:srcRect/>
          <a:stretch>
            <a:fillRect/>
          </a:stretch>
        </p:blipFill>
        <p:spPr bwMode="auto">
          <a:xfrm>
            <a:off x="175847" y="2209800"/>
            <a:ext cx="8968153"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a:t>
            </a:r>
            <a:r>
              <a:rPr lang="en-US" dirty="0" err="1" smtClean="0"/>
              <a:t>usecases</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2743199" y="1676644"/>
            <a:ext cx="3352801" cy="44217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2514600" y="1981200"/>
            <a:ext cx="4991100" cy="246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1219200" y="1447800"/>
            <a:ext cx="6593367" cy="35718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clients</a:t>
            </a: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srcRect/>
          <a:stretch>
            <a:fillRect/>
          </a:stretch>
        </p:blipFill>
        <p:spPr bwMode="auto">
          <a:xfrm>
            <a:off x="205892" y="1990724"/>
            <a:ext cx="8404708" cy="39528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clients</a:t>
            </a:r>
            <a:endParaRPr lang="en-US"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533400" y="1524000"/>
            <a:ext cx="8193698"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services</a:t>
            </a:r>
            <a:endParaRPr lang="en-US" dirty="0"/>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2"/>
          <a:srcRect/>
          <a:stretch>
            <a:fillRect/>
          </a:stretch>
        </p:blipFill>
        <p:spPr bwMode="auto">
          <a:xfrm>
            <a:off x="1147763" y="2305050"/>
            <a:ext cx="6848475" cy="2247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err="1" smtClean="0"/>
              <a:t>MongoDB</a:t>
            </a:r>
            <a:r>
              <a:rPr lang="en-US" sz="2400" dirty="0" smtClean="0"/>
              <a:t> is an open-source document database, and leading </a:t>
            </a:r>
            <a:r>
              <a:rPr lang="en-US" sz="2400" dirty="0" err="1" smtClean="0"/>
              <a:t>NoSQL</a:t>
            </a:r>
            <a:r>
              <a:rPr lang="en-US" sz="2400" dirty="0" smtClean="0"/>
              <a:t> database. </a:t>
            </a:r>
          </a:p>
          <a:p>
            <a:r>
              <a:rPr lang="en-US" sz="2400" dirty="0" err="1" smtClean="0"/>
              <a:t>MongoDB</a:t>
            </a:r>
            <a:r>
              <a:rPr lang="en-US" sz="2400" dirty="0" smtClean="0"/>
              <a:t> is written in </a:t>
            </a:r>
            <a:r>
              <a:rPr lang="en-US" sz="2400" dirty="0" err="1" smtClean="0">
                <a:solidFill>
                  <a:srgbClr val="FF0000"/>
                </a:solidFill>
              </a:rPr>
              <a:t>c++</a:t>
            </a:r>
            <a:r>
              <a:rPr lang="en-US" sz="2400" dirty="0" smtClean="0">
                <a:solidFill>
                  <a:srgbClr val="FF0000"/>
                </a:solidFill>
              </a:rPr>
              <a:t>.</a:t>
            </a:r>
          </a:p>
          <a:p>
            <a:r>
              <a:rPr lang="en-US" sz="2400" dirty="0" err="1" smtClean="0"/>
              <a:t>MongoDB</a:t>
            </a:r>
            <a:r>
              <a:rPr lang="en-US" sz="2400" dirty="0" smtClean="0"/>
              <a:t> is a cross-platform, </a:t>
            </a:r>
            <a:r>
              <a:rPr lang="en-US" sz="2400" dirty="0" smtClean="0">
                <a:solidFill>
                  <a:srgbClr val="FF0000"/>
                </a:solidFill>
              </a:rPr>
              <a:t>document oriented database</a:t>
            </a:r>
            <a:r>
              <a:rPr lang="en-US" sz="2400" dirty="0" smtClean="0"/>
              <a:t> that provides, high performance, high availability, and easy scalability. </a:t>
            </a:r>
          </a:p>
          <a:p>
            <a:r>
              <a:rPr lang="en-US" sz="2400" dirty="0" err="1" smtClean="0"/>
              <a:t>MongoDB</a:t>
            </a:r>
            <a:r>
              <a:rPr lang="en-US" sz="2400" dirty="0" smtClean="0"/>
              <a:t> works on concept of </a:t>
            </a:r>
            <a:r>
              <a:rPr lang="en-US" sz="2400" dirty="0" err="1" smtClean="0"/>
              <a:t>database,collection</a:t>
            </a:r>
            <a:r>
              <a:rPr lang="en-US" sz="2400" dirty="0" smtClean="0"/>
              <a:t> and document.</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services</a:t>
            </a: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568877" y="1828800"/>
            <a:ext cx="7636912" cy="3052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a:t>
            </a:r>
            <a:endParaRPr lang="en-US" dirty="0"/>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srcRect/>
          <a:stretch>
            <a:fillRect/>
          </a:stretch>
        </p:blipFill>
        <p:spPr bwMode="auto">
          <a:xfrm>
            <a:off x="914400" y="1905000"/>
            <a:ext cx="7764601"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Media and entertainment</a:t>
            </a:r>
            <a:endParaRPr lang="en-US" dirty="0"/>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a:srcRect/>
          <a:stretch>
            <a:fillRect/>
          </a:stretch>
        </p:blipFill>
        <p:spPr bwMode="auto">
          <a:xfrm>
            <a:off x="533400" y="1524000"/>
            <a:ext cx="7807098"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etail</a:t>
            </a:r>
            <a:endParaRPr lang="en-US" dirty="0"/>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srcRect/>
          <a:stretch>
            <a:fillRect/>
          </a:stretch>
        </p:blipFill>
        <p:spPr bwMode="auto">
          <a:xfrm>
            <a:off x="962025" y="1905001"/>
            <a:ext cx="7219950" cy="2566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Telecommunication</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981075" y="2057400"/>
            <a:ext cx="7181850" cy="29440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a:srcRect/>
          <a:stretch>
            <a:fillRect/>
          </a:stretch>
        </p:blipFill>
        <p:spPr bwMode="auto">
          <a:xfrm>
            <a:off x="457200" y="304800"/>
            <a:ext cx="6038850" cy="5210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Mongodb package component tools</a:t>
            </a:r>
            <a:endParaRPr lang="en-US" dirty="0"/>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a:srcRect/>
          <a:stretch>
            <a:fillRect/>
          </a:stretch>
        </p:blipFill>
        <p:spPr bwMode="auto">
          <a:xfrm>
            <a:off x="533400" y="1828799"/>
            <a:ext cx="7086600" cy="3933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a:t>
            </a:r>
            <a:endParaRPr lang="en-US" dirty="0"/>
          </a:p>
        </p:txBody>
      </p:sp>
      <p:sp>
        <p:nvSpPr>
          <p:cNvPr id="3" name="Content Placeholder 2"/>
          <p:cNvSpPr>
            <a:spLocks noGrp="1"/>
          </p:cNvSpPr>
          <p:nvPr>
            <p:ph idx="1"/>
          </p:nvPr>
        </p:nvSpPr>
        <p:spPr/>
        <p:txBody>
          <a:bodyPr/>
          <a:lstStyle/>
          <a:p>
            <a:endParaRPr lang="en-US" dirty="0"/>
          </a:p>
        </p:txBody>
      </p:sp>
      <p:pic>
        <p:nvPicPr>
          <p:cNvPr id="26626" name="Picture 2"/>
          <p:cNvPicPr>
            <a:picLocks noChangeAspect="1" noChangeArrowheads="1"/>
          </p:cNvPicPr>
          <p:nvPr/>
        </p:nvPicPr>
        <p:blipFill>
          <a:blip r:embed="rId2"/>
          <a:srcRect/>
          <a:stretch>
            <a:fillRect/>
          </a:stretch>
        </p:blipFill>
        <p:spPr bwMode="auto">
          <a:xfrm>
            <a:off x="253996" y="2133600"/>
            <a:ext cx="7823204"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Mongo and </a:t>
            </a:r>
            <a:r>
              <a:rPr lang="en-US" sz="3600" dirty="0" err="1" smtClean="0"/>
              <a:t>Mongos</a:t>
            </a:r>
            <a:endParaRPr lang="en-US" sz="3600" dirty="0"/>
          </a:p>
        </p:txBody>
      </p:sp>
      <p:sp>
        <p:nvSpPr>
          <p:cNvPr id="3" name="Content Placeholder 2"/>
          <p:cNvSpPr>
            <a:spLocks noGrp="1"/>
          </p:cNvSpPr>
          <p:nvPr>
            <p:ph idx="1"/>
          </p:nvPr>
        </p:nvSpPr>
        <p:spPr/>
        <p:txBody>
          <a:bodyPr>
            <a:normAutofit/>
          </a:bodyPr>
          <a:lstStyle/>
          <a:p>
            <a:r>
              <a:rPr lang="en-US" sz="2400" dirty="0" smtClean="0"/>
              <a:t>Mongo is a JavaScript shell that acts like a client and </a:t>
            </a:r>
            <a:r>
              <a:rPr lang="en-US" sz="2400" dirty="0" err="1" smtClean="0"/>
              <a:t>connnect</a:t>
            </a:r>
            <a:r>
              <a:rPr lang="en-US" sz="2400" dirty="0" smtClean="0"/>
              <a:t> to </a:t>
            </a:r>
            <a:r>
              <a:rPr lang="en-US" sz="2400" dirty="0" err="1" smtClean="0"/>
              <a:t>mongod</a:t>
            </a:r>
            <a:r>
              <a:rPr lang="en-US" sz="2400" dirty="0" smtClean="0"/>
              <a:t> or </a:t>
            </a:r>
            <a:r>
              <a:rPr lang="en-US" sz="2400" dirty="0" err="1" smtClean="0"/>
              <a:t>mongos</a:t>
            </a:r>
            <a:r>
              <a:rPr lang="en-US" sz="2400" dirty="0" smtClean="0"/>
              <a:t> for general database operation.</a:t>
            </a:r>
          </a:p>
          <a:p>
            <a:endParaRPr lang="en-US" sz="2400" dirty="0"/>
          </a:p>
          <a:p>
            <a:r>
              <a:rPr lang="en-US" sz="2400" dirty="0" err="1" smtClean="0"/>
              <a:t>Mongod</a:t>
            </a:r>
            <a:r>
              <a:rPr lang="en-US" sz="2400" dirty="0" smtClean="0"/>
              <a:t> is the database.</a:t>
            </a:r>
          </a:p>
          <a:p>
            <a:endParaRPr lang="en-US" sz="2400" dirty="0"/>
          </a:p>
          <a:p>
            <a:r>
              <a:rPr lang="en-US" sz="2400" dirty="0" err="1" smtClean="0"/>
              <a:t>Mongos</a:t>
            </a:r>
            <a:r>
              <a:rPr lang="en-US" sz="2400" dirty="0" smtClean="0"/>
              <a:t> is the daemon which acts as the query router between the client (mongo/application layer) and the </a:t>
            </a:r>
            <a:r>
              <a:rPr lang="en-US" sz="2400" dirty="0" err="1" smtClean="0"/>
              <a:t>sharded</a:t>
            </a:r>
            <a:r>
              <a:rPr lang="en-US" sz="2400" dirty="0" smtClean="0"/>
              <a:t> cluster.</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tretch>
            <a:fillRect/>
          </a:stretch>
        </p:blipFill>
        <p:spPr bwMode="auto">
          <a:xfrm>
            <a:off x="1552575" y="2358231"/>
            <a:ext cx="6038850" cy="3009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Advantages of </a:t>
            </a:r>
            <a:r>
              <a:rPr lang="en-US" sz="3200" dirty="0" err="1" smtClean="0"/>
              <a:t>Mongodb</a:t>
            </a:r>
            <a:r>
              <a:rPr lang="en-US" sz="3200" dirty="0" smtClean="0"/>
              <a:t> over </a:t>
            </a:r>
            <a:r>
              <a:rPr lang="en-US" sz="3200" dirty="0" err="1" smtClean="0"/>
              <a:t>rdbms</a:t>
            </a:r>
            <a:endParaRPr lang="en-US" sz="3200"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smtClean="0"/>
              <a:t>Schema less : </a:t>
            </a:r>
            <a:r>
              <a:rPr lang="en-US" dirty="0" err="1" smtClean="0"/>
              <a:t>MongoDB</a:t>
            </a:r>
            <a:r>
              <a:rPr lang="en-US" dirty="0" smtClean="0"/>
              <a:t> is </a:t>
            </a:r>
            <a:r>
              <a:rPr lang="en-US" smtClean="0"/>
              <a:t>document oriented </a:t>
            </a:r>
            <a:r>
              <a:rPr lang="en-US" dirty="0" smtClean="0"/>
              <a:t>database in which one collection holds different </a:t>
            </a:r>
            <a:r>
              <a:rPr lang="en-US" dirty="0" err="1" smtClean="0"/>
              <a:t>different</a:t>
            </a:r>
            <a:r>
              <a:rPr lang="en-US" dirty="0" smtClean="0"/>
              <a:t> documents. Number of fields, content and size of the document can be differ from one document to another.</a:t>
            </a:r>
          </a:p>
          <a:p>
            <a:r>
              <a:rPr lang="en-US" dirty="0" smtClean="0"/>
              <a:t>Structure of a single object is clear</a:t>
            </a:r>
          </a:p>
          <a:p>
            <a:r>
              <a:rPr lang="en-US" dirty="0" smtClean="0"/>
              <a:t>No complex joins</a:t>
            </a:r>
          </a:p>
          <a:p>
            <a:r>
              <a:rPr lang="en-US" dirty="0" smtClean="0"/>
              <a:t>Deep query-ability. </a:t>
            </a:r>
            <a:r>
              <a:rPr lang="en-US" dirty="0" err="1" smtClean="0"/>
              <a:t>MongoDB</a:t>
            </a:r>
            <a:r>
              <a:rPr lang="en-US" dirty="0" smtClean="0"/>
              <a:t> supports dynamic queries on documents using a document-based query language that's nearly as powerful as SQL</a:t>
            </a:r>
          </a:p>
          <a:p>
            <a:r>
              <a:rPr lang="en-US" dirty="0" smtClean="0"/>
              <a:t>Tuning</a:t>
            </a:r>
          </a:p>
          <a:p>
            <a:r>
              <a:rPr lang="en-US" dirty="0" smtClean="0"/>
              <a:t>Ease of scale-out: </a:t>
            </a:r>
            <a:r>
              <a:rPr lang="en-US" dirty="0" err="1" smtClean="0"/>
              <a:t>MongoDB</a:t>
            </a:r>
            <a:r>
              <a:rPr lang="en-US" dirty="0" smtClean="0"/>
              <a:t> is easy to scale</a:t>
            </a:r>
          </a:p>
          <a:p>
            <a:r>
              <a:rPr lang="en-US" dirty="0" smtClean="0"/>
              <a:t>. Conversion / mapping of application objects to database objects not needed (No ORM)</a:t>
            </a:r>
          </a:p>
          <a:p>
            <a:r>
              <a:rPr lang="en-US" dirty="0" smtClean="0"/>
              <a:t>In memory mapping</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Mongoimport</a:t>
            </a:r>
            <a:r>
              <a:rPr lang="en-US" dirty="0" smtClean="0"/>
              <a:t> and </a:t>
            </a:r>
            <a:r>
              <a:rPr lang="en-US" dirty="0" err="1" smtClean="0"/>
              <a:t>mongoexport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4578" name="Picture 2"/>
          <p:cNvPicPr>
            <a:picLocks noChangeAspect="1" noChangeArrowheads="1"/>
          </p:cNvPicPr>
          <p:nvPr/>
        </p:nvPicPr>
        <p:blipFill>
          <a:blip r:embed="rId2"/>
          <a:srcRect/>
          <a:stretch>
            <a:fillRect/>
          </a:stretch>
        </p:blipFill>
        <p:spPr bwMode="auto">
          <a:xfrm>
            <a:off x="1143000" y="1676400"/>
            <a:ext cx="6410325" cy="3341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Mongodump</a:t>
            </a:r>
            <a:r>
              <a:rPr lang="en-US" dirty="0" smtClean="0"/>
              <a:t> and </a:t>
            </a:r>
            <a:r>
              <a:rPr lang="en-US" dirty="0" err="1" smtClean="0"/>
              <a:t>mongorestore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srcRect/>
          <a:stretch>
            <a:fillRect/>
          </a:stretch>
        </p:blipFill>
        <p:spPr bwMode="auto">
          <a:xfrm>
            <a:off x="1219200" y="1905000"/>
            <a:ext cx="6607108" cy="3319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mongofiles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Mongodb</a:t>
            </a:r>
            <a:r>
              <a:rPr lang="en-US" dirty="0" smtClean="0"/>
              <a:t> development environment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658698" y="1447800"/>
            <a:ext cx="7951902" cy="4572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228600" y="762000"/>
            <a:ext cx="8332764" cy="471487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020762"/>
          </a:xfrm>
        </p:spPr>
        <p:txBody>
          <a:bodyPr>
            <a:normAutofit/>
          </a:bodyPr>
          <a:lstStyle/>
          <a:p>
            <a:r>
              <a:rPr lang="en-US" sz="3200" dirty="0" smtClean="0"/>
              <a:t>The process</a:t>
            </a:r>
            <a:endParaRPr lang="en-US" sz="3200" dirty="0"/>
          </a:p>
        </p:txBody>
      </p:sp>
      <p:sp>
        <p:nvSpPr>
          <p:cNvPr id="3" name="Content Placeholder 2"/>
          <p:cNvSpPr>
            <a:spLocks noGrp="1"/>
          </p:cNvSpPr>
          <p:nvPr>
            <p:ph idx="1"/>
          </p:nvPr>
        </p:nvSpPr>
        <p:spPr>
          <a:xfrm>
            <a:off x="457200" y="990600"/>
            <a:ext cx="8229600" cy="5715000"/>
          </a:xfrm>
        </p:spPr>
        <p:txBody>
          <a:bodyPr>
            <a:normAutofit lnSpcReduction="10000"/>
          </a:bodyPr>
          <a:lstStyle/>
          <a:p>
            <a:r>
              <a:rPr lang="en-US" sz="2400" dirty="0" err="1" smtClean="0"/>
              <a:t>Appdriver</a:t>
            </a:r>
            <a:r>
              <a:rPr lang="en-US" sz="2400" dirty="0" smtClean="0"/>
              <a:t> or the </a:t>
            </a:r>
            <a:r>
              <a:rPr lang="en-US" sz="2400" dirty="0" err="1" smtClean="0"/>
              <a:t>monlient</a:t>
            </a:r>
            <a:r>
              <a:rPr lang="en-US" sz="2400" dirty="0" smtClean="0"/>
              <a:t> sends a query to the </a:t>
            </a:r>
            <a:r>
              <a:rPr lang="en-US" sz="2400" dirty="0" err="1" smtClean="0"/>
              <a:t>mongos</a:t>
            </a:r>
            <a:r>
              <a:rPr lang="en-US" sz="2400" dirty="0" smtClean="0"/>
              <a:t>.</a:t>
            </a:r>
          </a:p>
          <a:p>
            <a:r>
              <a:rPr lang="en-US" sz="2400" dirty="0" err="1" smtClean="0"/>
              <a:t>Mongos</a:t>
            </a:r>
            <a:r>
              <a:rPr lang="en-US" sz="2400" dirty="0" smtClean="0"/>
              <a:t> </a:t>
            </a:r>
            <a:r>
              <a:rPr lang="en-US" sz="2400" dirty="0" err="1" smtClean="0"/>
              <a:t>inturn</a:t>
            </a:r>
            <a:r>
              <a:rPr lang="en-US" sz="2400" dirty="0" smtClean="0"/>
              <a:t> checks the data in the </a:t>
            </a:r>
            <a:r>
              <a:rPr lang="en-US" sz="2400" dirty="0" err="1" smtClean="0"/>
              <a:t>configdb</a:t>
            </a:r>
            <a:r>
              <a:rPr lang="en-US" sz="2400" dirty="0" smtClean="0"/>
              <a:t>.</a:t>
            </a:r>
          </a:p>
          <a:p>
            <a:r>
              <a:rPr lang="en-US" sz="2400" dirty="0" err="1" smtClean="0"/>
              <a:t>Mongos</a:t>
            </a:r>
            <a:r>
              <a:rPr lang="en-US" sz="2400" dirty="0" smtClean="0"/>
              <a:t> is the interface.</a:t>
            </a:r>
          </a:p>
          <a:p>
            <a:r>
              <a:rPr lang="en-US" sz="2400" dirty="0" err="1" smtClean="0"/>
              <a:t>Configdb</a:t>
            </a:r>
            <a:r>
              <a:rPr lang="en-US" sz="2400" dirty="0" smtClean="0"/>
              <a:t> is something that contains the metadata of the </a:t>
            </a:r>
            <a:r>
              <a:rPr lang="en-US" sz="2400" dirty="0" err="1" smtClean="0"/>
              <a:t>mongod</a:t>
            </a:r>
            <a:r>
              <a:rPr lang="en-US" sz="2400" dirty="0" smtClean="0"/>
              <a:t>. It is actually another </a:t>
            </a:r>
            <a:r>
              <a:rPr lang="en-US" sz="2400" dirty="0" err="1" smtClean="0"/>
              <a:t>mongod</a:t>
            </a:r>
            <a:r>
              <a:rPr lang="en-US" sz="2400" dirty="0" smtClean="0"/>
              <a:t>.</a:t>
            </a:r>
          </a:p>
          <a:p>
            <a:r>
              <a:rPr lang="en-US" sz="2400" dirty="0" smtClean="0"/>
              <a:t>Whatever data stored in </a:t>
            </a:r>
            <a:r>
              <a:rPr lang="en-US" sz="2400" dirty="0" err="1" smtClean="0"/>
              <a:t>mongod</a:t>
            </a:r>
            <a:r>
              <a:rPr lang="en-US" sz="2400" dirty="0" smtClean="0"/>
              <a:t> is also stored in the </a:t>
            </a:r>
            <a:r>
              <a:rPr lang="en-US" sz="2400" dirty="0" err="1" smtClean="0"/>
              <a:t>configdb</a:t>
            </a:r>
            <a:r>
              <a:rPr lang="en-US" sz="2400" dirty="0" smtClean="0"/>
              <a:t>.</a:t>
            </a:r>
          </a:p>
          <a:p>
            <a:r>
              <a:rPr lang="en-US" sz="2400" dirty="0" err="1" smtClean="0"/>
              <a:t>Mongos</a:t>
            </a:r>
            <a:r>
              <a:rPr lang="en-US" sz="2400" dirty="0" smtClean="0"/>
              <a:t> when fires the query ,it consults the configuration database looking for the set of data, in which </a:t>
            </a:r>
            <a:r>
              <a:rPr lang="en-US" sz="2400" dirty="0" err="1" smtClean="0"/>
              <a:t>mongod</a:t>
            </a:r>
            <a:r>
              <a:rPr lang="en-US" sz="2400" dirty="0" smtClean="0"/>
              <a:t> it sets to go and  get the metadata information and fire the query for.</a:t>
            </a:r>
          </a:p>
          <a:p>
            <a:r>
              <a:rPr lang="en-US" sz="2400" dirty="0"/>
              <a:t> </a:t>
            </a:r>
            <a:r>
              <a:rPr lang="en-US" sz="2400" dirty="0" smtClean="0"/>
              <a:t>We can have multiple </a:t>
            </a:r>
            <a:r>
              <a:rPr lang="en-US" sz="2400" dirty="0" err="1" smtClean="0"/>
              <a:t>mongods</a:t>
            </a:r>
            <a:r>
              <a:rPr lang="en-US" sz="2400" dirty="0" smtClean="0"/>
              <a:t> in a cluster.</a:t>
            </a:r>
          </a:p>
          <a:p>
            <a:r>
              <a:rPr lang="en-US" sz="2400" dirty="0" smtClean="0"/>
              <a:t>One cluster  can have different shards. One shard can have multiple </a:t>
            </a:r>
            <a:r>
              <a:rPr lang="en-US" sz="2400" dirty="0" err="1" smtClean="0"/>
              <a:t>mongods</a:t>
            </a:r>
            <a:r>
              <a:rPr lang="en-US" sz="2400" dirty="0" smtClean="0"/>
              <a:t>.</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400" dirty="0" smtClean="0"/>
              <a:t>Suppose we have 1 TB of data distributed in 10 shards each of 100 GBs.</a:t>
            </a:r>
          </a:p>
          <a:p>
            <a:pPr algn="just"/>
            <a:r>
              <a:rPr lang="en-US" sz="2400" dirty="0" err="1" smtClean="0"/>
              <a:t>Configdb</a:t>
            </a:r>
            <a:r>
              <a:rPr lang="en-US" sz="2400" dirty="0" smtClean="0"/>
              <a:t> knows that 1-100gbs resides in shard1 and ,101-200gbs resides in shard2 and ,201-300gbs in shard3  and so on…..</a:t>
            </a:r>
          </a:p>
          <a:p>
            <a:pPr algn="just"/>
            <a:r>
              <a:rPr lang="en-US" sz="2400" dirty="0" smtClean="0"/>
              <a:t>When </a:t>
            </a:r>
            <a:r>
              <a:rPr lang="en-US" sz="2400" dirty="0" err="1" smtClean="0"/>
              <a:t>mongos</a:t>
            </a:r>
            <a:r>
              <a:rPr lang="en-US" sz="2400" dirty="0" smtClean="0"/>
              <a:t> fires the query after getting it from the mongo, the </a:t>
            </a:r>
            <a:r>
              <a:rPr lang="en-US" sz="2400" dirty="0" err="1" smtClean="0"/>
              <a:t>configdb</a:t>
            </a:r>
            <a:r>
              <a:rPr lang="en-US" sz="2400" dirty="0" smtClean="0"/>
              <a:t> tells in which </a:t>
            </a:r>
            <a:r>
              <a:rPr lang="en-US" sz="2400" dirty="0" err="1" smtClean="0"/>
              <a:t>mongod</a:t>
            </a:r>
            <a:r>
              <a:rPr lang="en-US" sz="2400" dirty="0" smtClean="0"/>
              <a:t> your data is and the query fires </a:t>
            </a:r>
            <a:r>
              <a:rPr lang="en-US" sz="2400" dirty="0" err="1" smtClean="0"/>
              <a:t>inthat</a:t>
            </a:r>
            <a:r>
              <a:rPr lang="en-US" sz="2400" dirty="0" smtClean="0"/>
              <a:t> </a:t>
            </a:r>
            <a:r>
              <a:rPr lang="en-US" sz="2400" dirty="0" err="1" smtClean="0"/>
              <a:t>mongod</a:t>
            </a:r>
            <a:r>
              <a:rPr lang="en-US" sz="2400" dirty="0" smtClean="0"/>
              <a:t>. </a:t>
            </a:r>
          </a:p>
          <a:p>
            <a:pPr algn="just"/>
            <a:r>
              <a:rPr lang="en-US" sz="2400" dirty="0" smtClean="0"/>
              <a:t>It </a:t>
            </a:r>
            <a:r>
              <a:rPr lang="en-US" sz="2400" dirty="0" err="1" smtClean="0"/>
              <a:t>doesnot</a:t>
            </a:r>
            <a:r>
              <a:rPr lang="en-US" sz="2400" dirty="0" smtClean="0"/>
              <a:t> have to search all the shards.</a:t>
            </a:r>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err="1" smtClean="0"/>
              <a:t>Database,collection</a:t>
            </a:r>
            <a:r>
              <a:rPr lang="en-US" sz="3200" dirty="0" smtClean="0"/>
              <a:t> and Document</a:t>
            </a:r>
            <a:endParaRPr lang="en-US" sz="3200" dirty="0"/>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pPr algn="just"/>
            <a:r>
              <a:rPr lang="en-US" b="1" dirty="0" smtClean="0">
                <a:solidFill>
                  <a:srgbClr val="FF0000"/>
                </a:solidFill>
              </a:rPr>
              <a:t>Database</a:t>
            </a:r>
          </a:p>
          <a:p>
            <a:pPr algn="just"/>
            <a:r>
              <a:rPr lang="en-US" dirty="0" smtClean="0"/>
              <a:t>Database is a physical container for collections. Each database gets its own set of files on the file system. A single </a:t>
            </a:r>
            <a:r>
              <a:rPr lang="en-US" dirty="0" err="1" smtClean="0"/>
              <a:t>MongoDB</a:t>
            </a:r>
            <a:r>
              <a:rPr lang="en-US" dirty="0" smtClean="0"/>
              <a:t> server typically has multiple databases.</a:t>
            </a:r>
          </a:p>
          <a:p>
            <a:pPr algn="just"/>
            <a:r>
              <a:rPr lang="en-US" b="1" dirty="0" smtClean="0">
                <a:solidFill>
                  <a:srgbClr val="FF0000"/>
                </a:solidFill>
              </a:rPr>
              <a:t>Collection</a:t>
            </a:r>
          </a:p>
          <a:p>
            <a:pPr algn="just"/>
            <a:r>
              <a:rPr lang="en-US" dirty="0" smtClean="0"/>
              <a:t>Collection is a group of </a:t>
            </a:r>
            <a:r>
              <a:rPr lang="en-US" dirty="0" err="1" smtClean="0"/>
              <a:t>MongoDB</a:t>
            </a:r>
            <a:r>
              <a:rPr lang="en-US" dirty="0" smtClean="0"/>
              <a:t> documents. It is the equivalent of an RDBMS table. A collection exists within a single database. Collections do not enforce a schema. Documents within a collection can have different fields. Typically, all documents in a collection are of similar or related purpose.</a:t>
            </a:r>
          </a:p>
          <a:p>
            <a:pPr algn="just"/>
            <a:r>
              <a:rPr lang="en-US" b="1" dirty="0" smtClean="0">
                <a:solidFill>
                  <a:srgbClr val="FF0000"/>
                </a:solidFill>
              </a:rPr>
              <a:t>Document</a:t>
            </a:r>
            <a:endParaRPr lang="en-US" b="1" dirty="0" smtClean="0">
              <a:solidFill>
                <a:srgbClr val="FF0000"/>
              </a:solidFill>
            </a:endParaRPr>
          </a:p>
          <a:p>
            <a:pPr algn="just"/>
            <a:r>
              <a:rPr lang="en-US" dirty="0" smtClean="0"/>
              <a:t>A document is a set of key-value pairs. Documents have dynamic schema. Dynamic schema means that documents in the same collection do not need to have the same set of fields or structure, and common fields in a collection's documents may hold different types of data.</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Where should not </a:t>
            </a:r>
            <a:r>
              <a:rPr lang="en-US" sz="3600" dirty="0" err="1" smtClean="0"/>
              <a:t>mongodb</a:t>
            </a:r>
            <a:r>
              <a:rPr lang="en-US" sz="3600" dirty="0" smtClean="0"/>
              <a:t> used?</a:t>
            </a:r>
            <a:endParaRPr lang="en-US" sz="3600" dirty="0"/>
          </a:p>
        </p:txBody>
      </p:sp>
      <p:sp>
        <p:nvSpPr>
          <p:cNvPr id="3" name="Content Placeholder 2"/>
          <p:cNvSpPr>
            <a:spLocks noGrp="1"/>
          </p:cNvSpPr>
          <p:nvPr>
            <p:ph idx="1"/>
          </p:nvPr>
        </p:nvSpPr>
        <p:spPr/>
        <p:txBody>
          <a:bodyPr>
            <a:normAutofit/>
          </a:bodyPr>
          <a:lstStyle/>
          <a:p>
            <a:r>
              <a:rPr lang="en-US" sz="2400" dirty="0" smtClean="0"/>
              <a:t>Systems that require joins and ACID properties</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collection</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684901" y="1752600"/>
            <a:ext cx="8459099"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Document</a:t>
            </a: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914401" y="1587627"/>
            <a:ext cx="6367462" cy="39614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Sample Document</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609600" y="1676400"/>
            <a:ext cx="4495800" cy="49518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_id</a:t>
            </a:r>
            <a:endParaRPr lang="en-US" dirty="0"/>
          </a:p>
        </p:txBody>
      </p:sp>
      <p:sp>
        <p:nvSpPr>
          <p:cNvPr id="3" name="Content Placeholder 2"/>
          <p:cNvSpPr>
            <a:spLocks noGrp="1"/>
          </p:cNvSpPr>
          <p:nvPr>
            <p:ph idx="1"/>
          </p:nvPr>
        </p:nvSpPr>
        <p:spPr>
          <a:xfrm>
            <a:off x="457200" y="1143000"/>
            <a:ext cx="8229600" cy="5257800"/>
          </a:xfrm>
        </p:spPr>
        <p:txBody>
          <a:bodyPr>
            <a:normAutofit/>
          </a:bodyPr>
          <a:lstStyle/>
          <a:p>
            <a:pPr algn="just"/>
            <a:r>
              <a:rPr lang="en-US" sz="2400" b="1" dirty="0" smtClean="0"/>
              <a:t>_id</a:t>
            </a:r>
            <a:r>
              <a:rPr lang="en-US" sz="2400" dirty="0" smtClean="0"/>
              <a:t> is a 12 bytes hexadecimal number which assures the uniqueness of every document. </a:t>
            </a:r>
          </a:p>
          <a:p>
            <a:pPr algn="just"/>
            <a:r>
              <a:rPr lang="en-US" sz="2400" dirty="0" smtClean="0"/>
              <a:t>You can provide _id while inserting the document.</a:t>
            </a:r>
          </a:p>
          <a:p>
            <a:pPr algn="just"/>
            <a:r>
              <a:rPr lang="en-US" sz="2400" dirty="0" smtClean="0"/>
              <a:t> If you didn't provide then </a:t>
            </a:r>
            <a:r>
              <a:rPr lang="en-US" sz="2400" dirty="0" err="1" smtClean="0"/>
              <a:t>MongoDB</a:t>
            </a:r>
            <a:r>
              <a:rPr lang="en-US" sz="2400" dirty="0" smtClean="0"/>
              <a:t> provide a unique id for every document. </a:t>
            </a:r>
          </a:p>
          <a:p>
            <a:pPr algn="just"/>
            <a:r>
              <a:rPr lang="en-US" sz="2400" dirty="0" smtClean="0"/>
              <a:t>The first 4 bytes for the current timestamp</a:t>
            </a:r>
          </a:p>
          <a:p>
            <a:pPr algn="just"/>
            <a:r>
              <a:rPr lang="en-US" sz="2400" dirty="0" smtClean="0"/>
              <a:t> next 3 bytes for machine id</a:t>
            </a:r>
          </a:p>
          <a:p>
            <a:pPr algn="just"/>
            <a:r>
              <a:rPr lang="en-US" sz="2400" dirty="0" smtClean="0"/>
              <a:t>next 2 bytes for process id of </a:t>
            </a:r>
            <a:r>
              <a:rPr lang="en-US" sz="2400" dirty="0" err="1" smtClean="0"/>
              <a:t>mongodb</a:t>
            </a:r>
            <a:r>
              <a:rPr lang="en-US" sz="2400" dirty="0" smtClean="0"/>
              <a:t> server </a:t>
            </a:r>
          </a:p>
          <a:p>
            <a:pPr algn="just"/>
            <a:r>
              <a:rPr lang="en-US" sz="2400" dirty="0" smtClean="0"/>
              <a:t>and remaining 3 bytes are simple incremental value.</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914400" y="457200"/>
            <a:ext cx="7183654" cy="5214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JSON</a:t>
            </a:r>
            <a:endParaRPr lang="en-US" dirty="0"/>
          </a:p>
        </p:txBody>
      </p:sp>
      <p:sp>
        <p:nvSpPr>
          <p:cNvPr id="3" name="Content Placeholder 2"/>
          <p:cNvSpPr>
            <a:spLocks noGrp="1"/>
          </p:cNvSpPr>
          <p:nvPr>
            <p:ph idx="1"/>
          </p:nvPr>
        </p:nvSpPr>
        <p:spPr>
          <a:xfrm>
            <a:off x="457200" y="868102"/>
            <a:ext cx="8229600" cy="5608898"/>
          </a:xfrm>
        </p:spPr>
        <p:txBody>
          <a:bodyPr>
            <a:normAutofit fontScale="85000" lnSpcReduction="20000"/>
          </a:bodyPr>
          <a:lstStyle/>
          <a:p>
            <a:r>
              <a:rPr lang="en-US" sz="2000" dirty="0" smtClean="0"/>
              <a:t>JSON stands for </a:t>
            </a:r>
            <a:r>
              <a:rPr lang="en-US" sz="2000" b="1" dirty="0" smtClean="0"/>
              <a:t>J</a:t>
            </a:r>
            <a:r>
              <a:rPr lang="en-US" sz="2000" dirty="0" smtClean="0"/>
              <a:t>ava</a:t>
            </a:r>
            <a:r>
              <a:rPr lang="en-US" sz="2000" b="1" dirty="0" smtClean="0"/>
              <a:t>S</a:t>
            </a:r>
            <a:r>
              <a:rPr lang="en-US" sz="2000" dirty="0" smtClean="0"/>
              <a:t>cript </a:t>
            </a:r>
            <a:r>
              <a:rPr lang="en-US" sz="2000" b="1" dirty="0" smtClean="0"/>
              <a:t>O</a:t>
            </a:r>
            <a:r>
              <a:rPr lang="en-US" sz="2000" dirty="0" smtClean="0"/>
              <a:t>bject </a:t>
            </a:r>
            <a:r>
              <a:rPr lang="en-US" sz="2000" b="1" dirty="0" smtClean="0"/>
              <a:t>N</a:t>
            </a:r>
            <a:r>
              <a:rPr lang="en-US" sz="2000" dirty="0" smtClean="0"/>
              <a:t>otation</a:t>
            </a:r>
          </a:p>
          <a:p>
            <a:r>
              <a:rPr lang="en-US" sz="2000" dirty="0" smtClean="0"/>
              <a:t>JSON is a lightweight data-interchange format</a:t>
            </a:r>
          </a:p>
          <a:p>
            <a:r>
              <a:rPr lang="en-US" sz="2000" dirty="0" smtClean="0"/>
              <a:t>JSON is language independent </a:t>
            </a:r>
            <a:r>
              <a:rPr lang="en-US" sz="2000" b="1" dirty="0" smtClean="0"/>
              <a:t>*</a:t>
            </a:r>
            <a:endParaRPr lang="en-US" sz="2000" dirty="0" smtClean="0"/>
          </a:p>
          <a:p>
            <a:r>
              <a:rPr lang="en-US" sz="2000" dirty="0" smtClean="0"/>
              <a:t>JSON is "self-describing" and easy to understand</a:t>
            </a:r>
          </a:p>
          <a:p>
            <a:r>
              <a:rPr lang="en-US" sz="2000" b="1" dirty="0" smtClean="0"/>
              <a:t>JSON example: </a:t>
            </a:r>
          </a:p>
          <a:p>
            <a:pPr>
              <a:buNone/>
            </a:pPr>
            <a:r>
              <a:rPr lang="en-US" sz="2000" dirty="0" smtClean="0"/>
              <a:t> {"employees":[</a:t>
            </a:r>
            <a:br>
              <a:rPr lang="en-US" sz="2000" dirty="0" smtClean="0"/>
            </a:br>
            <a:r>
              <a:rPr lang="en-US" sz="2000" dirty="0" smtClean="0"/>
              <a:t>    {"</a:t>
            </a:r>
            <a:r>
              <a:rPr lang="en-US" sz="2000" dirty="0" err="1" smtClean="0"/>
              <a:t>firstName</a:t>
            </a:r>
            <a:r>
              <a:rPr lang="en-US" sz="2000" dirty="0" smtClean="0"/>
              <a:t>":"John", "</a:t>
            </a:r>
            <a:r>
              <a:rPr lang="en-US" sz="2000" dirty="0" err="1" smtClean="0"/>
              <a:t>lastName</a:t>
            </a:r>
            <a:r>
              <a:rPr lang="en-US" sz="2000" dirty="0" smtClean="0"/>
              <a:t>":"Doe"},</a:t>
            </a:r>
            <a:br>
              <a:rPr lang="en-US" sz="2000" dirty="0" smtClean="0"/>
            </a:br>
            <a:r>
              <a:rPr lang="en-US" sz="2000" dirty="0" smtClean="0"/>
              <a:t>    {"</a:t>
            </a:r>
            <a:r>
              <a:rPr lang="en-US" sz="2000" dirty="0" err="1" smtClean="0"/>
              <a:t>firstName</a:t>
            </a:r>
            <a:r>
              <a:rPr lang="en-US" sz="2000" dirty="0" smtClean="0"/>
              <a:t>":"Anna", "</a:t>
            </a:r>
            <a:r>
              <a:rPr lang="en-US" sz="2000" dirty="0" err="1" smtClean="0"/>
              <a:t>lastName</a:t>
            </a:r>
            <a:r>
              <a:rPr lang="en-US" sz="2000" dirty="0" smtClean="0"/>
              <a:t>":"Smith"},</a:t>
            </a:r>
            <a:br>
              <a:rPr lang="en-US" sz="2000" dirty="0" smtClean="0"/>
            </a:br>
            <a:r>
              <a:rPr lang="en-US" sz="2000" dirty="0" smtClean="0"/>
              <a:t>    {"</a:t>
            </a:r>
            <a:r>
              <a:rPr lang="en-US" sz="2000" dirty="0" err="1" smtClean="0"/>
              <a:t>firstName</a:t>
            </a:r>
            <a:r>
              <a:rPr lang="en-US" sz="2000" dirty="0" smtClean="0"/>
              <a:t>":"Peter", "</a:t>
            </a:r>
            <a:r>
              <a:rPr lang="en-US" sz="2000" dirty="0" err="1" smtClean="0"/>
              <a:t>lastName</a:t>
            </a:r>
            <a:r>
              <a:rPr lang="en-US" sz="2000" dirty="0" smtClean="0"/>
              <a:t>":"Jones"}</a:t>
            </a:r>
            <a:br>
              <a:rPr lang="en-US" sz="2000" dirty="0" smtClean="0"/>
            </a:br>
            <a:r>
              <a:rPr lang="en-US" sz="2000" dirty="0" smtClean="0"/>
              <a:t>]}</a:t>
            </a:r>
          </a:p>
          <a:p>
            <a:endParaRPr lang="en-US" sz="2000" dirty="0"/>
          </a:p>
          <a:p>
            <a:r>
              <a:rPr lang="en-US" sz="2000" dirty="0" smtClean="0"/>
              <a:t>The following XML example also defines an employees object with 3 employee records:</a:t>
            </a:r>
          </a:p>
          <a:p>
            <a:pPr>
              <a:buNone/>
            </a:pPr>
            <a:r>
              <a:rPr lang="en-US" sz="2000" b="1" dirty="0" smtClean="0"/>
              <a:t>XML Example</a:t>
            </a:r>
          </a:p>
          <a:p>
            <a:pPr>
              <a:buNone/>
            </a:pPr>
            <a:r>
              <a:rPr lang="en-US" sz="2000" dirty="0" smtClean="0"/>
              <a:t>&lt;employees&gt;</a:t>
            </a:r>
            <a:br>
              <a:rPr lang="en-US" sz="2000" dirty="0" smtClean="0"/>
            </a:br>
            <a:r>
              <a:rPr lang="en-US" sz="2000" dirty="0" smtClean="0"/>
              <a:t>    &lt;employee&gt;</a:t>
            </a:r>
            <a:br>
              <a:rPr lang="en-US" sz="2000" dirty="0" smtClean="0"/>
            </a:br>
            <a:r>
              <a:rPr lang="en-US" sz="2000" dirty="0" smtClean="0"/>
              <a:t>        &lt;</a:t>
            </a:r>
            <a:r>
              <a:rPr lang="en-US" sz="2000" dirty="0" err="1" smtClean="0"/>
              <a:t>firstName</a:t>
            </a:r>
            <a:r>
              <a:rPr lang="en-US" sz="2000" dirty="0" smtClean="0"/>
              <a:t>&gt;John&lt;/</a:t>
            </a:r>
            <a:r>
              <a:rPr lang="en-US" sz="2000" dirty="0" err="1" smtClean="0"/>
              <a:t>firstName</a:t>
            </a:r>
            <a:r>
              <a:rPr lang="en-US" sz="2000" dirty="0" smtClean="0"/>
              <a:t>&gt; &lt;</a:t>
            </a:r>
            <a:r>
              <a:rPr lang="en-US" sz="2000" dirty="0" err="1" smtClean="0"/>
              <a:t>lastName</a:t>
            </a:r>
            <a:r>
              <a:rPr lang="en-US" sz="2000" dirty="0" smtClean="0"/>
              <a:t>&gt;Doe&lt;/</a:t>
            </a:r>
            <a:r>
              <a:rPr lang="en-US" sz="2000" dirty="0" err="1" smtClean="0"/>
              <a:t>lastName</a:t>
            </a:r>
            <a:r>
              <a:rPr lang="en-US" sz="2000" dirty="0" smtClean="0"/>
              <a:t>&gt;</a:t>
            </a:r>
            <a:br>
              <a:rPr lang="en-US" sz="2000" dirty="0" smtClean="0"/>
            </a:br>
            <a:r>
              <a:rPr lang="en-US" sz="2000" dirty="0" smtClean="0"/>
              <a:t>    &lt;/employee&gt;</a:t>
            </a:r>
            <a:br>
              <a:rPr lang="en-US" sz="2000" dirty="0" smtClean="0"/>
            </a:br>
            <a:r>
              <a:rPr lang="en-US" sz="2000" dirty="0" smtClean="0"/>
              <a:t>    &lt;employee&gt;</a:t>
            </a:r>
            <a:br>
              <a:rPr lang="en-US" sz="2000" dirty="0" smtClean="0"/>
            </a:br>
            <a:r>
              <a:rPr lang="en-US" sz="2000" dirty="0" smtClean="0"/>
              <a:t>        &lt;</a:t>
            </a:r>
            <a:r>
              <a:rPr lang="en-US" sz="2000" dirty="0" err="1" smtClean="0"/>
              <a:t>firstName</a:t>
            </a:r>
            <a:r>
              <a:rPr lang="en-US" sz="2000" dirty="0" smtClean="0"/>
              <a:t>&gt;Anna&lt;/</a:t>
            </a:r>
            <a:r>
              <a:rPr lang="en-US" sz="2000" dirty="0" err="1" smtClean="0"/>
              <a:t>firstName</a:t>
            </a:r>
            <a:r>
              <a:rPr lang="en-US" sz="2000" dirty="0" smtClean="0"/>
              <a:t>&gt; &lt;</a:t>
            </a:r>
            <a:r>
              <a:rPr lang="en-US" sz="2000" dirty="0" err="1" smtClean="0"/>
              <a:t>lastName</a:t>
            </a:r>
            <a:r>
              <a:rPr lang="en-US" sz="2000" dirty="0" smtClean="0"/>
              <a:t>&gt;Smith&lt;/</a:t>
            </a:r>
            <a:r>
              <a:rPr lang="en-US" sz="2000" dirty="0" err="1" smtClean="0"/>
              <a:t>lastName</a:t>
            </a:r>
            <a:r>
              <a:rPr lang="en-US" sz="2000" dirty="0" smtClean="0"/>
              <a:t>&gt;</a:t>
            </a:r>
            <a:br>
              <a:rPr lang="en-US" sz="2000" dirty="0" smtClean="0"/>
            </a:br>
            <a:r>
              <a:rPr lang="en-US" sz="2000" dirty="0" smtClean="0"/>
              <a:t>    &lt;/employee&gt;</a:t>
            </a:r>
            <a:br>
              <a:rPr lang="en-US" sz="2000" dirty="0" smtClean="0"/>
            </a:br>
            <a:r>
              <a:rPr lang="en-US" sz="2000" dirty="0" smtClean="0"/>
              <a:t>    &lt;employee&gt;</a:t>
            </a:r>
            <a:br>
              <a:rPr lang="en-US" sz="2000" dirty="0" smtClean="0"/>
            </a:br>
            <a:r>
              <a:rPr lang="en-US" sz="2000" dirty="0" smtClean="0"/>
              <a:t>        &lt;</a:t>
            </a:r>
            <a:r>
              <a:rPr lang="en-US" sz="2000" dirty="0" err="1" smtClean="0"/>
              <a:t>firstName</a:t>
            </a:r>
            <a:r>
              <a:rPr lang="en-US" sz="2000" dirty="0" smtClean="0"/>
              <a:t>&gt;Peter&lt;/</a:t>
            </a:r>
            <a:r>
              <a:rPr lang="en-US" sz="2000" dirty="0" err="1" smtClean="0"/>
              <a:t>firstName</a:t>
            </a:r>
            <a:r>
              <a:rPr lang="en-US" sz="2000" dirty="0" smtClean="0"/>
              <a:t>&gt; &lt;</a:t>
            </a:r>
            <a:r>
              <a:rPr lang="en-US" sz="2000" dirty="0" err="1" smtClean="0"/>
              <a:t>lastName</a:t>
            </a:r>
            <a:r>
              <a:rPr lang="en-US" sz="2000" dirty="0" smtClean="0"/>
              <a:t>&gt;Jones&lt;/</a:t>
            </a:r>
            <a:r>
              <a:rPr lang="en-US" sz="2000" dirty="0" err="1" smtClean="0"/>
              <a:t>lastName</a:t>
            </a:r>
            <a:r>
              <a:rPr lang="en-US" sz="2000" dirty="0" smtClean="0"/>
              <a:t>&gt;</a:t>
            </a:r>
            <a:br>
              <a:rPr lang="en-US" sz="2000" dirty="0" smtClean="0"/>
            </a:br>
            <a:r>
              <a:rPr lang="en-US" sz="2000" dirty="0" smtClean="0"/>
              <a:t>    &lt;/employee&gt;</a:t>
            </a:r>
            <a:br>
              <a:rPr lang="en-US" sz="2000" dirty="0" smtClean="0"/>
            </a:br>
            <a:r>
              <a:rPr lang="en-US" sz="2000" dirty="0" smtClean="0"/>
              <a:t>&lt;/employees&gt;</a:t>
            </a:r>
          </a:p>
          <a:p>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JSON</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698713" y="1714500"/>
            <a:ext cx="6878426" cy="39243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707598" y="1676400"/>
            <a:ext cx="6683802" cy="378221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609600" y="1752600"/>
            <a:ext cx="7567457" cy="36187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err="1" smtClean="0"/>
              <a:t>Mongodb</a:t>
            </a:r>
            <a:r>
              <a:rPr lang="en-US" sz="3200" dirty="0" smtClean="0"/>
              <a:t> Basics</a:t>
            </a:r>
            <a:endParaRPr lang="en-US" sz="3200"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smtClean="0"/>
              <a:t>1. </a:t>
            </a:r>
            <a:r>
              <a:rPr lang="en-US" dirty="0" err="1" smtClean="0"/>
              <a:t>MongoDB</a:t>
            </a:r>
            <a:r>
              <a:rPr lang="en-US" dirty="0" smtClean="0"/>
              <a:t> has the same concept of a database with which you are likely already familiar .Within a </a:t>
            </a:r>
            <a:r>
              <a:rPr lang="en-US" dirty="0" err="1" smtClean="0"/>
              <a:t>MongoDB</a:t>
            </a:r>
            <a:r>
              <a:rPr lang="en-US" dirty="0" smtClean="0"/>
              <a:t> instance you can have zero or more databases, each acting as high-level containers for everything else.</a:t>
            </a:r>
          </a:p>
          <a:p>
            <a:r>
              <a:rPr lang="en-US" dirty="0" smtClean="0"/>
              <a:t>2. A database can have zero or more collections. A collection shares enough in common with a traditional table that you can safely think of the two as the same thing.</a:t>
            </a:r>
          </a:p>
          <a:p>
            <a:r>
              <a:rPr lang="en-US" dirty="0" smtClean="0"/>
              <a:t>3. Collections are made up of zero or more documents. Again, a document can safely be thought of as a row.</a:t>
            </a:r>
          </a:p>
          <a:p>
            <a:r>
              <a:rPr lang="en-US" dirty="0" smtClean="0"/>
              <a:t>4. A document is made up of one or more fields, which you can probably guess are a lot like columns.</a:t>
            </a:r>
          </a:p>
          <a:p>
            <a:r>
              <a:rPr lang="en-US" dirty="0" smtClean="0"/>
              <a:t>5. Indexes in </a:t>
            </a:r>
            <a:r>
              <a:rPr lang="en-US" dirty="0" err="1" smtClean="0"/>
              <a:t>MongoDB</a:t>
            </a:r>
            <a:r>
              <a:rPr lang="en-US" dirty="0" smtClean="0"/>
              <a:t> function mostly like their RDBMS counterparts.</a:t>
            </a:r>
          </a:p>
          <a:p>
            <a:r>
              <a:rPr lang="en-US" dirty="0" smtClean="0"/>
              <a:t>6. Cursors is something that when you ask </a:t>
            </a:r>
            <a:r>
              <a:rPr lang="en-US" dirty="0" err="1" smtClean="0"/>
              <a:t>MongoDB</a:t>
            </a:r>
            <a:r>
              <a:rPr lang="en-US" dirty="0" smtClean="0"/>
              <a:t> for data, it returns a pointer to the result set called a cursor, which we can do things to, such as counting or skipping ahead, before actually pulling down data.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overview</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663549" y="1676400"/>
            <a:ext cx="8480451" cy="425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0"/>
          </p:nvPr>
        </p:nvSpPr>
        <p:spPr bwMode="auto">
          <a:noFill/>
          <a:ln>
            <a:round/>
            <a:headEnd/>
            <a:tailEnd/>
          </a:ln>
        </p:spPr>
        <p:txBody>
          <a:bodyPr wrap="square" numCol="1" anchorCtr="0" compatLnSpc="1">
            <a:prstTxWarp prst="textNoShape">
              <a:avLst/>
            </a:prstTxWarp>
          </a:bodyPr>
          <a:lstStyle/>
          <a:p>
            <a:fld id="{168CDBD2-CA02-4C73-8285-5263E40BE460}" type="slidenum">
              <a:rPr lang="hu-HU" smtClean="0"/>
              <a:pPr/>
              <a:t>50</a:t>
            </a:fld>
            <a:endParaRPr lang="hu-HU" smtClean="0"/>
          </a:p>
        </p:txBody>
      </p:sp>
      <p:sp>
        <p:nvSpPr>
          <p:cNvPr id="8194" name="Rectangle 2"/>
          <p:cNvSpPr>
            <a:spLocks noGrp="1" noChangeArrowheads="1"/>
          </p:cNvSpPr>
          <p:nvPr>
            <p:ph type="title" idx="4294967295"/>
          </p:nvPr>
        </p:nvSpPr>
        <p:spPr/>
        <p:txBody>
          <a:bodyPr/>
          <a:lstStyle/>
          <a:p>
            <a:pPr eaLnBrk="1" fontAlgn="auto" hangingPunct="1">
              <a:spcAft>
                <a:spcPts val="0"/>
              </a:spcAft>
              <a:defRPr/>
            </a:pPr>
            <a:r>
              <a:rPr lang="hu-HU" dirty="0" err="1"/>
              <a:t>Document</a:t>
            </a:r>
            <a:r>
              <a:rPr lang="hu-HU" dirty="0"/>
              <a:t> </a:t>
            </a:r>
            <a:r>
              <a:rPr lang="hu-HU" dirty="0" err="1"/>
              <a:t>store</a:t>
            </a:r>
            <a:endParaRPr lang="hu-HU" dirty="0"/>
          </a:p>
        </p:txBody>
      </p:sp>
      <p:graphicFrame>
        <p:nvGraphicFramePr>
          <p:cNvPr id="2" name="Táblázat 1"/>
          <p:cNvGraphicFramePr>
            <a:graphicFrameLocks noGrp="1"/>
          </p:cNvGraphicFramePr>
          <p:nvPr/>
        </p:nvGraphicFramePr>
        <p:xfrm>
          <a:off x="539750" y="1506538"/>
          <a:ext cx="4251948" cy="3337560"/>
        </p:xfrm>
        <a:graphic>
          <a:graphicData uri="http://schemas.openxmlformats.org/drawingml/2006/table">
            <a:tbl>
              <a:tblPr firstRow="1" bandRow="1">
                <a:tableStyleId>{5C22544A-7EE6-4342-B048-85BDC9FD1C3A}</a:tableStyleId>
              </a:tblPr>
              <a:tblGrid>
                <a:gridCol w="1312609"/>
                <a:gridCol w="428104"/>
                <a:gridCol w="2511235"/>
              </a:tblGrid>
              <a:tr h="370840">
                <a:tc>
                  <a:txBody>
                    <a:bodyPr/>
                    <a:lstStyle/>
                    <a:p>
                      <a:r>
                        <a:rPr lang="hu-HU" dirty="0" smtClean="0"/>
                        <a:t>RDBMS</a:t>
                      </a:r>
                      <a:endParaRPr lang="hu-HU" dirty="0"/>
                    </a:p>
                  </a:txBody>
                  <a:tcPr/>
                </a:tc>
                <a:tc>
                  <a:txBody>
                    <a:bodyPr/>
                    <a:lstStyle/>
                    <a:p>
                      <a:endParaRPr lang="hu-HU" dirty="0"/>
                    </a:p>
                  </a:txBody>
                  <a:tcPr/>
                </a:tc>
                <a:tc>
                  <a:txBody>
                    <a:bodyPr/>
                    <a:lstStyle/>
                    <a:p>
                      <a:r>
                        <a:rPr lang="hu-HU" dirty="0" err="1" smtClean="0"/>
                        <a:t>MongoDB</a:t>
                      </a:r>
                      <a:endParaRPr lang="hu-HU" dirty="0"/>
                    </a:p>
                  </a:txBody>
                  <a:tcPr/>
                </a:tc>
              </a:tr>
              <a:tr h="370840">
                <a:tc>
                  <a:txBody>
                    <a:bodyPr/>
                    <a:lstStyle/>
                    <a:p>
                      <a:r>
                        <a:rPr lang="hu-HU" dirty="0" err="1" smtClean="0"/>
                        <a:t>Database</a:t>
                      </a:r>
                      <a:endParaRPr lang="hu-HU" dirty="0"/>
                    </a:p>
                  </a:txBody>
                  <a:tcPr/>
                </a:tc>
                <a:tc>
                  <a:txBody>
                    <a:bodyPr/>
                    <a:lstStyle/>
                    <a:p>
                      <a:endParaRPr lang="hu-HU" dirty="0"/>
                    </a:p>
                  </a:txBody>
                  <a:tcPr/>
                </a:tc>
                <a:tc>
                  <a:txBody>
                    <a:bodyPr/>
                    <a:lstStyle/>
                    <a:p>
                      <a:r>
                        <a:rPr lang="hu-HU" dirty="0" err="1" smtClean="0"/>
                        <a:t>Database</a:t>
                      </a:r>
                      <a:endParaRPr lang="hu-HU" dirty="0"/>
                    </a:p>
                  </a:txBody>
                  <a:tcPr/>
                </a:tc>
              </a:tr>
              <a:tr h="370840">
                <a:tc>
                  <a:txBody>
                    <a:bodyPr/>
                    <a:lstStyle/>
                    <a:p>
                      <a:r>
                        <a:rPr lang="hu-HU" dirty="0" err="1" smtClean="0"/>
                        <a:t>Table</a:t>
                      </a:r>
                      <a:r>
                        <a:rPr lang="hu-HU" dirty="0" smtClean="0"/>
                        <a:t>, </a:t>
                      </a:r>
                      <a:r>
                        <a:rPr lang="hu-HU" dirty="0" err="1" smtClean="0"/>
                        <a:t>View</a:t>
                      </a:r>
                      <a:endParaRPr lang="hu-HU" dirty="0"/>
                    </a:p>
                  </a:txBody>
                  <a:tcPr/>
                </a:tc>
                <a:tc>
                  <a:txBody>
                    <a:bodyPr/>
                    <a:lstStyle/>
                    <a:p>
                      <a:endParaRPr lang="hu-HU" dirty="0"/>
                    </a:p>
                  </a:txBody>
                  <a:tcPr/>
                </a:tc>
                <a:tc>
                  <a:txBody>
                    <a:bodyPr/>
                    <a:lstStyle/>
                    <a:p>
                      <a:r>
                        <a:rPr lang="hu-HU" dirty="0" err="1" smtClean="0"/>
                        <a:t>Collection</a:t>
                      </a:r>
                      <a:endParaRPr lang="hu-HU" dirty="0"/>
                    </a:p>
                  </a:txBody>
                  <a:tcPr/>
                </a:tc>
              </a:tr>
              <a:tr h="370840">
                <a:tc>
                  <a:txBody>
                    <a:bodyPr/>
                    <a:lstStyle/>
                    <a:p>
                      <a:r>
                        <a:rPr lang="hu-HU" dirty="0" err="1" smtClean="0"/>
                        <a:t>Row</a:t>
                      </a:r>
                      <a:endParaRPr lang="hu-HU" dirty="0"/>
                    </a:p>
                  </a:txBody>
                  <a:tcPr/>
                </a:tc>
                <a:tc>
                  <a:txBody>
                    <a:bodyPr/>
                    <a:lstStyle/>
                    <a:p>
                      <a:endParaRPr lang="hu-HU" dirty="0"/>
                    </a:p>
                  </a:txBody>
                  <a:tcPr/>
                </a:tc>
                <a:tc>
                  <a:txBody>
                    <a:bodyPr/>
                    <a:lstStyle/>
                    <a:p>
                      <a:r>
                        <a:rPr lang="hu-HU" dirty="0" err="1" smtClean="0"/>
                        <a:t>Document</a:t>
                      </a:r>
                      <a:r>
                        <a:rPr lang="hu-HU" dirty="0" smtClean="0"/>
                        <a:t> (JSON, BSON)</a:t>
                      </a:r>
                      <a:endParaRPr lang="hu-HU" dirty="0"/>
                    </a:p>
                  </a:txBody>
                  <a:tcPr/>
                </a:tc>
              </a:tr>
              <a:tr h="370840">
                <a:tc>
                  <a:txBody>
                    <a:bodyPr/>
                    <a:lstStyle/>
                    <a:p>
                      <a:r>
                        <a:rPr lang="hu-HU" dirty="0" err="1" smtClean="0"/>
                        <a:t>Column</a:t>
                      </a:r>
                      <a:endParaRPr lang="hu-HU" dirty="0"/>
                    </a:p>
                  </a:txBody>
                  <a:tcPr/>
                </a:tc>
                <a:tc>
                  <a:txBody>
                    <a:bodyPr/>
                    <a:lstStyle/>
                    <a:p>
                      <a:endParaRPr lang="hu-HU" dirty="0"/>
                    </a:p>
                  </a:txBody>
                  <a:tcPr/>
                </a:tc>
                <a:tc>
                  <a:txBody>
                    <a:bodyPr/>
                    <a:lstStyle/>
                    <a:p>
                      <a:r>
                        <a:rPr lang="hu-HU" dirty="0" err="1" smtClean="0"/>
                        <a:t>Field</a:t>
                      </a:r>
                      <a:endParaRPr lang="hu-HU" dirty="0"/>
                    </a:p>
                  </a:txBody>
                  <a:tcPr/>
                </a:tc>
              </a:tr>
              <a:tr h="370840">
                <a:tc>
                  <a:txBody>
                    <a:bodyPr/>
                    <a:lstStyle/>
                    <a:p>
                      <a:r>
                        <a:rPr lang="hu-HU" dirty="0" smtClean="0"/>
                        <a:t>Index</a:t>
                      </a:r>
                      <a:endParaRPr lang="hu-HU" dirty="0"/>
                    </a:p>
                  </a:txBody>
                  <a:tcPr/>
                </a:tc>
                <a:tc>
                  <a:txBody>
                    <a:bodyPr/>
                    <a:lstStyle/>
                    <a:p>
                      <a:endParaRPr lang="hu-HU" dirty="0"/>
                    </a:p>
                  </a:txBody>
                  <a:tcPr/>
                </a:tc>
                <a:tc>
                  <a:txBody>
                    <a:bodyPr/>
                    <a:lstStyle/>
                    <a:p>
                      <a:r>
                        <a:rPr lang="hu-HU" dirty="0" smtClean="0"/>
                        <a:t>Index</a:t>
                      </a:r>
                      <a:endParaRPr lang="hu-HU" dirty="0"/>
                    </a:p>
                  </a:txBody>
                  <a:tcPr/>
                </a:tc>
              </a:tr>
              <a:tr h="370840">
                <a:tc>
                  <a:txBody>
                    <a:bodyPr/>
                    <a:lstStyle/>
                    <a:p>
                      <a:r>
                        <a:rPr lang="hu-HU" b="0" dirty="0" err="1" smtClean="0"/>
                        <a:t>Join</a:t>
                      </a:r>
                      <a:endParaRPr lang="hu-HU" b="0" dirty="0"/>
                    </a:p>
                  </a:txBody>
                  <a:tcPr/>
                </a:tc>
                <a:tc>
                  <a:txBody>
                    <a:bodyPr/>
                    <a:lstStyle/>
                    <a:p>
                      <a:endParaRPr lang="hu-HU" b="0" dirty="0"/>
                    </a:p>
                  </a:txBody>
                  <a:tcPr/>
                </a:tc>
                <a:tc>
                  <a:txBody>
                    <a:bodyPr/>
                    <a:lstStyle/>
                    <a:p>
                      <a:r>
                        <a:rPr lang="hu-HU" b="0" dirty="0" err="1" smtClean="0"/>
                        <a:t>Embedded</a:t>
                      </a:r>
                      <a:r>
                        <a:rPr lang="hu-HU" b="0" dirty="0" smtClean="0"/>
                        <a:t> </a:t>
                      </a:r>
                      <a:r>
                        <a:rPr lang="hu-HU" b="0" dirty="0" err="1" smtClean="0"/>
                        <a:t>Document</a:t>
                      </a:r>
                      <a:endParaRPr lang="hu-HU" b="0" dirty="0"/>
                    </a:p>
                  </a:txBody>
                  <a:tcPr/>
                </a:tc>
              </a:tr>
              <a:tr h="370840">
                <a:tc>
                  <a:txBody>
                    <a:bodyPr/>
                    <a:lstStyle/>
                    <a:p>
                      <a:r>
                        <a:rPr lang="hu-HU" dirty="0" err="1" smtClean="0"/>
                        <a:t>Foreign</a:t>
                      </a:r>
                      <a:r>
                        <a:rPr lang="hu-HU" dirty="0" smtClean="0"/>
                        <a:t> Key</a:t>
                      </a:r>
                      <a:endParaRPr lang="hu-HU" dirty="0"/>
                    </a:p>
                  </a:txBody>
                  <a:tcPr/>
                </a:tc>
                <a:tc>
                  <a:txBody>
                    <a:bodyPr/>
                    <a:lstStyle/>
                    <a:p>
                      <a:endParaRPr lang="hu-HU" dirty="0"/>
                    </a:p>
                  </a:txBody>
                  <a:tcPr/>
                </a:tc>
                <a:tc>
                  <a:txBody>
                    <a:bodyPr/>
                    <a:lstStyle/>
                    <a:p>
                      <a:r>
                        <a:rPr lang="hu-HU" dirty="0" err="1" smtClean="0"/>
                        <a:t>Reference</a:t>
                      </a:r>
                      <a:endParaRPr lang="hu-HU" dirty="0"/>
                    </a:p>
                  </a:txBody>
                  <a:tcPr/>
                </a:tc>
              </a:tr>
              <a:tr h="370840">
                <a:tc>
                  <a:txBody>
                    <a:bodyPr/>
                    <a:lstStyle/>
                    <a:p>
                      <a:r>
                        <a:rPr lang="hu-HU" dirty="0" err="1" smtClean="0"/>
                        <a:t>Partition</a:t>
                      </a:r>
                      <a:endParaRPr lang="hu-HU" dirty="0"/>
                    </a:p>
                  </a:txBody>
                  <a:tcPr/>
                </a:tc>
                <a:tc>
                  <a:txBody>
                    <a:bodyPr/>
                    <a:lstStyle/>
                    <a:p>
                      <a:endParaRPr lang="hu-HU" dirty="0"/>
                    </a:p>
                  </a:txBody>
                  <a:tcPr/>
                </a:tc>
                <a:tc>
                  <a:txBody>
                    <a:bodyPr/>
                    <a:lstStyle/>
                    <a:p>
                      <a:r>
                        <a:rPr lang="hu-HU" dirty="0" err="1" smtClean="0"/>
                        <a:t>Shard</a:t>
                      </a:r>
                      <a:endParaRPr lang="hu-HU" dirty="0"/>
                    </a:p>
                  </a:txBody>
                  <a:tcPr/>
                </a:tc>
              </a:tr>
            </a:tbl>
          </a:graphicData>
        </a:graphic>
      </p:graphicFrame>
      <p:sp>
        <p:nvSpPr>
          <p:cNvPr id="3" name="Jobbra nyíl 2"/>
          <p:cNvSpPr/>
          <p:nvPr/>
        </p:nvSpPr>
        <p:spPr>
          <a:xfrm>
            <a:off x="1922463" y="2009775"/>
            <a:ext cx="287337" cy="144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p>
        </p:txBody>
      </p:sp>
      <p:sp>
        <p:nvSpPr>
          <p:cNvPr id="8" name="Jobbra nyíl 7"/>
          <p:cNvSpPr/>
          <p:nvPr/>
        </p:nvSpPr>
        <p:spPr>
          <a:xfrm>
            <a:off x="1922463" y="2393950"/>
            <a:ext cx="287337" cy="144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p>
        </p:txBody>
      </p:sp>
      <p:sp>
        <p:nvSpPr>
          <p:cNvPr id="9" name="Jobbra nyíl 8"/>
          <p:cNvSpPr/>
          <p:nvPr/>
        </p:nvSpPr>
        <p:spPr>
          <a:xfrm>
            <a:off x="1922463" y="2730500"/>
            <a:ext cx="287337"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p>
        </p:txBody>
      </p:sp>
      <p:sp>
        <p:nvSpPr>
          <p:cNvPr id="10" name="Jobbra nyíl 9"/>
          <p:cNvSpPr/>
          <p:nvPr/>
        </p:nvSpPr>
        <p:spPr>
          <a:xfrm>
            <a:off x="1922463" y="3089275"/>
            <a:ext cx="287337" cy="144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p>
        </p:txBody>
      </p:sp>
      <p:sp>
        <p:nvSpPr>
          <p:cNvPr id="11" name="Jobbra nyíl 10"/>
          <p:cNvSpPr/>
          <p:nvPr/>
        </p:nvSpPr>
        <p:spPr>
          <a:xfrm>
            <a:off x="1922463" y="3449638"/>
            <a:ext cx="287337" cy="14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p>
        </p:txBody>
      </p:sp>
      <p:sp>
        <p:nvSpPr>
          <p:cNvPr id="12" name="Jobbra nyíl 11"/>
          <p:cNvSpPr/>
          <p:nvPr/>
        </p:nvSpPr>
        <p:spPr>
          <a:xfrm>
            <a:off x="1919288" y="3881438"/>
            <a:ext cx="288925" cy="14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p>
        </p:txBody>
      </p:sp>
      <p:sp>
        <p:nvSpPr>
          <p:cNvPr id="14" name="Jobbra nyíl 13"/>
          <p:cNvSpPr/>
          <p:nvPr/>
        </p:nvSpPr>
        <p:spPr>
          <a:xfrm>
            <a:off x="1908175" y="4221163"/>
            <a:ext cx="287338" cy="14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p>
        </p:txBody>
      </p:sp>
      <p:sp>
        <p:nvSpPr>
          <p:cNvPr id="15" name="Jobbra nyíl 14"/>
          <p:cNvSpPr/>
          <p:nvPr/>
        </p:nvSpPr>
        <p:spPr>
          <a:xfrm>
            <a:off x="1908175" y="4581525"/>
            <a:ext cx="287338"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p>
        </p:txBody>
      </p:sp>
      <p:sp>
        <p:nvSpPr>
          <p:cNvPr id="13" name="Lekerekített téglalap 12"/>
          <p:cNvSpPr/>
          <p:nvPr/>
        </p:nvSpPr>
        <p:spPr>
          <a:xfrm>
            <a:off x="3492500" y="1624013"/>
            <a:ext cx="4665663" cy="4516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hu-HU" sz="2000" dirty="0"/>
              <a:t>&gt; </a:t>
            </a:r>
            <a:r>
              <a:rPr lang="hu-HU" sz="2000" dirty="0" err="1"/>
              <a:t>db.user.findOne</a:t>
            </a:r>
            <a:r>
              <a:rPr lang="hu-HU" sz="2000" dirty="0"/>
              <a:t>({</a:t>
            </a:r>
            <a:r>
              <a:rPr lang="hu-HU" sz="2000" dirty="0" err="1"/>
              <a:t>age</a:t>
            </a:r>
            <a:r>
              <a:rPr lang="hu-HU" sz="2000" dirty="0"/>
              <a:t>:39})</a:t>
            </a:r>
          </a:p>
          <a:p>
            <a:pPr>
              <a:defRPr/>
            </a:pPr>
            <a:r>
              <a:rPr lang="hu-HU" sz="2000" dirty="0"/>
              <a:t>{</a:t>
            </a:r>
          </a:p>
          <a:p>
            <a:pPr>
              <a:defRPr/>
            </a:pPr>
            <a:r>
              <a:rPr lang="hu-HU" sz="2000" dirty="0"/>
              <a:t>        "_</a:t>
            </a:r>
            <a:r>
              <a:rPr lang="hu-HU" sz="2000" dirty="0" err="1"/>
              <a:t>id</a:t>
            </a:r>
            <a:r>
              <a:rPr lang="hu-HU" sz="2000" dirty="0"/>
              <a:t>" : </a:t>
            </a:r>
            <a:r>
              <a:rPr lang="hu-HU" sz="2000" dirty="0" err="1"/>
              <a:t>ObjectId</a:t>
            </a:r>
            <a:r>
              <a:rPr lang="hu-HU" sz="2000" dirty="0"/>
              <a:t>("5114e0bd42…"),</a:t>
            </a:r>
          </a:p>
          <a:p>
            <a:pPr>
              <a:defRPr/>
            </a:pPr>
            <a:r>
              <a:rPr lang="hu-HU" sz="2000" dirty="0"/>
              <a:t>        "</a:t>
            </a:r>
            <a:r>
              <a:rPr lang="hu-HU" sz="2000" dirty="0" err="1"/>
              <a:t>first</a:t>
            </a:r>
            <a:r>
              <a:rPr lang="hu-HU" sz="2000" dirty="0"/>
              <a:t>" : "John",</a:t>
            </a:r>
          </a:p>
          <a:p>
            <a:pPr>
              <a:defRPr/>
            </a:pPr>
            <a:r>
              <a:rPr lang="hu-HU" sz="2000" dirty="0"/>
              <a:t>        "</a:t>
            </a:r>
            <a:r>
              <a:rPr lang="hu-HU" sz="2000" dirty="0" err="1"/>
              <a:t>last</a:t>
            </a:r>
            <a:r>
              <a:rPr lang="hu-HU" sz="2000" dirty="0"/>
              <a:t>" : "</a:t>
            </a:r>
            <a:r>
              <a:rPr lang="hu-HU" sz="2000" dirty="0" err="1"/>
              <a:t>Doe</a:t>
            </a:r>
            <a:r>
              <a:rPr lang="hu-HU" sz="2000" dirty="0"/>
              <a:t>",</a:t>
            </a:r>
          </a:p>
          <a:p>
            <a:pPr>
              <a:defRPr/>
            </a:pPr>
            <a:r>
              <a:rPr lang="hu-HU" sz="2000" dirty="0"/>
              <a:t>        "</a:t>
            </a:r>
            <a:r>
              <a:rPr lang="hu-HU" sz="2000" dirty="0" err="1"/>
              <a:t>age</a:t>
            </a:r>
            <a:r>
              <a:rPr lang="hu-HU" sz="2000" dirty="0"/>
              <a:t>" : 39, </a:t>
            </a:r>
          </a:p>
          <a:p>
            <a:pPr>
              <a:defRPr/>
            </a:pPr>
            <a:r>
              <a:rPr lang="hu-HU" sz="2000" dirty="0"/>
              <a:t>       "</a:t>
            </a:r>
            <a:r>
              <a:rPr lang="hu-HU" sz="2000" dirty="0" err="1"/>
              <a:t>interests</a:t>
            </a:r>
            <a:r>
              <a:rPr lang="hu-HU" sz="2000" dirty="0"/>
              <a:t>" : [</a:t>
            </a:r>
          </a:p>
          <a:p>
            <a:pPr>
              <a:defRPr/>
            </a:pPr>
            <a:r>
              <a:rPr lang="hu-HU" sz="2000" dirty="0"/>
              <a:t>                "</a:t>
            </a:r>
            <a:r>
              <a:rPr lang="hu-HU" sz="2000" dirty="0" err="1"/>
              <a:t>Reading</a:t>
            </a:r>
            <a:r>
              <a:rPr lang="hu-HU" sz="2000" dirty="0"/>
              <a:t>",</a:t>
            </a:r>
          </a:p>
          <a:p>
            <a:pPr>
              <a:defRPr/>
            </a:pPr>
            <a:r>
              <a:rPr lang="hu-HU" sz="2000" dirty="0"/>
              <a:t>                "Mountain </a:t>
            </a:r>
            <a:r>
              <a:rPr lang="hu-HU" sz="2000" dirty="0" err="1"/>
              <a:t>Biking</a:t>
            </a:r>
            <a:r>
              <a:rPr lang="hu-HU" sz="2000" dirty="0"/>
              <a:t> ]</a:t>
            </a:r>
          </a:p>
          <a:p>
            <a:pPr>
              <a:defRPr/>
            </a:pPr>
            <a:r>
              <a:rPr lang="hu-HU" sz="2000" dirty="0"/>
              <a:t>       </a:t>
            </a:r>
            <a:r>
              <a:rPr lang="en-US" sz="2000" dirty="0"/>
              <a:t>"favorites": { </a:t>
            </a:r>
            <a:endParaRPr lang="hu-HU" sz="2000" dirty="0"/>
          </a:p>
          <a:p>
            <a:pPr>
              <a:defRPr/>
            </a:pPr>
            <a:r>
              <a:rPr lang="hu-HU" sz="2000" dirty="0"/>
              <a:t>               </a:t>
            </a:r>
            <a:r>
              <a:rPr lang="en-US" sz="2000" dirty="0"/>
              <a:t>"color": "Blue", </a:t>
            </a:r>
            <a:endParaRPr lang="hu-HU" sz="2000" dirty="0"/>
          </a:p>
          <a:p>
            <a:pPr>
              <a:defRPr/>
            </a:pPr>
            <a:r>
              <a:rPr lang="hu-HU" sz="2000" dirty="0"/>
              <a:t>               </a:t>
            </a:r>
            <a:r>
              <a:rPr lang="en-US" sz="2000" dirty="0"/>
              <a:t>"sport": "Soccer"} </a:t>
            </a:r>
            <a:endParaRPr lang="hu-HU" sz="2000" b="1" dirty="0"/>
          </a:p>
          <a:p>
            <a:pPr>
              <a:defRPr/>
            </a:pPr>
            <a:r>
              <a:rPr lang="hu-HU" sz="2000" dirty="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0"/>
          </p:nvPr>
        </p:nvSpPr>
        <p:spPr bwMode="auto">
          <a:noFill/>
          <a:ln>
            <a:round/>
            <a:headEnd/>
            <a:tailEnd/>
          </a:ln>
        </p:spPr>
        <p:txBody>
          <a:bodyPr wrap="square" numCol="1" anchorCtr="0" compatLnSpc="1">
            <a:prstTxWarp prst="textNoShape">
              <a:avLst/>
            </a:prstTxWarp>
          </a:bodyPr>
          <a:lstStyle/>
          <a:p>
            <a:fld id="{713F5BCF-B2C4-4DC8-91C7-10CEEBC45CAF}" type="slidenum">
              <a:rPr lang="hu-HU" smtClean="0"/>
              <a:pPr/>
              <a:t>51</a:t>
            </a:fld>
            <a:endParaRPr lang="hu-HU" smtClean="0"/>
          </a:p>
        </p:txBody>
      </p:sp>
      <p:sp>
        <p:nvSpPr>
          <p:cNvPr id="20482" name="Rectangle 2"/>
          <p:cNvSpPr>
            <a:spLocks noGrp="1"/>
          </p:cNvSpPr>
          <p:nvPr>
            <p:ph type="title"/>
          </p:nvPr>
        </p:nvSpPr>
        <p:spPr bwMode="auto"/>
        <p:txBody>
          <a:bodyPr wrap="square" numCol="1" anchorCtr="0" compatLnSpc="1">
            <a:prstTxWarp prst="textNoShape">
              <a:avLst/>
            </a:prstTxWarp>
          </a:bodyPr>
          <a:lstStyle/>
          <a:p>
            <a:pPr eaLnBrk="1" hangingPunct="1">
              <a:defRPr/>
            </a:pPr>
            <a:r>
              <a:rPr lang="hu-HU" smtClean="0"/>
              <a:t>CRUD</a:t>
            </a:r>
          </a:p>
        </p:txBody>
      </p:sp>
      <p:sp>
        <p:nvSpPr>
          <p:cNvPr id="7172" name="Rectangle 3"/>
          <p:cNvSpPr>
            <a:spLocks noGrp="1"/>
          </p:cNvSpPr>
          <p:nvPr>
            <p:ph type="body" idx="1"/>
          </p:nvPr>
        </p:nvSpPr>
        <p:spPr/>
        <p:txBody>
          <a:bodyPr>
            <a:normAutofit fontScale="85000" lnSpcReduction="20000"/>
          </a:bodyPr>
          <a:lstStyle/>
          <a:p>
            <a:pPr eaLnBrk="1" hangingPunct="1"/>
            <a:r>
              <a:rPr lang="hu-HU" smtClean="0"/>
              <a:t>Create</a:t>
            </a:r>
          </a:p>
          <a:p>
            <a:pPr lvl="1" eaLnBrk="1" hangingPunct="1"/>
            <a:r>
              <a:rPr lang="hu-HU" smtClean="0"/>
              <a:t>db.collection.insert( &lt;document&gt; ) </a:t>
            </a:r>
          </a:p>
          <a:p>
            <a:pPr lvl="1" eaLnBrk="1" hangingPunct="1"/>
            <a:r>
              <a:rPr lang="hu-HU" smtClean="0"/>
              <a:t>db.collection.save( &lt;document&gt; ) </a:t>
            </a:r>
          </a:p>
          <a:p>
            <a:pPr lvl="1" eaLnBrk="1" hangingPunct="1"/>
            <a:r>
              <a:rPr lang="hu-HU" smtClean="0"/>
              <a:t>db.collection.update( &lt;query&gt;, &lt;update&gt;, { upsert: true } ) </a:t>
            </a:r>
          </a:p>
          <a:p>
            <a:pPr eaLnBrk="1" hangingPunct="1"/>
            <a:r>
              <a:rPr lang="hu-HU" smtClean="0"/>
              <a:t>Read</a:t>
            </a:r>
          </a:p>
          <a:p>
            <a:pPr lvl="1" eaLnBrk="1" hangingPunct="1"/>
            <a:r>
              <a:rPr lang="hu-HU" smtClean="0"/>
              <a:t>db.collection.find( &lt;query&gt;, &lt;projection&gt; )</a:t>
            </a:r>
          </a:p>
          <a:p>
            <a:pPr lvl="1" eaLnBrk="1" hangingPunct="1"/>
            <a:r>
              <a:rPr lang="hu-HU" smtClean="0"/>
              <a:t>db.collection.findOne( &lt;query&gt;, &lt;projection&gt; ) </a:t>
            </a:r>
          </a:p>
          <a:p>
            <a:pPr eaLnBrk="1" hangingPunct="1"/>
            <a:r>
              <a:rPr lang="hu-HU" smtClean="0"/>
              <a:t>Update</a:t>
            </a:r>
          </a:p>
          <a:p>
            <a:pPr lvl="1" eaLnBrk="1" hangingPunct="1"/>
            <a:r>
              <a:rPr lang="hu-HU" smtClean="0"/>
              <a:t>db.collection.update( &lt;query&gt;, &lt;update&gt;, &lt;options&gt; ) </a:t>
            </a:r>
          </a:p>
          <a:p>
            <a:pPr eaLnBrk="1" hangingPunct="1"/>
            <a:r>
              <a:rPr lang="hu-HU" smtClean="0"/>
              <a:t>Delete</a:t>
            </a:r>
          </a:p>
          <a:p>
            <a:pPr lvl="1" eaLnBrk="1" hangingPunct="1"/>
            <a:r>
              <a:rPr lang="hu-HU" smtClean="0"/>
              <a:t>db.collection.remove( &lt;query&gt;, &lt;justOne&gt; )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0"/>
          </p:nvPr>
        </p:nvSpPr>
        <p:spPr bwMode="auto">
          <a:noFill/>
          <a:ln>
            <a:round/>
            <a:headEnd/>
            <a:tailEnd/>
          </a:ln>
        </p:spPr>
        <p:txBody>
          <a:bodyPr wrap="square" numCol="1" anchorCtr="0" compatLnSpc="1">
            <a:prstTxWarp prst="textNoShape">
              <a:avLst/>
            </a:prstTxWarp>
          </a:bodyPr>
          <a:lstStyle/>
          <a:p>
            <a:fld id="{8084E2F3-9B47-43EA-BC30-21396FAC6214}" type="slidenum">
              <a:rPr lang="hu-HU" smtClean="0"/>
              <a:pPr/>
              <a:t>52</a:t>
            </a:fld>
            <a:endParaRPr lang="hu-HU" smtClean="0"/>
          </a:p>
        </p:txBody>
      </p:sp>
      <p:sp>
        <p:nvSpPr>
          <p:cNvPr id="28674" name="Rectangle 2"/>
          <p:cNvSpPr>
            <a:spLocks noGrp="1"/>
          </p:cNvSpPr>
          <p:nvPr>
            <p:ph type="title"/>
          </p:nvPr>
        </p:nvSpPr>
        <p:spPr bwMode="auto"/>
        <p:txBody>
          <a:bodyPr wrap="square" numCol="1" anchorCtr="0" compatLnSpc="1">
            <a:prstTxWarp prst="textNoShape">
              <a:avLst/>
            </a:prstTxWarp>
          </a:bodyPr>
          <a:lstStyle/>
          <a:p>
            <a:pPr eaLnBrk="1" hangingPunct="1">
              <a:defRPr/>
            </a:pPr>
            <a:r>
              <a:rPr lang="hu-HU" smtClean="0">
                <a:latin typeface="Arial" pitchFamily="34" charset="0"/>
              </a:rPr>
              <a:t>CRUD example</a:t>
            </a:r>
          </a:p>
        </p:txBody>
      </p:sp>
      <p:sp>
        <p:nvSpPr>
          <p:cNvPr id="13" name="Lekerekített téglalap 12"/>
          <p:cNvSpPr/>
          <p:nvPr/>
        </p:nvSpPr>
        <p:spPr>
          <a:xfrm>
            <a:off x="468313" y="1412875"/>
            <a:ext cx="3598862" cy="252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defRPr/>
            </a:pPr>
            <a:r>
              <a:rPr lang="hu-HU" sz="2000">
                <a:solidFill>
                  <a:srgbClr val="FFFFFF"/>
                </a:solidFill>
              </a:rPr>
              <a:t>&gt; db.user.</a:t>
            </a:r>
            <a:r>
              <a:rPr lang="hu-HU" sz="2000">
                <a:solidFill>
                  <a:srgbClr val="FFFFFF"/>
                </a:solidFill>
                <a:latin typeface="Arial" pitchFamily="34" charset="0"/>
              </a:rPr>
              <a:t>insert</a:t>
            </a:r>
            <a:r>
              <a:rPr lang="hu-HU" sz="2000">
                <a:solidFill>
                  <a:srgbClr val="FFFFFF"/>
                </a:solidFill>
              </a:rPr>
              <a:t>({</a:t>
            </a:r>
          </a:p>
          <a:p>
            <a:pPr>
              <a:tabLst>
                <a:tab pos="536575" algn="l"/>
              </a:tabLst>
              <a:defRPr/>
            </a:pPr>
            <a:r>
              <a:rPr lang="hu-HU" sz="2000">
                <a:solidFill>
                  <a:srgbClr val="FFFFFF"/>
                </a:solidFill>
                <a:latin typeface="Arial" pitchFamily="34" charset="0"/>
              </a:rPr>
              <a:t>	</a:t>
            </a:r>
            <a:r>
              <a:rPr lang="hu-HU" sz="2000">
                <a:solidFill>
                  <a:srgbClr val="FFFFFF"/>
                </a:solidFill>
              </a:rPr>
              <a:t>first: </a:t>
            </a:r>
            <a:r>
              <a:rPr lang="hu-HU">
                <a:solidFill>
                  <a:srgbClr val="FFFFFF"/>
                </a:solidFill>
                <a:latin typeface="Arial" pitchFamily="34" charset="0"/>
              </a:rPr>
              <a:t>"John",</a:t>
            </a:r>
          </a:p>
          <a:p>
            <a:pPr>
              <a:tabLst>
                <a:tab pos="536575" algn="l"/>
              </a:tabLst>
              <a:defRPr/>
            </a:pPr>
            <a:r>
              <a:rPr lang="hu-HU">
                <a:solidFill>
                  <a:srgbClr val="FFFFFF"/>
                </a:solidFill>
                <a:latin typeface="Arial" pitchFamily="34" charset="0"/>
              </a:rPr>
              <a:t>	last : "Doe",</a:t>
            </a:r>
          </a:p>
          <a:p>
            <a:pPr>
              <a:tabLst>
                <a:tab pos="536575" algn="l"/>
              </a:tabLst>
              <a:defRPr/>
            </a:pPr>
            <a:r>
              <a:rPr lang="hu-HU">
                <a:solidFill>
                  <a:srgbClr val="FFFFFF"/>
                </a:solidFill>
                <a:latin typeface="Arial" pitchFamily="34" charset="0"/>
              </a:rPr>
              <a:t>	age: 39</a:t>
            </a:r>
          </a:p>
          <a:p>
            <a:pPr>
              <a:tabLst>
                <a:tab pos="536575" algn="l"/>
              </a:tabLst>
              <a:defRPr/>
            </a:pPr>
            <a:r>
              <a:rPr lang="hu-HU" sz="2000">
                <a:solidFill>
                  <a:srgbClr val="FFFFFF"/>
                </a:solidFill>
              </a:rPr>
              <a:t>})</a:t>
            </a:r>
          </a:p>
        </p:txBody>
      </p:sp>
      <p:sp>
        <p:nvSpPr>
          <p:cNvPr id="2" name="Lekerekített téglalap 12"/>
          <p:cNvSpPr/>
          <p:nvPr/>
        </p:nvSpPr>
        <p:spPr>
          <a:xfrm>
            <a:off x="4427538" y="1412875"/>
            <a:ext cx="3598862" cy="252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defRPr/>
            </a:pPr>
            <a:r>
              <a:rPr lang="hu-HU">
                <a:solidFill>
                  <a:srgbClr val="FFFFFF"/>
                </a:solidFill>
                <a:latin typeface="Arial" pitchFamily="34" charset="0"/>
              </a:rPr>
              <a:t>&gt; db.user.find ()</a:t>
            </a:r>
          </a:p>
          <a:p>
            <a:pPr>
              <a:tabLst>
                <a:tab pos="536575" algn="l"/>
              </a:tabLst>
              <a:defRPr/>
            </a:pPr>
            <a:r>
              <a:rPr lang="en-US">
                <a:solidFill>
                  <a:srgbClr val="FFFFFF"/>
                </a:solidFill>
                <a:latin typeface="Arial" pitchFamily="34" charset="0"/>
              </a:rPr>
              <a:t>{ </a:t>
            </a:r>
            <a:endParaRPr lang="hu-HU">
              <a:solidFill>
                <a:srgbClr val="FFFFFF"/>
              </a:solidFill>
              <a:latin typeface="Arial" pitchFamily="34" charset="0"/>
            </a:endParaRPr>
          </a:p>
          <a:p>
            <a:pPr>
              <a:tabLst>
                <a:tab pos="536575" algn="l"/>
              </a:tabLst>
              <a:defRPr/>
            </a:pPr>
            <a:r>
              <a:rPr lang="hu-HU">
                <a:solidFill>
                  <a:srgbClr val="FFFFFF"/>
                </a:solidFill>
                <a:latin typeface="Arial" pitchFamily="34" charset="0"/>
              </a:rPr>
              <a:t>	</a:t>
            </a:r>
            <a:r>
              <a:rPr lang="en-US" b="1">
                <a:solidFill>
                  <a:schemeClr val="hlink"/>
                </a:solidFill>
                <a:latin typeface="Arial" pitchFamily="34" charset="0"/>
              </a:rPr>
              <a:t>"_id" :</a:t>
            </a:r>
            <a:r>
              <a:rPr lang="hu-HU" b="1">
                <a:solidFill>
                  <a:schemeClr val="hlink"/>
                </a:solidFill>
                <a:latin typeface="Arial" pitchFamily="34" charset="0"/>
              </a:rPr>
              <a:t> </a:t>
            </a:r>
            <a:r>
              <a:rPr lang="en-US" sz="1600" b="1">
                <a:solidFill>
                  <a:schemeClr val="hlink"/>
                </a:solidFill>
                <a:latin typeface="Arial" pitchFamily="34" charset="0"/>
              </a:rPr>
              <a:t>ObjectId("51</a:t>
            </a:r>
            <a:r>
              <a:rPr lang="hu-HU" sz="1600" b="1">
                <a:solidFill>
                  <a:schemeClr val="hlink"/>
                </a:solidFill>
                <a:latin typeface="Arial" pitchFamily="34" charset="0"/>
              </a:rPr>
              <a:t>…</a:t>
            </a:r>
            <a:r>
              <a:rPr lang="en-US" sz="1600" b="1">
                <a:solidFill>
                  <a:schemeClr val="hlink"/>
                </a:solidFill>
                <a:latin typeface="Arial" pitchFamily="34" charset="0"/>
              </a:rPr>
              <a:t>"),</a:t>
            </a:r>
          </a:p>
          <a:p>
            <a:pPr>
              <a:tabLst>
                <a:tab pos="536575" algn="l"/>
              </a:tabLst>
              <a:defRPr/>
            </a:pPr>
            <a:r>
              <a:rPr lang="hu-HU">
                <a:solidFill>
                  <a:srgbClr val="FFFFFF"/>
                </a:solidFill>
                <a:latin typeface="Arial" pitchFamily="34" charset="0"/>
              </a:rPr>
              <a:t>	</a:t>
            </a:r>
            <a:r>
              <a:rPr lang="en-US">
                <a:solidFill>
                  <a:srgbClr val="FFFFFF"/>
                </a:solidFill>
                <a:latin typeface="Arial" pitchFamily="34" charset="0"/>
              </a:rPr>
              <a:t>"first" : "John",</a:t>
            </a:r>
          </a:p>
          <a:p>
            <a:pPr>
              <a:tabLst>
                <a:tab pos="536575" algn="l"/>
              </a:tabLst>
              <a:defRPr/>
            </a:pPr>
            <a:r>
              <a:rPr lang="hu-HU">
                <a:solidFill>
                  <a:srgbClr val="FFFFFF"/>
                </a:solidFill>
                <a:latin typeface="Arial" pitchFamily="34" charset="0"/>
              </a:rPr>
              <a:t>	</a:t>
            </a:r>
            <a:r>
              <a:rPr lang="en-US">
                <a:solidFill>
                  <a:srgbClr val="FFFFFF"/>
                </a:solidFill>
                <a:latin typeface="Arial" pitchFamily="34" charset="0"/>
              </a:rPr>
              <a:t>"last" : "Doe",</a:t>
            </a:r>
            <a:endParaRPr lang="hu-HU">
              <a:solidFill>
                <a:srgbClr val="FFFFFF"/>
              </a:solidFill>
              <a:latin typeface="Arial" pitchFamily="34" charset="0"/>
            </a:endParaRPr>
          </a:p>
          <a:p>
            <a:pPr>
              <a:tabLst>
                <a:tab pos="536575" algn="l"/>
              </a:tabLst>
              <a:defRPr/>
            </a:pPr>
            <a:r>
              <a:rPr lang="hu-HU">
                <a:solidFill>
                  <a:srgbClr val="FFFFFF"/>
                </a:solidFill>
                <a:latin typeface="Arial" pitchFamily="34" charset="0"/>
              </a:rPr>
              <a:t>	</a:t>
            </a:r>
            <a:r>
              <a:rPr lang="en-US">
                <a:solidFill>
                  <a:srgbClr val="FFFFFF"/>
                </a:solidFill>
                <a:latin typeface="Arial" pitchFamily="34" charset="0"/>
              </a:rPr>
              <a:t>"age" : 39 </a:t>
            </a:r>
            <a:endParaRPr lang="hu-HU">
              <a:solidFill>
                <a:srgbClr val="FFFFFF"/>
              </a:solidFill>
              <a:latin typeface="Arial" pitchFamily="34" charset="0"/>
            </a:endParaRPr>
          </a:p>
          <a:p>
            <a:pPr>
              <a:tabLst>
                <a:tab pos="536575" algn="l"/>
              </a:tabLst>
              <a:defRPr/>
            </a:pPr>
            <a:r>
              <a:rPr lang="en-US">
                <a:solidFill>
                  <a:srgbClr val="FFFFFF"/>
                </a:solidFill>
                <a:latin typeface="Arial" pitchFamily="34" charset="0"/>
              </a:rPr>
              <a:t>}</a:t>
            </a:r>
            <a:endParaRPr lang="hu-HU">
              <a:solidFill>
                <a:srgbClr val="FFFFFF"/>
              </a:solidFill>
              <a:latin typeface="Arial" pitchFamily="34" charset="0"/>
            </a:endParaRPr>
          </a:p>
        </p:txBody>
      </p:sp>
      <p:sp>
        <p:nvSpPr>
          <p:cNvPr id="3" name="Lekerekített téglalap 12"/>
          <p:cNvSpPr/>
          <p:nvPr/>
        </p:nvSpPr>
        <p:spPr>
          <a:xfrm>
            <a:off x="468313" y="4149725"/>
            <a:ext cx="3598862" cy="252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 pos="893763" algn="l"/>
                <a:tab pos="1250950" algn="l"/>
              </a:tabLst>
              <a:defRPr/>
            </a:pPr>
            <a:r>
              <a:rPr lang="hu-HU">
                <a:solidFill>
                  <a:srgbClr val="FFFFFF"/>
                </a:solidFill>
                <a:latin typeface="Arial" pitchFamily="34" charset="0"/>
              </a:rPr>
              <a:t>&gt; db.user.update(</a:t>
            </a:r>
          </a:p>
          <a:p>
            <a:pPr>
              <a:tabLst>
                <a:tab pos="536575" algn="l"/>
                <a:tab pos="893763" algn="l"/>
                <a:tab pos="1250950" algn="l"/>
              </a:tabLst>
              <a:defRPr/>
            </a:pPr>
            <a:r>
              <a:rPr lang="hu-HU">
                <a:solidFill>
                  <a:srgbClr val="FFFFFF"/>
                </a:solidFill>
                <a:latin typeface="Arial" pitchFamily="34" charset="0"/>
              </a:rPr>
              <a:t>	{"_id" : ObjectId("51…")},</a:t>
            </a:r>
          </a:p>
          <a:p>
            <a:pPr>
              <a:tabLst>
                <a:tab pos="536575" algn="l"/>
                <a:tab pos="893763" algn="l"/>
                <a:tab pos="1250950" algn="l"/>
              </a:tabLst>
              <a:defRPr/>
            </a:pPr>
            <a:r>
              <a:rPr lang="hu-HU">
                <a:solidFill>
                  <a:srgbClr val="FFFFFF"/>
                </a:solidFill>
                <a:latin typeface="Arial" pitchFamily="34" charset="0"/>
              </a:rPr>
              <a:t>	{</a:t>
            </a:r>
          </a:p>
          <a:p>
            <a:pPr>
              <a:tabLst>
                <a:tab pos="536575" algn="l"/>
                <a:tab pos="893763" algn="l"/>
                <a:tab pos="1250950" algn="l"/>
              </a:tabLst>
              <a:defRPr/>
            </a:pPr>
            <a:r>
              <a:rPr lang="hu-HU">
                <a:solidFill>
                  <a:srgbClr val="FFFFFF"/>
                </a:solidFill>
                <a:latin typeface="Arial" pitchFamily="34" charset="0"/>
              </a:rPr>
              <a:t>		</a:t>
            </a:r>
            <a:r>
              <a:rPr lang="hu-HU" b="1">
                <a:solidFill>
                  <a:schemeClr val="hlink"/>
                </a:solidFill>
                <a:latin typeface="Arial" pitchFamily="34" charset="0"/>
              </a:rPr>
              <a:t>$set</a:t>
            </a:r>
            <a:r>
              <a:rPr lang="hu-HU">
                <a:solidFill>
                  <a:srgbClr val="FFFFFF"/>
                </a:solidFill>
                <a:latin typeface="Arial" pitchFamily="34" charset="0"/>
              </a:rPr>
              <a:t>: {</a:t>
            </a:r>
          </a:p>
          <a:p>
            <a:pPr>
              <a:tabLst>
                <a:tab pos="536575" algn="l"/>
                <a:tab pos="893763" algn="l"/>
                <a:tab pos="1250950" algn="l"/>
              </a:tabLst>
              <a:defRPr/>
            </a:pPr>
            <a:r>
              <a:rPr lang="hu-HU">
                <a:solidFill>
                  <a:srgbClr val="FFFFFF"/>
                </a:solidFill>
                <a:latin typeface="Arial" pitchFamily="34" charset="0"/>
              </a:rPr>
              <a:t>			age: 40,</a:t>
            </a:r>
          </a:p>
          <a:p>
            <a:pPr>
              <a:tabLst>
                <a:tab pos="536575" algn="l"/>
                <a:tab pos="893763" algn="l"/>
                <a:tab pos="1250950" algn="l"/>
              </a:tabLst>
              <a:defRPr/>
            </a:pPr>
            <a:r>
              <a:rPr lang="hu-HU">
                <a:solidFill>
                  <a:srgbClr val="FFFFFF"/>
                </a:solidFill>
                <a:latin typeface="Arial" pitchFamily="34" charset="0"/>
              </a:rPr>
              <a:t>		 	salary: 7000}</a:t>
            </a:r>
          </a:p>
          <a:p>
            <a:pPr>
              <a:tabLst>
                <a:tab pos="536575" algn="l"/>
                <a:tab pos="893763" algn="l"/>
                <a:tab pos="1250950" algn="l"/>
              </a:tabLst>
              <a:defRPr/>
            </a:pPr>
            <a:r>
              <a:rPr lang="hu-HU">
                <a:solidFill>
                  <a:srgbClr val="FFFFFF"/>
                </a:solidFill>
                <a:latin typeface="Arial" pitchFamily="34" charset="0"/>
              </a:rPr>
              <a:t>	}</a:t>
            </a:r>
          </a:p>
          <a:p>
            <a:pPr>
              <a:tabLst>
                <a:tab pos="536575" algn="l"/>
                <a:tab pos="893763" algn="l"/>
                <a:tab pos="1250950" algn="l"/>
              </a:tabLst>
              <a:defRPr/>
            </a:pPr>
            <a:r>
              <a:rPr lang="hu-HU">
                <a:solidFill>
                  <a:srgbClr val="FFFFFF"/>
                </a:solidFill>
                <a:latin typeface="Arial" pitchFamily="34" charset="0"/>
              </a:rPr>
              <a:t>)</a:t>
            </a:r>
          </a:p>
        </p:txBody>
      </p:sp>
      <p:sp>
        <p:nvSpPr>
          <p:cNvPr id="4" name="Lekerekített téglalap 12"/>
          <p:cNvSpPr/>
          <p:nvPr/>
        </p:nvSpPr>
        <p:spPr>
          <a:xfrm>
            <a:off x="4427538" y="4149725"/>
            <a:ext cx="3598862" cy="252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defRPr/>
            </a:pPr>
            <a:r>
              <a:rPr lang="hu-HU" sz="2000">
                <a:solidFill>
                  <a:srgbClr val="FFFFFF"/>
                </a:solidFill>
                <a:latin typeface="Arial" pitchFamily="34" charset="0"/>
              </a:rPr>
              <a:t>&gt; db.user.remove({</a:t>
            </a:r>
          </a:p>
          <a:p>
            <a:pPr>
              <a:tabLst>
                <a:tab pos="536575" algn="l"/>
              </a:tabLst>
              <a:defRPr/>
            </a:pPr>
            <a:r>
              <a:rPr lang="hu-HU" sz="2000">
                <a:solidFill>
                  <a:srgbClr val="FFFFFF"/>
                </a:solidFill>
                <a:latin typeface="Arial" pitchFamily="34" charset="0"/>
              </a:rPr>
              <a:t>	"first": /^J/ </a:t>
            </a:r>
          </a:p>
          <a:p>
            <a:pPr>
              <a:tabLst>
                <a:tab pos="536575" algn="l"/>
              </a:tabLst>
              <a:defRPr/>
            </a:pPr>
            <a:r>
              <a:rPr lang="hu-HU" sz="2000">
                <a:solidFill>
                  <a:srgbClr val="FFFFFF"/>
                </a:solidFill>
                <a:latin typeface="Arial" pitchFamily="34"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781324" y="1752601"/>
            <a:ext cx="7600676" cy="4231922"/>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771525" y="2158206"/>
            <a:ext cx="7600950" cy="340995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p>
        </p:txBody>
      </p:sp>
      <p:sp>
        <p:nvSpPr>
          <p:cNvPr id="3" name="Content Placeholder 2"/>
          <p:cNvSpPr>
            <a:spLocks noGrp="1"/>
          </p:cNvSpPr>
          <p:nvPr>
            <p:ph idx="1"/>
          </p:nvPr>
        </p:nvSpPr>
        <p:spPr/>
        <p:txBody>
          <a:bodyPr/>
          <a:lstStyle/>
          <a:p>
            <a:pPr algn="just"/>
            <a:r>
              <a:rPr lang="en-US" sz="2400" dirty="0" err="1" smtClean="0"/>
              <a:t>MongoDB</a:t>
            </a:r>
            <a:r>
              <a:rPr lang="en-US" sz="2400" dirty="0" smtClean="0"/>
              <a:t> use DATABASE_NAME is used to create database. The command will create a new database, if it doesn't exist otherwise it will return the existing database.</a:t>
            </a:r>
          </a:p>
          <a:p>
            <a:pPr algn="just"/>
            <a:r>
              <a:rPr lang="en-US" sz="2400" dirty="0" smtClean="0"/>
              <a:t>In </a:t>
            </a:r>
            <a:r>
              <a:rPr lang="en-US" sz="2400" dirty="0" err="1" smtClean="0"/>
              <a:t>mongodb</a:t>
            </a:r>
            <a:r>
              <a:rPr lang="en-US" sz="2400" dirty="0" smtClean="0"/>
              <a:t> default database is test. If you didn't create any database then collections will be stored in test database.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Syntax</a:t>
            </a:r>
            <a:endParaRPr lang="en-US" dirty="0"/>
          </a:p>
        </p:txBody>
      </p:sp>
      <p:sp>
        <p:nvSpPr>
          <p:cNvPr id="3" name="Content Placeholder 2"/>
          <p:cNvSpPr>
            <a:spLocks noGrp="1"/>
          </p:cNvSpPr>
          <p:nvPr>
            <p:ph idx="1"/>
          </p:nvPr>
        </p:nvSpPr>
        <p:spPr>
          <a:xfrm>
            <a:off x="457200" y="990600"/>
            <a:ext cx="8229600" cy="5135563"/>
          </a:xfrm>
        </p:spPr>
        <p:txBody>
          <a:bodyPr>
            <a:normAutofit fontScale="47500" lnSpcReduction="20000"/>
          </a:bodyPr>
          <a:lstStyle/>
          <a:p>
            <a:r>
              <a:rPr lang="en-US" dirty="0" smtClean="0"/>
              <a:t>Basic syntax of </a:t>
            </a:r>
            <a:r>
              <a:rPr lang="en-US" b="1" dirty="0" smtClean="0"/>
              <a:t>use DATABASE</a:t>
            </a:r>
            <a:r>
              <a:rPr lang="en-US" dirty="0" smtClean="0"/>
              <a:t> statement is as follows:</a:t>
            </a:r>
          </a:p>
          <a:p>
            <a:pPr>
              <a:buNone/>
            </a:pPr>
            <a:r>
              <a:rPr lang="en-US" dirty="0" smtClean="0">
                <a:solidFill>
                  <a:srgbClr val="FF0000"/>
                </a:solidFill>
              </a:rPr>
              <a:t>use DATABASE_NAME</a:t>
            </a:r>
          </a:p>
          <a:p>
            <a:pPr>
              <a:buNone/>
            </a:pPr>
            <a:r>
              <a:rPr lang="en-US" b="1" dirty="0" smtClean="0">
                <a:solidFill>
                  <a:srgbClr val="002060"/>
                </a:solidFill>
              </a:rPr>
              <a:t>Example:</a:t>
            </a:r>
          </a:p>
          <a:p>
            <a:r>
              <a:rPr lang="en-US" dirty="0" smtClean="0"/>
              <a:t>If you want to create a database with name </a:t>
            </a:r>
            <a:r>
              <a:rPr lang="en-US" b="1" dirty="0" smtClean="0"/>
              <a:t>&lt;</a:t>
            </a:r>
            <a:r>
              <a:rPr lang="en-US" b="1" dirty="0" err="1" smtClean="0"/>
              <a:t>mydb</a:t>
            </a:r>
            <a:r>
              <a:rPr lang="en-US" b="1" dirty="0" smtClean="0"/>
              <a:t>&gt;</a:t>
            </a:r>
            <a:r>
              <a:rPr lang="en-US" dirty="0" smtClean="0"/>
              <a:t>, then </a:t>
            </a:r>
            <a:r>
              <a:rPr lang="en-US" b="1" dirty="0" smtClean="0"/>
              <a:t>use DATABASE</a:t>
            </a:r>
            <a:r>
              <a:rPr lang="en-US" dirty="0" smtClean="0"/>
              <a:t> statement would be as follows:</a:t>
            </a:r>
          </a:p>
          <a:p>
            <a:r>
              <a:rPr lang="en-US" dirty="0" smtClean="0"/>
              <a:t>&gt;</a:t>
            </a:r>
            <a:r>
              <a:rPr lang="en-US" dirty="0" smtClean="0">
                <a:solidFill>
                  <a:srgbClr val="FF0000"/>
                </a:solidFill>
              </a:rPr>
              <a:t>use </a:t>
            </a:r>
            <a:r>
              <a:rPr lang="en-US" dirty="0" err="1" smtClean="0">
                <a:solidFill>
                  <a:srgbClr val="FF0000"/>
                </a:solidFill>
              </a:rPr>
              <a:t>mydb</a:t>
            </a:r>
            <a:r>
              <a:rPr lang="en-US" dirty="0" smtClean="0">
                <a:solidFill>
                  <a:srgbClr val="FF0000"/>
                </a:solidFill>
              </a:rPr>
              <a:t> </a:t>
            </a:r>
          </a:p>
          <a:p>
            <a:r>
              <a:rPr lang="en-US" dirty="0" smtClean="0"/>
              <a:t>switched to db </a:t>
            </a:r>
            <a:r>
              <a:rPr lang="en-US" dirty="0" err="1" smtClean="0"/>
              <a:t>mydb</a:t>
            </a:r>
            <a:endParaRPr lang="en-US" dirty="0" smtClean="0"/>
          </a:p>
          <a:p>
            <a:r>
              <a:rPr lang="en-US" dirty="0" smtClean="0"/>
              <a:t>To check your currently selected database use the command </a:t>
            </a:r>
            <a:r>
              <a:rPr lang="en-US" b="1" dirty="0" smtClean="0">
                <a:solidFill>
                  <a:srgbClr val="FF0000"/>
                </a:solidFill>
              </a:rPr>
              <a:t>db</a:t>
            </a:r>
            <a:endParaRPr lang="en-US" dirty="0" smtClean="0">
              <a:solidFill>
                <a:srgbClr val="FF0000"/>
              </a:solidFill>
            </a:endParaRPr>
          </a:p>
          <a:p>
            <a:r>
              <a:rPr lang="en-US" dirty="0" smtClean="0"/>
              <a:t>&gt;</a:t>
            </a:r>
            <a:r>
              <a:rPr lang="en-US" dirty="0" smtClean="0">
                <a:solidFill>
                  <a:srgbClr val="FF0000"/>
                </a:solidFill>
              </a:rPr>
              <a:t>db </a:t>
            </a:r>
            <a:r>
              <a:rPr lang="en-US" dirty="0" err="1" smtClean="0">
                <a:solidFill>
                  <a:srgbClr val="FF0000"/>
                </a:solidFill>
              </a:rPr>
              <a:t>mydb</a:t>
            </a:r>
            <a:endParaRPr lang="en-US" dirty="0" smtClean="0">
              <a:solidFill>
                <a:srgbClr val="FF0000"/>
              </a:solidFill>
            </a:endParaRPr>
          </a:p>
          <a:p>
            <a:r>
              <a:rPr lang="en-US" dirty="0" smtClean="0"/>
              <a:t>If you want to check your databases list, then use the command </a:t>
            </a:r>
            <a:r>
              <a:rPr lang="en-US" b="1" dirty="0" smtClean="0">
                <a:solidFill>
                  <a:srgbClr val="FF0000"/>
                </a:solidFill>
              </a:rPr>
              <a:t>show </a:t>
            </a:r>
            <a:r>
              <a:rPr lang="en-US" b="1" dirty="0" err="1" smtClean="0">
                <a:solidFill>
                  <a:srgbClr val="FF0000"/>
                </a:solidFill>
              </a:rPr>
              <a:t>dbs</a:t>
            </a:r>
            <a:r>
              <a:rPr lang="en-US" dirty="0" smtClean="0">
                <a:solidFill>
                  <a:srgbClr val="FF0000"/>
                </a:solidFill>
              </a:rPr>
              <a:t>.</a:t>
            </a:r>
          </a:p>
          <a:p>
            <a:r>
              <a:rPr lang="en-US" dirty="0" smtClean="0"/>
              <a:t>&gt;show </a:t>
            </a:r>
            <a:r>
              <a:rPr lang="en-US" dirty="0" err="1" smtClean="0"/>
              <a:t>dbs</a:t>
            </a:r>
            <a:r>
              <a:rPr lang="en-US" dirty="0" smtClean="0"/>
              <a:t> </a:t>
            </a:r>
          </a:p>
          <a:p>
            <a:r>
              <a:rPr lang="en-US" dirty="0" smtClean="0"/>
              <a:t>local 0.78125GB</a:t>
            </a:r>
          </a:p>
          <a:p>
            <a:r>
              <a:rPr lang="en-US" dirty="0" smtClean="0"/>
              <a:t> test 0.23012GB</a:t>
            </a:r>
          </a:p>
          <a:p>
            <a:r>
              <a:rPr lang="en-US" dirty="0" smtClean="0"/>
              <a:t>Your created database (</a:t>
            </a:r>
            <a:r>
              <a:rPr lang="en-US" dirty="0" err="1" smtClean="0"/>
              <a:t>mydb</a:t>
            </a:r>
            <a:r>
              <a:rPr lang="en-US" dirty="0" smtClean="0"/>
              <a:t>) is not present in list. To display database you need to insert </a:t>
            </a:r>
            <a:r>
              <a:rPr lang="en-US" dirty="0" err="1" smtClean="0"/>
              <a:t>atleast</a:t>
            </a:r>
            <a:r>
              <a:rPr lang="en-US" dirty="0" smtClean="0"/>
              <a:t> one document into it. For which you need a collection.</a:t>
            </a:r>
          </a:p>
          <a:p>
            <a:r>
              <a:rPr lang="en-US" dirty="0" smtClean="0"/>
              <a:t> after that when you type  </a:t>
            </a:r>
          </a:p>
          <a:p>
            <a:r>
              <a:rPr lang="en-US" dirty="0" smtClean="0"/>
              <a:t>&gt;show </a:t>
            </a:r>
            <a:r>
              <a:rPr lang="en-US" dirty="0" err="1" smtClean="0"/>
              <a:t>dbs</a:t>
            </a:r>
            <a:r>
              <a:rPr lang="en-US" dirty="0" smtClean="0"/>
              <a:t> </a:t>
            </a:r>
          </a:p>
          <a:p>
            <a:r>
              <a:rPr lang="en-US" dirty="0" smtClean="0"/>
              <a:t>local 0.78125GB</a:t>
            </a:r>
          </a:p>
          <a:p>
            <a:r>
              <a:rPr lang="en-US" dirty="0" smtClean="0"/>
              <a:t> </a:t>
            </a:r>
            <a:r>
              <a:rPr lang="en-US" dirty="0" err="1" smtClean="0"/>
              <a:t>mydb</a:t>
            </a:r>
            <a:r>
              <a:rPr lang="en-US" dirty="0" smtClean="0"/>
              <a:t> 0.23012GB</a:t>
            </a:r>
          </a:p>
          <a:p>
            <a:r>
              <a:rPr lang="en-US" dirty="0" smtClean="0"/>
              <a:t> test 0.23012GB</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mongodb?</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57200" y="1752600"/>
            <a:ext cx="8050388" cy="3881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Mongodb?</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609600" y="1676400"/>
            <a:ext cx="8250774"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features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726557" y="1666470"/>
            <a:ext cx="5609634" cy="45057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architecture</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496747" y="1764175"/>
            <a:ext cx="7894130" cy="41814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TotalTime>
  <Words>1393</Words>
  <Application>Microsoft Office PowerPoint</Application>
  <PresentationFormat>On-screen Show (4:3)</PresentationFormat>
  <Paragraphs>208</Paragraphs>
  <Slides>56</Slides>
  <Notes>2</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Introduction to Mongodb</vt:lpstr>
      <vt:lpstr>Introduction</vt:lpstr>
      <vt:lpstr>Advantages of Mongodb over rdbms</vt:lpstr>
      <vt:lpstr>Where should not mongodb used?</vt:lpstr>
      <vt:lpstr>Mongodb overview</vt:lpstr>
      <vt:lpstr>What is mongodb?</vt:lpstr>
      <vt:lpstr>What is Mongodb?</vt:lpstr>
      <vt:lpstr>Mongodb features</vt:lpstr>
      <vt:lpstr>MongoDB architecture</vt:lpstr>
      <vt:lpstr>Slide 10</vt:lpstr>
      <vt:lpstr>Slide 11</vt:lpstr>
      <vt:lpstr>Mongodb Licensing</vt:lpstr>
      <vt:lpstr>Mongodb enterprises</vt:lpstr>
      <vt:lpstr>Different usecases</vt:lpstr>
      <vt:lpstr>Slide 15</vt:lpstr>
      <vt:lpstr>Slide 16</vt:lpstr>
      <vt:lpstr>Mongodb clients</vt:lpstr>
      <vt:lpstr>Mongodb clients</vt:lpstr>
      <vt:lpstr>Financial services</vt:lpstr>
      <vt:lpstr>Healthcare services</vt:lpstr>
      <vt:lpstr>Government</vt:lpstr>
      <vt:lpstr>Media and entertainment</vt:lpstr>
      <vt:lpstr>Retail</vt:lpstr>
      <vt:lpstr>Telecommunication</vt:lpstr>
      <vt:lpstr>Slide 25</vt:lpstr>
      <vt:lpstr>Mongodb package component tools</vt:lpstr>
      <vt:lpstr>Mongod</vt:lpstr>
      <vt:lpstr>Mongo and Mongos</vt:lpstr>
      <vt:lpstr>Slide 29</vt:lpstr>
      <vt:lpstr>Slide 30</vt:lpstr>
      <vt:lpstr>Slide 31</vt:lpstr>
      <vt:lpstr>Slide 32</vt:lpstr>
      <vt:lpstr>Slide 33</vt:lpstr>
      <vt:lpstr>Slide 34</vt:lpstr>
      <vt:lpstr>Mongodb development environment</vt:lpstr>
      <vt:lpstr>Slide 36</vt:lpstr>
      <vt:lpstr>The process</vt:lpstr>
      <vt:lpstr>Example</vt:lpstr>
      <vt:lpstr>Database,collection and Document</vt:lpstr>
      <vt:lpstr>Mongodb collection</vt:lpstr>
      <vt:lpstr>Mongodb Document</vt:lpstr>
      <vt:lpstr>Mongodb Sample Document</vt:lpstr>
      <vt:lpstr>_id</vt:lpstr>
      <vt:lpstr>Slide 44</vt:lpstr>
      <vt:lpstr>JSON</vt:lpstr>
      <vt:lpstr>JSON</vt:lpstr>
      <vt:lpstr>Slide 47</vt:lpstr>
      <vt:lpstr>Slide 48</vt:lpstr>
      <vt:lpstr>Mongodb Basics</vt:lpstr>
      <vt:lpstr>Document store</vt:lpstr>
      <vt:lpstr>CRUD</vt:lpstr>
      <vt:lpstr>CRUD example</vt:lpstr>
      <vt:lpstr>Querying</vt:lpstr>
      <vt:lpstr>Slide 54</vt:lpstr>
      <vt:lpstr>Create database</vt:lpstr>
      <vt:lpstr>Syntax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siddi</dc:creator>
  <cp:lastModifiedBy>siddi</cp:lastModifiedBy>
  <cp:revision>23</cp:revision>
  <dcterms:created xsi:type="dcterms:W3CDTF">2015-10-09T06:34:58Z</dcterms:created>
  <dcterms:modified xsi:type="dcterms:W3CDTF">2016-04-06T05:35:58Z</dcterms:modified>
</cp:coreProperties>
</file>