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0" r:id="rId3"/>
    <p:sldId id="258" r:id="rId4"/>
    <p:sldId id="259" r:id="rId5"/>
    <p:sldId id="261" r:id="rId6"/>
    <p:sldId id="26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6" r:id="rId16"/>
    <p:sldId id="271" r:id="rId17"/>
    <p:sldId id="270" r:id="rId18"/>
    <p:sldId id="272" r:id="rId19"/>
    <p:sldId id="273" r:id="rId20"/>
  </p:sldIdLst>
  <p:sldSz cx="9144000" cy="6858000" type="screen4x3"/>
  <p:notesSz cx="6881813" cy="9120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60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60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98DF-E138-46C0-A78E-0F12875D0A0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6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6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BA483-498B-4A35-A64E-65ED225C95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60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60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493F5-EC4E-4D11-A7C0-58CE0DFC9B5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84213"/>
            <a:ext cx="4559300" cy="3419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32089"/>
            <a:ext cx="5505450" cy="410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6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6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BC81D-2660-4625-B86D-0A2374AA2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pis/language/translate/overview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fps.oreilly.com/titles/9781449383268/index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18-551  |  S’12  |  Group #1</a:t>
            </a:r>
            <a:br>
              <a:rPr lang="en-US" dirty="0" smtClean="0"/>
            </a:br>
            <a:r>
              <a:rPr lang="en-US" sz="3600" dirty="0" err="1" smtClean="0"/>
              <a:t>transOptic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3962400"/>
            <a:ext cx="4953000" cy="1752600"/>
          </a:xfrm>
        </p:spPr>
        <p:txBody>
          <a:bodyPr/>
          <a:lstStyle/>
          <a:p>
            <a:pPr algn="ctr"/>
            <a:r>
              <a:rPr lang="en-US" sz="2000" dirty="0" smtClean="0"/>
              <a:t>Alex Baran</a:t>
            </a:r>
          </a:p>
          <a:p>
            <a:pPr algn="ctr"/>
            <a:r>
              <a:rPr lang="en-US" sz="2000" dirty="0" smtClean="0"/>
              <a:t>James Chun</a:t>
            </a:r>
          </a:p>
          <a:p>
            <a:pPr algn="ctr"/>
            <a:r>
              <a:rPr lang="en-US" sz="2000" dirty="0" smtClean="0"/>
              <a:t>Tom </a:t>
            </a:r>
            <a:r>
              <a:rPr lang="en-US" sz="2000" dirty="0" err="1" smtClean="0"/>
              <a:t>Keagle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7517" y="4876800"/>
            <a:ext cx="7617566" cy="10460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3473" y="4876800"/>
            <a:ext cx="7005654" cy="10460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5278569"/>
            <a:ext cx="2559221" cy="1046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179" y="5278569"/>
            <a:ext cx="3542241" cy="10460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Character Recognition</a:t>
            </a:r>
            <a:endParaRPr lang="en-US" dirty="0"/>
          </a:p>
        </p:txBody>
      </p:sp>
      <p:pic>
        <p:nvPicPr>
          <p:cNvPr id="5" name="Picture 4" descr="p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24000"/>
            <a:ext cx="4978400" cy="3733800"/>
          </a:xfrm>
          <a:prstGeom prst="rect">
            <a:avLst/>
          </a:prstGeom>
        </p:spPr>
      </p:pic>
      <p:pic>
        <p:nvPicPr>
          <p:cNvPr id="6" name="Picture 5" descr="projectedP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676400"/>
            <a:ext cx="4572000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0" y="5562600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~87%</a:t>
            </a:r>
          </a:p>
          <a:p>
            <a:r>
              <a:rPr lang="en-US" dirty="0" smtClean="0"/>
              <a:t>Training Size: 900, Test Size: 180</a:t>
            </a:r>
          </a:p>
          <a:p>
            <a:r>
              <a:rPr lang="en-US" dirty="0" smtClean="0"/>
              <a:t>Number of Basis: 3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Google API v2</a:t>
            </a:r>
          </a:p>
          <a:p>
            <a:pPr lvl="1"/>
            <a:r>
              <a:rPr lang="en-US" dirty="0" smtClean="0"/>
              <a:t>Cheap (1M chars for $20)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Issues in Java</a:t>
            </a:r>
            <a:endParaRPr lang="en-US" dirty="0" smtClean="0"/>
          </a:p>
          <a:p>
            <a:pPr lvl="1"/>
            <a:r>
              <a:rPr lang="en-US" dirty="0" smtClean="0"/>
              <a:t>Example code doesn’t work</a:t>
            </a:r>
          </a:p>
          <a:p>
            <a:pPr lvl="2"/>
            <a:r>
              <a:rPr lang="en-US" dirty="0" smtClean="0"/>
              <a:t>Outdated class references</a:t>
            </a:r>
            <a:endParaRPr lang="en-US" dirty="0" smtClean="0"/>
          </a:p>
          <a:p>
            <a:pPr lvl="1"/>
            <a:r>
              <a:rPr lang="en-US" dirty="0" smtClean="0"/>
              <a:t>Noted problems with Eclipse</a:t>
            </a:r>
          </a:p>
          <a:p>
            <a:pPr lvl="2"/>
            <a:r>
              <a:rPr lang="en-US" dirty="0" smtClean="0"/>
              <a:t>No additional Java documentation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JavaScript – possibly in C</a:t>
            </a:r>
            <a:endParaRPr lang="en-US" dirty="0" smtClean="0"/>
          </a:p>
          <a:p>
            <a:pPr lvl="1"/>
            <a:r>
              <a:rPr lang="en-US" dirty="0" smtClean="0"/>
              <a:t>Representational State Transfer (REST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system demo</a:t>
            </a:r>
          </a:p>
          <a:p>
            <a:endParaRPr lang="en-US" dirty="0" smtClean="0"/>
          </a:p>
          <a:p>
            <a:r>
              <a:rPr lang="en-US" dirty="0" smtClean="0"/>
              <a:t>Several example sentences</a:t>
            </a:r>
          </a:p>
          <a:p>
            <a:endParaRPr lang="en-US" dirty="0" smtClean="0"/>
          </a:p>
          <a:p>
            <a:r>
              <a:rPr lang="en-US" dirty="0" smtClean="0"/>
              <a:t>3-5 different languages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Demo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18925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</a:tr>
              <a:tr h="1083118">
                <a:tc>
                  <a:txBody>
                    <a:bodyPr/>
                    <a:lstStyle/>
                    <a:p>
                      <a:r>
                        <a:rPr lang="en-US" dirty="0" smtClean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OCR in 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Segmentation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OCR in C and MATLAB</a:t>
                      </a:r>
                      <a:endParaRPr lang="en-US" dirty="0"/>
                    </a:p>
                  </a:txBody>
                  <a:tcPr/>
                </a:tc>
              </a:tr>
              <a:tr h="1083118">
                <a:tc>
                  <a:txBody>
                    <a:bodyPr/>
                    <a:lstStyle/>
                    <a:p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OCR in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OCR in C</a:t>
                      </a:r>
                      <a:endParaRPr lang="en-US" dirty="0"/>
                    </a:p>
                  </a:txBody>
                  <a:tcPr/>
                </a:tc>
              </a:tr>
              <a:tr h="1083118">
                <a:tc>
                  <a:txBody>
                    <a:bodyPr/>
                    <a:lstStyle/>
                    <a:p>
                      <a:r>
                        <a:rPr lang="en-US" dirty="0" smtClean="0"/>
                        <a:t>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 GUI</a:t>
                      </a:r>
                      <a:endParaRPr lang="en-US" dirty="0"/>
                    </a:p>
                  </a:txBody>
                  <a:tcPr/>
                </a:tc>
              </a:tr>
              <a:tr h="627521">
                <a:tc>
                  <a:txBody>
                    <a:bodyPr/>
                    <a:lstStyle/>
                    <a:p>
                      <a:r>
                        <a:rPr lang="en-US" dirty="0" smtClean="0"/>
                        <a:t>4/22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prep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Character Segmentation</a:t>
            </a:r>
          </a:p>
          <a:p>
            <a:pPr lvl="1"/>
            <a:r>
              <a:rPr lang="en-US" dirty="0" smtClean="0"/>
              <a:t>J. </a:t>
            </a:r>
            <a:r>
              <a:rPr lang="en-US" dirty="0" err="1" smtClean="0"/>
              <a:t>Ohya</a:t>
            </a:r>
            <a:r>
              <a:rPr lang="en-US" dirty="0" smtClean="0"/>
              <a:t>, A. </a:t>
            </a:r>
            <a:r>
              <a:rPr lang="en-US" dirty="0" err="1" smtClean="0"/>
              <a:t>Shio</a:t>
            </a:r>
            <a:r>
              <a:rPr lang="en-US" dirty="0" smtClean="0"/>
              <a:t>, and S. </a:t>
            </a:r>
            <a:r>
              <a:rPr lang="en-US" dirty="0" err="1" smtClean="0"/>
              <a:t>Akamatsu</a:t>
            </a:r>
            <a:r>
              <a:rPr lang="en-US" dirty="0" smtClean="0"/>
              <a:t>, Recognizing Characters in Scene Images, </a:t>
            </a:r>
            <a:r>
              <a:rPr lang="en-US" dirty="0" smtClean="0"/>
              <a:t>IEEE </a:t>
            </a:r>
            <a:r>
              <a:rPr lang="en-US" dirty="0" smtClean="0"/>
              <a:t>Transactions on Pattern Analysis and Machine Intelligence, 16 (2) (1994) 214-224</a:t>
            </a:r>
            <a:r>
              <a:rPr lang="en-US" dirty="0" smtClean="0"/>
              <a:t>.</a:t>
            </a:r>
            <a:endParaRPr lang="en-US" sz="900" dirty="0" smtClean="0"/>
          </a:p>
          <a:p>
            <a:pPr lvl="1"/>
            <a:r>
              <a:rPr lang="en-US" sz="2600" dirty="0" err="1" smtClean="0"/>
              <a:t>Yassin</a:t>
            </a:r>
            <a:r>
              <a:rPr lang="en-US" sz="2600" dirty="0" smtClean="0"/>
              <a:t> M. Y. </a:t>
            </a:r>
            <a:r>
              <a:rPr lang="en-US" sz="2600" dirty="0" err="1" smtClean="0"/>
              <a:t>Hasan</a:t>
            </a:r>
            <a:r>
              <a:rPr lang="en-US" sz="2600" dirty="0" smtClean="0"/>
              <a:t> and </a:t>
            </a:r>
            <a:r>
              <a:rPr lang="en-US" sz="2600" dirty="0" err="1" smtClean="0"/>
              <a:t>Lina</a:t>
            </a:r>
            <a:r>
              <a:rPr lang="en-US" sz="2600" dirty="0" smtClean="0"/>
              <a:t> J. </a:t>
            </a:r>
            <a:r>
              <a:rPr lang="en-US" sz="2600" dirty="0" err="1" smtClean="0"/>
              <a:t>Karam</a:t>
            </a:r>
            <a:r>
              <a:rPr lang="en-US" sz="2600" dirty="0" smtClean="0"/>
              <a:t>, Morphological Text Extraction from Images, IEEE Transactions on Image Processing, 9 (11) (2000) 1978-1983</a:t>
            </a:r>
            <a:r>
              <a:rPr lang="en-US" sz="2600" dirty="0" smtClean="0"/>
              <a:t>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OCR</a:t>
            </a:r>
          </a:p>
          <a:p>
            <a:pPr lvl="1"/>
            <a:r>
              <a:rPr lang="en-US" dirty="0" smtClean="0"/>
              <a:t>P. W. Frey and D. J. Slate. "Letter Recognition Using Holland-style Adaptive Classifiers". (Machine Learning </a:t>
            </a:r>
            <a:r>
              <a:rPr lang="en-US" dirty="0" err="1" smtClean="0"/>
              <a:t>Vol</a:t>
            </a:r>
            <a:r>
              <a:rPr lang="en-US" dirty="0" smtClean="0"/>
              <a:t> 6 #2 March 91) 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Google Translate API - &lt;</a:t>
            </a:r>
            <a:r>
              <a:rPr lang="en-US" dirty="0" smtClean="0">
                <a:hlinkClick r:id="rId3"/>
              </a:rPr>
              <a:t>http://code.google.com/apis/language/translate/overview.html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Jonathan Stark’s “Building Android Apps with HTML, CSS, and JavaScript” from O’Reilly - &lt;</a:t>
            </a:r>
            <a:r>
              <a:rPr lang="en-US" dirty="0" smtClean="0">
                <a:hlinkClick r:id="rId4"/>
              </a:rPr>
              <a:t>http://ofps.oreilly.com/titles/9781449383268/index.html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Tourism</a:t>
            </a:r>
          </a:p>
          <a:p>
            <a:endParaRPr lang="en-US" dirty="0" smtClean="0"/>
          </a:p>
          <a:p>
            <a:r>
              <a:rPr lang="en-US" dirty="0" smtClean="0"/>
              <a:t>Language barriers</a:t>
            </a:r>
          </a:p>
          <a:p>
            <a:endParaRPr lang="en-US" dirty="0" smtClean="0"/>
          </a:p>
          <a:p>
            <a:r>
              <a:rPr lang="en-US" dirty="0" smtClean="0"/>
              <a:t>Limited translations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to translate the world</a:t>
            </a:r>
          </a:p>
          <a:p>
            <a:endParaRPr lang="en-US" dirty="0" smtClean="0"/>
          </a:p>
          <a:p>
            <a:r>
              <a:rPr lang="en-US" dirty="0" smtClean="0"/>
              <a:t>Capture image input</a:t>
            </a:r>
          </a:p>
          <a:p>
            <a:endParaRPr lang="en-US" dirty="0" smtClean="0"/>
          </a:p>
          <a:p>
            <a:r>
              <a:rPr lang="en-US" dirty="0" smtClean="0"/>
              <a:t>Get translated text output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Capture image of foreign text</a:t>
            </a:r>
          </a:p>
          <a:p>
            <a:endParaRPr lang="en-US" dirty="0" smtClean="0"/>
          </a:p>
          <a:p>
            <a:r>
              <a:rPr lang="en-US" dirty="0" smtClean="0"/>
              <a:t>*Segment characters</a:t>
            </a:r>
          </a:p>
          <a:p>
            <a:endParaRPr lang="en-US" dirty="0" smtClean="0"/>
          </a:p>
          <a:p>
            <a:r>
              <a:rPr lang="en-US" dirty="0" smtClean="0"/>
              <a:t>*Use OCR to convert to ASCII</a:t>
            </a:r>
          </a:p>
          <a:p>
            <a:endParaRPr lang="en-US" dirty="0" smtClean="0"/>
          </a:p>
          <a:p>
            <a:r>
              <a:rPr lang="en-US" dirty="0" smtClean="0"/>
              <a:t>Recombine words</a:t>
            </a:r>
          </a:p>
          <a:p>
            <a:endParaRPr lang="en-US" dirty="0" smtClean="0"/>
          </a:p>
          <a:p>
            <a:r>
              <a:rPr lang="en-US" dirty="0" smtClean="0"/>
              <a:t>*Translate to another language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(*) – Major tasks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Album Digitization</a:t>
            </a:r>
          </a:p>
          <a:p>
            <a:pPr lvl="1"/>
            <a:r>
              <a:rPr lang="en-US" dirty="0" smtClean="0"/>
              <a:t>Minimum Average Correlation Energy (MACE) filters</a:t>
            </a:r>
          </a:p>
          <a:p>
            <a:endParaRPr lang="en-US" dirty="0" smtClean="0"/>
          </a:p>
          <a:p>
            <a:r>
              <a:rPr lang="en-US" dirty="0" smtClean="0"/>
              <a:t>Handwriting Recognition</a:t>
            </a:r>
          </a:p>
          <a:p>
            <a:pPr lvl="1"/>
            <a:r>
              <a:rPr lang="en-US" dirty="0" err="1" smtClean="0"/>
              <a:t>Thresholding</a:t>
            </a:r>
            <a:endParaRPr lang="en-US" dirty="0" smtClean="0"/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Support Vector Machine (SVM)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License Plate Recognition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 err="1" smtClean="0"/>
              <a:t>Binarization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Previously, in 18-551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Segmentation</a:t>
            </a:r>
          </a:p>
          <a:p>
            <a:pPr lvl="1"/>
            <a:r>
              <a:rPr lang="en-US" dirty="0" smtClean="0"/>
              <a:t>Image preprocessing</a:t>
            </a:r>
          </a:p>
          <a:p>
            <a:pPr lvl="1"/>
            <a:r>
              <a:rPr lang="en-US" dirty="0" smtClean="0"/>
              <a:t>Character -&gt; word recombination</a:t>
            </a:r>
          </a:p>
          <a:p>
            <a:endParaRPr lang="en-US" dirty="0" smtClean="0"/>
          </a:p>
          <a:p>
            <a:r>
              <a:rPr lang="en-US" dirty="0" smtClean="0"/>
              <a:t>Create OCR</a:t>
            </a:r>
          </a:p>
          <a:p>
            <a:pPr lvl="1"/>
            <a:r>
              <a:rPr lang="en-US" dirty="0" smtClean="0"/>
              <a:t>Feature selection &amp; extraction</a:t>
            </a:r>
          </a:p>
          <a:p>
            <a:pPr lvl="1"/>
            <a:r>
              <a:rPr lang="en-US" dirty="0" smtClean="0"/>
              <a:t>Classification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Translate in JavaScript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Experimented with different implementations</a:t>
            </a:r>
          </a:p>
          <a:p>
            <a:pPr lvl="1"/>
            <a:r>
              <a:rPr lang="en-US" dirty="0" smtClean="0"/>
              <a:t>Connected-Component based methods [</a:t>
            </a:r>
            <a:r>
              <a:rPr lang="en-US" dirty="0" err="1" smtClean="0"/>
              <a:t>Ohya</a:t>
            </a:r>
            <a:r>
              <a:rPr lang="en-US" dirty="0" smtClean="0"/>
              <a:t> et al.]</a:t>
            </a:r>
          </a:p>
          <a:p>
            <a:pPr lvl="2"/>
            <a:r>
              <a:rPr lang="en-US" dirty="0" err="1" smtClean="0"/>
              <a:t>Binarization</a:t>
            </a:r>
            <a:r>
              <a:rPr lang="en-US" dirty="0" smtClean="0"/>
              <a:t> with local </a:t>
            </a:r>
            <a:r>
              <a:rPr lang="en-US" dirty="0" err="1" smtClean="0"/>
              <a:t>thresholding</a:t>
            </a:r>
            <a:r>
              <a:rPr lang="en-US" dirty="0" smtClean="0"/>
              <a:t>, detection with gray-level difference of shapes and sizes</a:t>
            </a:r>
          </a:p>
          <a:p>
            <a:pPr lvl="3"/>
            <a:r>
              <a:rPr lang="en-US" dirty="0" smtClean="0"/>
              <a:t>Pros</a:t>
            </a:r>
          </a:p>
          <a:p>
            <a:pPr lvl="4"/>
            <a:r>
              <a:rPr lang="en-US" dirty="0" smtClean="0"/>
              <a:t>Able to extract and recognize chars</a:t>
            </a:r>
          </a:p>
          <a:p>
            <a:pPr lvl="4"/>
            <a:r>
              <a:rPr lang="en-US" dirty="0" smtClean="0"/>
              <a:t>Good under varying illuminating conditions</a:t>
            </a:r>
          </a:p>
          <a:p>
            <a:pPr lvl="3"/>
            <a:r>
              <a:rPr lang="en-US" dirty="0" smtClean="0"/>
              <a:t>Cons</a:t>
            </a:r>
          </a:p>
          <a:p>
            <a:pPr lvl="4"/>
            <a:r>
              <a:rPr lang="en-US" dirty="0" smtClean="0"/>
              <a:t>Susceptible to noise</a:t>
            </a:r>
          </a:p>
          <a:p>
            <a:pPr lvl="4"/>
            <a:r>
              <a:rPr lang="en-US" dirty="0" smtClean="0"/>
              <a:t>Text alignment is restricted</a:t>
            </a:r>
          </a:p>
          <a:p>
            <a:pPr lvl="5"/>
            <a:r>
              <a:rPr lang="en-US" dirty="0" smtClean="0"/>
              <a:t>Upright, Not connected, monochrome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400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J. </a:t>
            </a:r>
            <a:r>
              <a:rPr lang="en-US" sz="900" dirty="0" err="1" smtClean="0"/>
              <a:t>Ohya</a:t>
            </a:r>
            <a:r>
              <a:rPr lang="en-US" sz="900" dirty="0" smtClean="0"/>
              <a:t>, A. </a:t>
            </a:r>
            <a:r>
              <a:rPr lang="en-US" sz="900" dirty="0" err="1" smtClean="0"/>
              <a:t>Shio</a:t>
            </a:r>
            <a:r>
              <a:rPr lang="en-US" sz="900" dirty="0" smtClean="0"/>
              <a:t>, and S. </a:t>
            </a:r>
            <a:r>
              <a:rPr lang="en-US" sz="900" dirty="0" err="1" smtClean="0"/>
              <a:t>Akamatsu</a:t>
            </a:r>
            <a:r>
              <a:rPr lang="en-US" sz="900" dirty="0" smtClean="0"/>
              <a:t>, Recognizing Characters in Scene Images, </a:t>
            </a:r>
          </a:p>
          <a:p>
            <a:r>
              <a:rPr lang="en-US" sz="900" dirty="0" smtClean="0"/>
              <a:t>IEEE Transactions on Pattern Analysis and Machine Intelligence, 16 (2) (1994) 214-224.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Approach – Edge Detection</a:t>
            </a:r>
          </a:p>
          <a:p>
            <a:pPr lvl="1"/>
            <a:r>
              <a:rPr lang="en-US" dirty="0" smtClean="0"/>
              <a:t>Morphological Approach [</a:t>
            </a:r>
            <a:r>
              <a:rPr lang="en-US" dirty="0" err="1" smtClean="0"/>
              <a:t>Hasan</a:t>
            </a:r>
            <a:r>
              <a:rPr lang="en-US" dirty="0" smtClean="0"/>
              <a:t> and </a:t>
            </a:r>
            <a:r>
              <a:rPr lang="en-US" dirty="0" err="1" smtClean="0"/>
              <a:t>Karam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RGB components form a weighted grayscale</a:t>
            </a:r>
          </a:p>
          <a:p>
            <a:pPr lvl="2"/>
            <a:r>
              <a:rPr lang="en-US" dirty="0" smtClean="0"/>
              <a:t>Edges are identified using a morphological gradient operator</a:t>
            </a:r>
          </a:p>
          <a:p>
            <a:pPr lvl="2"/>
            <a:r>
              <a:rPr lang="en-US" dirty="0" smtClean="0"/>
              <a:t>Adaptive </a:t>
            </a:r>
            <a:r>
              <a:rPr lang="en-US" dirty="0" err="1" smtClean="0"/>
              <a:t>thresholding</a:t>
            </a:r>
            <a:r>
              <a:rPr lang="en-US" dirty="0" smtClean="0"/>
              <a:t> for binary edge image</a:t>
            </a:r>
          </a:p>
          <a:p>
            <a:pPr lvl="2"/>
            <a:r>
              <a:rPr lang="en-US" dirty="0" smtClean="0"/>
              <a:t>Usage of dilation and erosion to form candidate regions, remove noise</a:t>
            </a:r>
          </a:p>
          <a:p>
            <a:pPr lvl="3"/>
            <a:r>
              <a:rPr lang="en-US" dirty="0" smtClean="0"/>
              <a:t>Pros</a:t>
            </a:r>
          </a:p>
          <a:p>
            <a:pPr lvl="4"/>
            <a:r>
              <a:rPr lang="en-US" dirty="0" smtClean="0"/>
              <a:t>Robust to noise, insensitive to skew and text orientation</a:t>
            </a:r>
          </a:p>
          <a:p>
            <a:pPr lvl="3"/>
            <a:r>
              <a:rPr lang="en-US" dirty="0" smtClean="0"/>
              <a:t>Cons</a:t>
            </a:r>
          </a:p>
          <a:p>
            <a:pPr lvl="4"/>
            <a:r>
              <a:rPr lang="en-US" dirty="0" smtClean="0"/>
              <a:t>Current implement seems susceptible to illuminating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248400"/>
            <a:ext cx="518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/>
          </a:p>
          <a:p>
            <a:r>
              <a:rPr lang="en-US" sz="900" dirty="0" err="1" smtClean="0"/>
              <a:t>Yassin</a:t>
            </a:r>
            <a:r>
              <a:rPr lang="en-US" sz="900" dirty="0" smtClean="0"/>
              <a:t> M. Y. </a:t>
            </a:r>
            <a:r>
              <a:rPr lang="en-US" sz="900" dirty="0" err="1" smtClean="0"/>
              <a:t>Hasan</a:t>
            </a:r>
            <a:r>
              <a:rPr lang="en-US" sz="900" dirty="0" smtClean="0"/>
              <a:t> and </a:t>
            </a:r>
            <a:r>
              <a:rPr lang="en-US" sz="900" dirty="0" err="1" smtClean="0"/>
              <a:t>Lina</a:t>
            </a:r>
            <a:r>
              <a:rPr lang="en-US" sz="900" dirty="0" smtClean="0"/>
              <a:t> J. </a:t>
            </a:r>
            <a:r>
              <a:rPr lang="en-US" sz="900" dirty="0" err="1" smtClean="0"/>
              <a:t>Karam</a:t>
            </a:r>
            <a:r>
              <a:rPr lang="en-US" sz="900" dirty="0" smtClean="0"/>
              <a:t>, Morphological Text Extraction from Images, IEEE Transactions on Image Processing, 9 (11) (2000) 1978-1983.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876800"/>
            <a:ext cx="8305800" cy="104603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</TotalTime>
  <Words>554</Words>
  <Application>Microsoft Office PowerPoint</Application>
  <PresentationFormat>On-screen Show (4:3)</PresentationFormat>
  <Paragraphs>155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18-551  |  S’12  |  Group #1 transOptic</vt:lpstr>
      <vt:lpstr>The Problem</vt:lpstr>
      <vt:lpstr>The Solution</vt:lpstr>
      <vt:lpstr>More Specifically</vt:lpstr>
      <vt:lpstr>Previously, in 18-551</vt:lpstr>
      <vt:lpstr>Current Plan</vt:lpstr>
      <vt:lpstr>Character Segmentation</vt:lpstr>
      <vt:lpstr>Character Segmentation</vt:lpstr>
      <vt:lpstr>Character Segmentation</vt:lpstr>
      <vt:lpstr>Character Segmentation</vt:lpstr>
      <vt:lpstr>Character Segmentation</vt:lpstr>
      <vt:lpstr>Character Segmentation</vt:lpstr>
      <vt:lpstr>Character Segmentation</vt:lpstr>
      <vt:lpstr>Optical Character Recognition</vt:lpstr>
      <vt:lpstr>Translation</vt:lpstr>
      <vt:lpstr>Final Demo</vt:lpstr>
      <vt:lpstr>Revised Schedule</vt:lpstr>
      <vt:lpstr>References</vt:lpstr>
      <vt:lpstr>Questions?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18-551  |  S’12  |  Group #1 APPNAME GOES HERE</dc:title>
  <dc:creator>Alex Baran</dc:creator>
  <cp:lastModifiedBy>Alex Baran</cp:lastModifiedBy>
  <cp:revision>31</cp:revision>
  <dcterms:created xsi:type="dcterms:W3CDTF">2012-04-03T20:44:34Z</dcterms:created>
  <dcterms:modified xsi:type="dcterms:W3CDTF">2012-04-04T16:36:12Z</dcterms:modified>
</cp:coreProperties>
</file>