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595" y="4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60F72-24C6-4607-BA2C-7446BF1A0746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ECD9B-03DC-4A36-87A1-473687800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7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ECD9B-03DC-4A36-87A1-4736878005F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65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5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3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1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7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7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6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556A-2F6F-4716-8148-C5ACA6BD360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3A07-DA85-4F99-B1CA-CE68EA68A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503" y="568036"/>
            <a:ext cx="311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Global Variable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01079" y="1214367"/>
            <a:ext cx="1023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“window” और “document”, built-in global variable है| ये browser provide करता है|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4255" y="1860698"/>
            <a:ext cx="11146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“window” variable या function से हम current active browser tab को control कर सकते है|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5" y="2531615"/>
            <a:ext cx="3295216" cy="1251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254" y="3857000"/>
            <a:ext cx="10757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“document”</a:t>
            </a:r>
            <a:r>
              <a:rPr lang="hi-IN" sz="2400" dirty="0" smtClean="0"/>
              <a:t> एक nested method है, जो की “window” method के अन्दर ही होता है| और</a:t>
            </a:r>
          </a:p>
          <a:p>
            <a:pPr algn="ctr"/>
            <a:r>
              <a:rPr lang="hi-IN" sz="2400" dirty="0" smtClean="0"/>
              <a:t> बाकी सब की तरह इसको भी without “window” के use कर सकते है|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67700" y="4855652"/>
            <a:ext cx="8257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“document”</a:t>
            </a:r>
            <a:r>
              <a:rPr lang="hi-IN" sz="2400" dirty="0" smtClean="0"/>
              <a:t> हर content जो page पे है , उसको control कर सकते है|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79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62" y="1592117"/>
            <a:ext cx="8635507" cy="3593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24689" y="455987"/>
            <a:ext cx="772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Browser automatic </a:t>
            </a:r>
            <a:r>
              <a:rPr lang="en-US" sz="3200" b="1" u="sng" dirty="0"/>
              <a:t>p</a:t>
            </a:r>
            <a:r>
              <a:rPr lang="en-US" sz="3200" b="1" u="sng" dirty="0" smtClean="0"/>
              <a:t>arameters for functions</a:t>
            </a:r>
            <a:endParaRPr lang="en-IN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781687" y="2759011"/>
            <a:ext cx="4143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ये parameters browser pass करता है,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r>
              <a:rPr lang="hi-IN" sz="2000" b="1" dirty="0" smtClean="0">
                <a:solidFill>
                  <a:schemeClr val="accent1"/>
                </a:solidFill>
              </a:rPr>
              <a:t>इस हम as a object treat कर सकते है|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8557" y="3509052"/>
            <a:ext cx="4106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ये HTML से नहीं browser का object है|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1317779">
            <a:off x="6737966" y="2276954"/>
            <a:ext cx="2622515" cy="286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3673" y="401782"/>
            <a:ext cx="21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Questions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80477" y="1361659"/>
            <a:ext cx="685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hi-IN" sz="2400" dirty="0" smtClean="0"/>
              <a:t>क्या निचे  दिया हुआ code सही है? अगर सही तो क्यं?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2" y="1823324"/>
            <a:ext cx="9909344" cy="430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477" y="2550682"/>
            <a:ext cx="604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dirty="0" smtClean="0"/>
              <a:t>2. ‘Point at a function’ क्या और कहाँ लगता है?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80477" y="3028856"/>
            <a:ext cx="8764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dirty="0" smtClean="0"/>
              <a:t>3. addEventListner में function क्या और कैसा default parameter pass करता है?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81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0" y="332509"/>
            <a:ext cx="1701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Constant</a:t>
            </a:r>
            <a:endParaRPr lang="en-IN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91491" y="1136073"/>
            <a:ext cx="10323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ये variable का उल्टा होता है,इसमें हम एक बार value store कर देते है तो, वही रहता है|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8" y="1996636"/>
            <a:ext cx="6438900" cy="3825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0436" y="1996636"/>
            <a:ext cx="33477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1"/>
                </a:solidFill>
              </a:rPr>
              <a:t>C</a:t>
            </a:r>
            <a:r>
              <a:rPr lang="hi-IN" sz="2000" b="1" dirty="0" smtClean="0">
                <a:solidFill>
                  <a:schemeClr val="accent1"/>
                </a:solidFill>
              </a:rPr>
              <a:t>onst का ये फायदा होता है,</a:t>
            </a:r>
          </a:p>
          <a:p>
            <a:r>
              <a:rPr lang="hi-IN" sz="2000" b="1" dirty="0" smtClean="0">
                <a:solidFill>
                  <a:schemeClr val="accent1"/>
                </a:solidFill>
              </a:rPr>
              <a:t>की जब जब code run होगा,</a:t>
            </a:r>
          </a:p>
          <a:p>
            <a:r>
              <a:rPr lang="hi-IN" sz="2000" b="1" dirty="0" smtClean="0">
                <a:solidFill>
                  <a:schemeClr val="accent1"/>
                </a:solidFill>
              </a:rPr>
              <a:t>वो variable की तरह नया,</a:t>
            </a:r>
          </a:p>
          <a:p>
            <a:r>
              <a:rPr lang="hi-IN" sz="2000" b="1" dirty="0" smtClean="0">
                <a:solidFill>
                  <a:schemeClr val="accent1"/>
                </a:solidFill>
              </a:rPr>
              <a:t>नहीं बनाएगा, जिससे space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C</a:t>
            </a:r>
            <a:r>
              <a:rPr lang="hi-IN" sz="2000" b="1" dirty="0" smtClean="0">
                <a:solidFill>
                  <a:schemeClr val="accent1"/>
                </a:solidFill>
              </a:rPr>
              <a:t>ode लेता और, app की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P</a:t>
            </a:r>
            <a:r>
              <a:rPr lang="hi-IN" sz="2000" b="1" dirty="0" smtClean="0">
                <a:solidFill>
                  <a:schemeClr val="accent1"/>
                </a:solidFill>
              </a:rPr>
              <a:t>erformance increase होती है|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0436" y="4334526"/>
            <a:ext cx="3588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यहाँ पे हम object को है उसको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C</a:t>
            </a:r>
            <a:r>
              <a:rPr lang="hi-IN" sz="2000" b="1" dirty="0" smtClean="0">
                <a:solidFill>
                  <a:schemeClr val="accent1"/>
                </a:solidFill>
              </a:rPr>
              <a:t>onst किया है जिससे हम उसका</a:t>
            </a:r>
          </a:p>
          <a:p>
            <a:r>
              <a:rPr lang="en-IN" sz="2000" b="1" dirty="0" smtClean="0">
                <a:solidFill>
                  <a:schemeClr val="accent1"/>
                </a:solidFill>
              </a:rPr>
              <a:t>V</a:t>
            </a:r>
            <a:r>
              <a:rPr lang="hi-IN" sz="2000" b="1" dirty="0" smtClean="0">
                <a:solidFill>
                  <a:schemeClr val="accent1"/>
                </a:solidFill>
              </a:rPr>
              <a:t>alue change कर पा रहे|</a:t>
            </a:r>
          </a:p>
        </p:txBody>
      </p:sp>
    </p:spTree>
    <p:extLst>
      <p:ext uri="{BB962C8B-B14F-4D97-AF65-F5344CB8AC3E}">
        <p14:creationId xmlns:p14="http://schemas.microsoft.com/office/powerpoint/2010/main" val="16900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4363" y="531166"/>
            <a:ext cx="500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Document Object Model 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094972" y="623498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(DOM)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2992" y="1306603"/>
            <a:ext cx="10247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ये data(HTML page) को दिखाने का तरीका होता है, जो हमको HTML page  को parsed</a:t>
            </a:r>
          </a:p>
          <a:p>
            <a:pPr algn="ctr"/>
            <a:r>
              <a:rPr lang="hi-IN" sz="2400" dirty="0" smtClean="0"/>
              <a:t> करने के बाद मिलता है| 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64772" y="2266706"/>
            <a:ext cx="9883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Parsed एक process है, जिससे HTML code DOM में convert हो जाता है| इसका ये </a:t>
            </a:r>
          </a:p>
          <a:p>
            <a:pPr algn="ctr"/>
            <a:r>
              <a:rPr lang="hi-IN" sz="2400" dirty="0" smtClean="0"/>
              <a:t>फायदा होता है की हम HTML code को javascript file में भी अपनी मर्ज़ी के अनुसार </a:t>
            </a:r>
          </a:p>
          <a:p>
            <a:pPr algn="ctr"/>
            <a:r>
              <a:rPr lang="hi-IN" sz="2400" dirty="0" smtClean="0"/>
              <a:t>बदल सकते है 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38" y="3596141"/>
            <a:ext cx="3657600" cy="2842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39" y="3448687"/>
            <a:ext cx="3329940" cy="3137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82" y="3740727"/>
            <a:ext cx="1316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b="1" dirty="0" smtClean="0">
                <a:solidFill>
                  <a:schemeClr val="accent1"/>
                </a:solidFill>
              </a:rPr>
              <a:t>ये html file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जो server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से browser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से आ रहा है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0240" y="3596141"/>
            <a:ext cx="1908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b="1" dirty="0" smtClean="0">
                <a:solidFill>
                  <a:schemeClr val="accent1"/>
                </a:solidFill>
              </a:rPr>
              <a:t>ये DOM जो html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F</a:t>
            </a:r>
            <a:r>
              <a:rPr lang="hi-IN" b="1" dirty="0" smtClean="0">
                <a:solidFill>
                  <a:schemeClr val="accent1"/>
                </a:solidFill>
              </a:rPr>
              <a:t>ile के parsed होने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के बाद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05725" y="4572059"/>
            <a:ext cx="21435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b="1" dirty="0" smtClean="0">
                <a:solidFill>
                  <a:schemeClr val="accent1"/>
                </a:solidFill>
              </a:rPr>
              <a:t>DOM, सभी html 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E</a:t>
            </a:r>
            <a:r>
              <a:rPr lang="hi-IN" b="1" dirty="0" smtClean="0">
                <a:solidFill>
                  <a:schemeClr val="accent1"/>
                </a:solidFill>
              </a:rPr>
              <a:t>lements, object में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C</a:t>
            </a:r>
            <a:r>
              <a:rPr lang="hi-IN" b="1" dirty="0" smtClean="0">
                <a:solidFill>
                  <a:schemeClr val="accent1"/>
                </a:solidFill>
              </a:rPr>
              <a:t>onvert जो जाता है,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जिससे javascript</a:t>
            </a:r>
          </a:p>
          <a:p>
            <a:r>
              <a:rPr lang="en-IN" b="1" dirty="0" smtClean="0">
                <a:solidFill>
                  <a:schemeClr val="accent1"/>
                </a:solidFill>
              </a:rPr>
              <a:t>F</a:t>
            </a:r>
            <a:r>
              <a:rPr lang="hi-IN" b="1" dirty="0" smtClean="0">
                <a:solidFill>
                  <a:schemeClr val="accent1"/>
                </a:solidFill>
              </a:rPr>
              <a:t>ile उसको समझ के 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फेर बदल कर सकती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 है</a:t>
            </a:r>
          </a:p>
        </p:txBody>
      </p:sp>
    </p:spTree>
    <p:extLst>
      <p:ext uri="{BB962C8B-B14F-4D97-AF65-F5344CB8AC3E}">
        <p14:creationId xmlns:p14="http://schemas.microsoft.com/office/powerpoint/2010/main" val="22288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6939" y="525633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Changing HTML link using DOM</a:t>
            </a:r>
            <a:endParaRPr lang="en-IN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4287037"/>
            <a:ext cx="11485418" cy="1084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6" y="3443821"/>
            <a:ext cx="8018065" cy="6853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847701">
            <a:off x="3180620" y="4133791"/>
            <a:ext cx="201314" cy="173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181821" y="5002514"/>
            <a:ext cx="776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tx2"/>
                </a:solidFill>
              </a:rPr>
              <a:t>ये a तक का address है, जिससे हम DOM के through access कर सकते है| </a:t>
            </a:r>
            <a:endParaRPr lang="en-IN" sz="2000" b="1" dirty="0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4968100">
            <a:off x="7021700" y="2487858"/>
            <a:ext cx="166562" cy="1911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230425" y="2750560"/>
            <a:ext cx="3836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tx2"/>
                </a:solidFill>
              </a:rPr>
              <a:t>ये एक attribute है, जिससे हम </a:t>
            </a:r>
          </a:p>
          <a:p>
            <a:r>
              <a:rPr lang="hi-IN" sz="2000" b="1" dirty="0" smtClean="0">
                <a:solidFill>
                  <a:schemeClr val="tx2"/>
                </a:solidFill>
              </a:rPr>
              <a:t>अपने script को बाद में run करवाने </a:t>
            </a:r>
          </a:p>
          <a:p>
            <a:r>
              <a:rPr lang="hi-IN" sz="2000" b="1" dirty="0" smtClean="0">
                <a:solidFill>
                  <a:schemeClr val="tx2"/>
                </a:solidFill>
              </a:rPr>
              <a:t>के लिए use करते है| इससे हम </a:t>
            </a:r>
          </a:p>
          <a:p>
            <a:r>
              <a:rPr lang="hi-IN" sz="2000" b="1" dirty="0" smtClean="0">
                <a:solidFill>
                  <a:schemeClr val="tx2"/>
                </a:solidFill>
              </a:rPr>
              <a:t>html के script </a:t>
            </a:r>
            <a:r>
              <a:rPr lang="en-IN" sz="2000" b="1" dirty="0" smtClean="0">
                <a:solidFill>
                  <a:schemeClr val="tx2"/>
                </a:solidFill>
              </a:rPr>
              <a:t>T</a:t>
            </a:r>
            <a:r>
              <a:rPr lang="hi-IN" sz="2000" b="1" dirty="0" smtClean="0">
                <a:solidFill>
                  <a:schemeClr val="tx2"/>
                </a:solidFill>
              </a:rPr>
              <a:t>ag में लगाते है|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382" y="2656990"/>
            <a:ext cx="2035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</a:rPr>
              <a:t>D</a:t>
            </a:r>
            <a:r>
              <a:rPr lang="hi-IN" sz="2000" b="1" dirty="0" smtClean="0">
                <a:solidFill>
                  <a:schemeClr val="tx2"/>
                </a:solidFill>
              </a:rPr>
              <a:t>efer का मतलब</a:t>
            </a:r>
          </a:p>
          <a:p>
            <a:r>
              <a:rPr lang="en-IN" sz="2000" b="1" dirty="0" smtClean="0">
                <a:solidFill>
                  <a:schemeClr val="tx2"/>
                </a:solidFill>
              </a:rPr>
              <a:t>P</a:t>
            </a:r>
            <a:r>
              <a:rPr lang="hi-IN" sz="2000" b="1" dirty="0" smtClean="0">
                <a:solidFill>
                  <a:schemeClr val="tx2"/>
                </a:solidFill>
              </a:rPr>
              <a:t>ostpone होता है|</a:t>
            </a:r>
            <a:endParaRPr lang="en-IN" sz="20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7348" y="1250909"/>
            <a:ext cx="288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1. By Drilling Method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21294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25" y="1743465"/>
            <a:ext cx="8728992" cy="1055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88" y="3416467"/>
            <a:ext cx="9616077" cy="22084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5284" y="414812"/>
            <a:ext cx="5679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2. </a:t>
            </a:r>
            <a:r>
              <a:rPr lang="en-US" sz="2400" b="1" u="sng" dirty="0"/>
              <a:t>By </a:t>
            </a:r>
            <a:r>
              <a:rPr lang="en-US" sz="2400" b="1" u="sng" dirty="0" smtClean="0"/>
              <a:t>Element </a:t>
            </a:r>
            <a:r>
              <a:rPr lang="hi-IN" sz="2400" b="1" u="sng" dirty="0" smtClean="0"/>
              <a:t>ID </a:t>
            </a:r>
            <a:r>
              <a:rPr lang="en-US" sz="2400" b="1" u="sng" dirty="0" smtClean="0"/>
              <a:t>or Query Selector Method</a:t>
            </a:r>
            <a:endParaRPr lang="en-IN" sz="2400" b="1" u="sng" dirty="0"/>
          </a:p>
        </p:txBody>
      </p:sp>
      <p:sp>
        <p:nvSpPr>
          <p:cNvPr id="7" name="Right Arrow 6"/>
          <p:cNvSpPr/>
          <p:nvPr/>
        </p:nvSpPr>
        <p:spPr>
          <a:xfrm rot="10074320">
            <a:off x="5346078" y="1530178"/>
            <a:ext cx="3567709" cy="29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860544" y="710707"/>
            <a:ext cx="2799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हमने anchor tag को एक </a:t>
            </a: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ID दे दिया है| जिसको </a:t>
            </a: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हम getElementByID से</a:t>
            </a:r>
          </a:p>
          <a:p>
            <a:pPr algn="ctr"/>
            <a:r>
              <a:rPr lang="en-IN" sz="2000" b="1" dirty="0" smtClean="0">
                <a:solidFill>
                  <a:schemeClr val="accent1"/>
                </a:solidFill>
              </a:rPr>
              <a:t>C</a:t>
            </a:r>
            <a:r>
              <a:rPr lang="hi-IN" sz="2000" b="1" dirty="0" smtClean="0">
                <a:solidFill>
                  <a:schemeClr val="accent1"/>
                </a:solidFill>
              </a:rPr>
              <a:t>atch करेंगे|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581" y="5624944"/>
            <a:ext cx="11321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querySelector भी ऐसे ही काम करता है बस इसमें ID के आगे # लगाना पड़ता है,</a:t>
            </a: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जैसे CSS के लिए किया जाता है|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endParaRPr lang="hi-IN" sz="2000" b="1" dirty="0" smtClean="0">
              <a:solidFill>
                <a:schemeClr val="accent1"/>
              </a:solidFill>
            </a:endParaRPr>
          </a:p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और अगर without # use किये किसी html tag का use करेंगे तो, ये पहला html tag उस code का return करेगा|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382927" y="3183144"/>
            <a:ext cx="239547" cy="43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965214" y="2694935"/>
            <a:ext cx="6752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000" b="1" dirty="0" smtClean="0">
                <a:solidFill>
                  <a:schemeClr val="accent1"/>
                </a:solidFill>
              </a:rPr>
              <a:t>getElementByID वो ID धुन्द सकता है| ये एक built-in method है|</a:t>
            </a:r>
          </a:p>
        </p:txBody>
      </p:sp>
      <p:sp>
        <p:nvSpPr>
          <p:cNvPr id="14" name="Right Arrow 13"/>
          <p:cNvSpPr/>
          <p:nvPr/>
        </p:nvSpPr>
        <p:spPr>
          <a:xfrm rot="12358967">
            <a:off x="7776689" y="5264052"/>
            <a:ext cx="1080704" cy="263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5819" y="457200"/>
            <a:ext cx="623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/>
              <a:t>Inserting New Element by DOM</a:t>
            </a:r>
            <a:endParaRPr lang="en-IN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06" y="1682635"/>
            <a:ext cx="10423485" cy="40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43" y="1085072"/>
            <a:ext cx="9618824" cy="25260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8537" y="570406"/>
            <a:ext cx="545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 smtClean="0"/>
              <a:t>Removing Element </a:t>
            </a:r>
            <a:r>
              <a:rPr lang="en-IN" sz="3600" b="1" u="sng" dirty="0"/>
              <a:t>by DOM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573" y="3535279"/>
            <a:ext cx="5003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 smtClean="0"/>
              <a:t>Moving Element </a:t>
            </a:r>
            <a:r>
              <a:rPr lang="en-IN" sz="3600" b="1" u="sng" dirty="0"/>
              <a:t>by DOM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2" y="4464559"/>
            <a:ext cx="9261885" cy="14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4582" y="471055"/>
            <a:ext cx="5224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/>
              <a:t>innerHTML</a:t>
            </a:r>
            <a:r>
              <a:rPr lang="hi-IN" sz="3600" b="1" u="sng" dirty="0" smtClean="0"/>
              <a:t> </a:t>
            </a:r>
            <a:r>
              <a:rPr lang="en-US" sz="3600" b="1" u="sng" dirty="0" smtClean="0"/>
              <a:t>vs textContent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02972" y="1357745"/>
            <a:ext cx="9728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t</a:t>
            </a:r>
            <a:r>
              <a:rPr lang="en-US" sz="2400" dirty="0" smtClean="0"/>
              <a:t>extcontent</a:t>
            </a:r>
            <a:r>
              <a:rPr lang="hi-IN" sz="2400" dirty="0" smtClean="0"/>
              <a:t> केवल text ही store करता है लेकिन, innerHTML ये text तो रखता है, </a:t>
            </a:r>
          </a:p>
          <a:p>
            <a:pPr algn="ctr"/>
            <a:r>
              <a:rPr lang="hi-IN" sz="2400" dirty="0" smtClean="0"/>
              <a:t>साथ ही HTML element  भी store रखता है|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00" y="2429102"/>
            <a:ext cx="9406456" cy="1352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600" y="4447309"/>
            <a:ext cx="9362884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इसका मतलब ये है की हम 2 तरीके से नया HTML element store करा सकते है</a:t>
            </a:r>
          </a:p>
          <a:p>
            <a:pPr marL="457200" indent="-457200" algn="ctr">
              <a:buAutoNum type="arabicPeriod"/>
            </a:pPr>
            <a:r>
              <a:rPr lang="en-IN" sz="2400" dirty="0" smtClean="0"/>
              <a:t>B</a:t>
            </a:r>
            <a:r>
              <a:rPr lang="hi-IN" sz="2400" dirty="0" smtClean="0"/>
              <a:t>y New element addition</a:t>
            </a:r>
          </a:p>
          <a:p>
            <a:pPr marL="457200" indent="-457200" algn="ctr">
              <a:buAutoNum type="arabicPeriod"/>
            </a:pPr>
            <a:r>
              <a:rPr lang="en-IN" sz="2400" dirty="0" smtClean="0"/>
              <a:t>B</a:t>
            </a:r>
            <a:r>
              <a:rPr lang="hi-IN" sz="2400" dirty="0" smtClean="0"/>
              <a:t>y innerHTML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3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9735" y="471054"/>
            <a:ext cx="1293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3200" b="1" u="sng" dirty="0" smtClean="0"/>
              <a:t>Events</a:t>
            </a:r>
            <a:endParaRPr lang="en-IN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8447" y="1219201"/>
            <a:ext cx="101507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3200" dirty="0" smtClean="0"/>
              <a:t>Events जैसे की</a:t>
            </a:r>
          </a:p>
          <a:p>
            <a:pPr marL="342900" indent="-342900" algn="ctr">
              <a:buAutoNum type="arabicPeriod"/>
            </a:pPr>
            <a:r>
              <a:rPr lang="en-IN" sz="2400" dirty="0" smtClean="0"/>
              <a:t>U</a:t>
            </a:r>
            <a:r>
              <a:rPr lang="hi-IN" sz="2400" dirty="0" smtClean="0"/>
              <a:t>ser किसी HTML element(buttons) पे click करता है|</a:t>
            </a:r>
          </a:p>
          <a:p>
            <a:pPr marL="342900" indent="-342900" algn="ctr">
              <a:buAutoNum type="arabicPeriod"/>
            </a:pPr>
            <a:r>
              <a:rPr lang="hi-IN" sz="2400" dirty="0" smtClean="0"/>
              <a:t>User textarea पे लिखता है तब</a:t>
            </a:r>
          </a:p>
          <a:p>
            <a:pPr marL="342900" indent="-342900" algn="ctr">
              <a:buAutoNum type="arabicPeriod"/>
            </a:pPr>
            <a:r>
              <a:rPr lang="hi-IN" sz="2400" dirty="0" smtClean="0"/>
              <a:t>या page scroll करता है तब</a:t>
            </a:r>
          </a:p>
          <a:p>
            <a:pPr algn="ctr"/>
            <a:r>
              <a:rPr lang="hi-IN" sz="2400" dirty="0" smtClean="0"/>
              <a:t>ये सब events है जिससे हम catch करके उसको अपने अनुसार respond करा सकते है|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3630" y="3714049"/>
            <a:ext cx="842557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Callback Parameters:- </a:t>
            </a:r>
          </a:p>
          <a:p>
            <a:pPr algn="ctr"/>
            <a:r>
              <a:rPr lang="hi-IN" sz="2400" dirty="0" smtClean="0"/>
              <a:t>ऐसे function या method जिनको हम parameter की तरह use करते है,</a:t>
            </a:r>
            <a:endParaRPr lang="en-US" sz="2400" dirty="0" smtClean="0"/>
          </a:p>
          <a:p>
            <a:pPr algn="ctr"/>
            <a:r>
              <a:rPr lang="hi-IN" sz="2400" dirty="0" smtClean="0"/>
              <a:t> दुसरे function या method में|</a:t>
            </a:r>
          </a:p>
          <a:p>
            <a:pPr algn="ctr"/>
            <a:r>
              <a:rPr lang="hi-IN" sz="2400" dirty="0" smtClean="0"/>
              <a:t>क्यंकि code जैसे ही parsed होगा ये function भी चल पड़ेगा, </a:t>
            </a:r>
            <a:endParaRPr lang="en-US" sz="2400" dirty="0" smtClean="0"/>
          </a:p>
          <a:p>
            <a:pPr algn="ctr"/>
            <a:r>
              <a:rPr lang="hi-IN" sz="2400" dirty="0" smtClean="0"/>
              <a:t>लेकिन हम ये function तब चलाना चाहते है,</a:t>
            </a:r>
          </a:p>
          <a:p>
            <a:pPr algn="ctr"/>
            <a:r>
              <a:rPr lang="hi-IN" sz="2400" dirty="0" smtClean="0"/>
              <a:t>जब वो event occur हो ना की तुरत code चलने के बाद|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23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74" y="1615439"/>
            <a:ext cx="8919736" cy="281801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029183" flipV="1">
            <a:off x="8023150" y="3530939"/>
            <a:ext cx="1429923" cy="24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426464" y="3214220"/>
            <a:ext cx="164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b="1" dirty="0" smtClean="0">
                <a:solidFill>
                  <a:schemeClr val="accent1"/>
                </a:solidFill>
              </a:rPr>
              <a:t>जैसा event हम </a:t>
            </a:r>
          </a:p>
          <a:p>
            <a:r>
              <a:rPr lang="hi-IN" b="1" dirty="0" smtClean="0">
                <a:solidFill>
                  <a:schemeClr val="accent1"/>
                </a:solidFill>
              </a:rPr>
              <a:t>चाहते है</a:t>
            </a:r>
          </a:p>
        </p:txBody>
      </p:sp>
      <p:sp>
        <p:nvSpPr>
          <p:cNvPr id="6" name="Right Arrow 5"/>
          <p:cNvSpPr/>
          <p:nvPr/>
        </p:nvSpPr>
        <p:spPr>
          <a:xfrm rot="12523623" flipV="1">
            <a:off x="4199296" y="4693665"/>
            <a:ext cx="1429923" cy="24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12580" y="5220064"/>
            <a:ext cx="681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ये callback function है, इसमें parenthesis(brackets) नहीं होता है|</a:t>
            </a:r>
          </a:p>
        </p:txBody>
      </p:sp>
      <p:sp>
        <p:nvSpPr>
          <p:cNvPr id="8" name="Right Arrow 7"/>
          <p:cNvSpPr/>
          <p:nvPr/>
        </p:nvSpPr>
        <p:spPr>
          <a:xfrm rot="681538" flipV="1">
            <a:off x="7298608" y="1342926"/>
            <a:ext cx="1429923" cy="24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764434" y="831539"/>
            <a:ext cx="8452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querySelector के argument में जब HTML tag pass करेंगे तब वो जो पहला tag पुरे</a:t>
            </a:r>
          </a:p>
          <a:p>
            <a:r>
              <a:rPr lang="hi-IN" sz="2000" b="1" dirty="0" smtClean="0">
                <a:solidFill>
                  <a:schemeClr val="accent1"/>
                </a:solidFill>
              </a:rPr>
              <a:t>HTML code का जो होगा, वो return करेगा|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7255" y="5580557"/>
            <a:ext cx="431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000" b="1" dirty="0" smtClean="0">
                <a:solidFill>
                  <a:schemeClr val="accent1"/>
                </a:solidFill>
              </a:rPr>
              <a:t>इसे हम point at a function भी बोलते है|</a:t>
            </a:r>
          </a:p>
        </p:txBody>
      </p:sp>
    </p:spTree>
    <p:extLst>
      <p:ext uri="{BB962C8B-B14F-4D97-AF65-F5344CB8AC3E}">
        <p14:creationId xmlns:p14="http://schemas.microsoft.com/office/powerpoint/2010/main" val="8426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739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43</cp:revision>
  <dcterms:created xsi:type="dcterms:W3CDTF">2022-11-20T16:47:25Z</dcterms:created>
  <dcterms:modified xsi:type="dcterms:W3CDTF">2022-11-25T10:52:31Z</dcterms:modified>
</cp:coreProperties>
</file>