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0" r:id="rId4"/>
    <p:sldId id="265" r:id="rId5"/>
    <p:sldId id="266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405"/>
  </p:normalViewPr>
  <p:slideViewPr>
    <p:cSldViewPr snapToGrid="0">
      <p:cViewPr varScale="1">
        <p:scale>
          <a:sx n="107" d="100"/>
          <a:sy n="107" d="100"/>
        </p:scale>
        <p:origin x="1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5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4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6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0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EF89-12DA-4128-BB3C-5A4CFE56D17B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3C82-3DD6-48F5-9027-3D4BAB58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32" indent="-28574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71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160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349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1D4BD1-3EF9-4D3B-9DD7-729EEB12FCBC}" type="slidenum">
              <a:rPr lang="en-US" altLang="zh-CN" sz="1400"/>
              <a:pPr eaLnBrk="1" hangingPunct="1"/>
              <a:t>1</a:t>
            </a:fld>
            <a:endParaRPr lang="en-US" altLang="zh-C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506" name="Text Box 2"/>
              <p:cNvSpPr txBox="1">
                <a:spLocks noChangeArrowheads="1"/>
              </p:cNvSpPr>
              <p:nvPr/>
            </p:nvSpPr>
            <p:spPr bwMode="auto">
              <a:xfrm>
                <a:off x="110064" y="770181"/>
                <a:ext cx="8980409" cy="2082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1.</a:t>
                </a:r>
                <a:r>
                  <a:rPr lang="zh-CN" altLang="en-US" sz="2800" b="1" dirty="0"/>
                  <a:t> 设随机变量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𝟑𝟔</m:t>
                        </m:r>
                      </m:e>
                    </m:d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𝟎𝟒𝟖</m:t>
                    </m:r>
                  </m:oMath>
                </a14:m>
                <a:r>
                  <a:rPr lang="zh-CN" altLang="en-US" sz="2800" b="1" dirty="0"/>
                  <a:t>。另外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𝟗𝟕𝟕</m:t>
                    </m:r>
                  </m:oMath>
                </a14:m>
                <a:r>
                  <a:rPr lang="zh-CN" altLang="en-US" sz="2800" b="1" dirty="0"/>
                  <a:t>。</a:t>
                </a:r>
                <a:endParaRPr lang="en-US" altLang="zh-CN" sz="2800" b="1" dirty="0"/>
              </a:p>
              <a:p>
                <a:pPr eaLnBrk="1" hangingPunct="1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zh-CN" altLang="en-US" sz="2800" b="1" dirty="0"/>
                  <a:t>试求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800" b="1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 dirty="0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𝟗𝟓𝟒</m:t>
                    </m:r>
                  </m:oMath>
                </a14:m>
                <a:r>
                  <a:rPr lang="zh-CN" altLang="en-US" sz="2800" b="1" dirty="0"/>
                  <a:t>。</a:t>
                </a:r>
                <a:endParaRPr lang="en-US" altLang="zh-CN" sz="2800" b="1" dirty="0"/>
              </a:p>
              <a:p>
                <a:pPr eaLnBrk="1" hangingPunct="1">
                  <a:lnSpc>
                    <a:spcPct val="110000"/>
                  </a:lnSpc>
                  <a:spcBef>
                    <a:spcPts val="500"/>
                  </a:spcBef>
                </a:pPr>
                <a:endParaRPr lang="zh-CN" altLang="en-US" sz="2800" b="1" dirty="0"/>
              </a:p>
            </p:txBody>
          </p:sp>
        </mc:Choice>
        <mc:Fallback>
          <p:sp>
            <p:nvSpPr>
              <p:cNvPr id="14950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064" y="770181"/>
                <a:ext cx="8980409" cy="2082108"/>
              </a:xfrm>
              <a:prstGeom prst="rect">
                <a:avLst/>
              </a:prstGeom>
              <a:blipFill>
                <a:blip r:embed="rId2"/>
                <a:stretch>
                  <a:fillRect l="-1358" t="-35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85816" y="590550"/>
          <a:ext cx="7572375" cy="1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6" y="590550"/>
                        <a:ext cx="7572375" cy="19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概率统计期中试卷  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0064" y="2309833"/>
            <a:ext cx="9033935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FF"/>
                </a:solidFill>
              </a:rPr>
              <a:t>2.</a:t>
            </a:r>
            <a:r>
              <a:rPr lang="zh-CN" altLang="en-US" sz="2800" b="1" dirty="0"/>
              <a:t> 供应商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的豆种发芽率为</a:t>
            </a:r>
            <a:r>
              <a:rPr lang="en-US" altLang="zh-CN" sz="2800" b="1" dirty="0"/>
              <a:t>95%</a:t>
            </a:r>
            <a:r>
              <a:rPr lang="zh-CN" altLang="en-US" sz="2800" b="1" dirty="0"/>
              <a:t>，供应商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的豆种发芽率为</a:t>
            </a:r>
            <a:r>
              <a:rPr lang="en-US" altLang="zh-CN" sz="2800" b="1" dirty="0"/>
              <a:t>70%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r>
              <a:rPr lang="zh-CN" altLang="en-US" sz="2800" b="1" dirty="0"/>
              <a:t>一个豆种包装公司的豆种</a:t>
            </a:r>
            <a:r>
              <a:rPr lang="en-US" altLang="zh-CN" sz="2800" b="1" dirty="0"/>
              <a:t>30%</a:t>
            </a:r>
            <a:r>
              <a:rPr lang="zh-CN" altLang="en-US" sz="2800" b="1" dirty="0"/>
              <a:t>来自供应商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70%</a:t>
            </a:r>
            <a:r>
              <a:rPr lang="zh-CN" altLang="en-US" sz="2800" b="1" dirty="0"/>
              <a:t>来自供应商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。并且全部豆种被均匀混合。</a:t>
            </a:r>
            <a:endParaRPr lang="en-US" altLang="zh-CN" sz="2800" b="1" dirty="0"/>
          </a:p>
          <a:p>
            <a:r>
              <a:rPr lang="en-US" altLang="zh-CN" sz="2800" b="1" dirty="0"/>
              <a:t>(a)</a:t>
            </a:r>
            <a:r>
              <a:rPr lang="zh-CN" altLang="en-US" sz="2800" b="1" dirty="0"/>
              <a:t>计算从混合好的豆种中随机抽取的一粒可以发芽的概率。</a:t>
            </a:r>
            <a:endParaRPr lang="en-US" altLang="zh-CN" sz="2800" b="1" dirty="0"/>
          </a:p>
          <a:p>
            <a:r>
              <a:rPr lang="en-US" altLang="zh-CN" sz="2800" b="1" dirty="0"/>
              <a:t>(b)</a:t>
            </a:r>
            <a:r>
              <a:rPr lang="zh-CN" altLang="en-US" sz="2800" b="1" dirty="0"/>
              <a:t>给定一粒被抽取的种子可以发芽，计算它来自供应商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的条件概率。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1643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32" indent="-28574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71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160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349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1D4BD1-3EF9-4D3B-9DD7-729EEB12FCBC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85816" y="590550"/>
          <a:ext cx="7572375" cy="1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102365" imgH="25201" progId="Photoshop.Image.5">
                  <p:embed/>
                </p:oleObj>
              </mc:Choice>
              <mc:Fallback>
                <p:oleObj name="Image" r:id="rId2" imgW="10102365" imgH="25201" progId="Photoshop.Image.5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6" y="590550"/>
                        <a:ext cx="7572375" cy="19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期中试卷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467544" y="4181195"/>
                <a:ext cx="8577898" cy="217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altLang="zh-CN" sz="3000" b="1" dirty="0">
                    <a:solidFill>
                      <a:srgbClr val="0000FF"/>
                    </a:solidFill>
                  </a:rPr>
                  <a:t>4. 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有密度函数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&lt;+∞</m:t>
                    </m:r>
                  </m:oMath>
                </a14:m>
                <a:r>
                  <a:rPr lang="zh-CN" altLang="en-US" b="1" dirty="0"/>
                  <a:t>。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𝒀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pPr eaLnBrk="1" hangingPunct="1"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zh-CN" altLang="en-US" b="1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𝒀</m:t>
                    </m:r>
                  </m:oMath>
                </a14:m>
                <a:r>
                  <a:rPr lang="zh-CN" altLang="en-US" b="1" dirty="0"/>
                  <a:t>的密度函数。</a:t>
                </a:r>
                <a:endParaRPr lang="zh-CN" altLang="en-US" sz="3000" b="1" dirty="0"/>
              </a:p>
            </p:txBody>
          </p:sp>
        </mc:Choice>
        <mc:Fallback xmlns="">
          <p:sp>
            <p:nvSpPr>
              <p:cNvPr id="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181195"/>
                <a:ext cx="8577898" cy="2175788"/>
              </a:xfrm>
              <a:prstGeom prst="rect">
                <a:avLst/>
              </a:prstGeom>
              <a:blipFill>
                <a:blip r:embed="rId5"/>
                <a:stretch>
                  <a:fillRect l="-1848" b="-50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543" y="930223"/>
            <a:ext cx="8490291" cy="333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500"/>
              </a:spcBef>
            </a:pPr>
            <a:r>
              <a:rPr lang="en-US" altLang="zh-CN" sz="3000" b="1" dirty="0">
                <a:solidFill>
                  <a:srgbClr val="0000FF"/>
                </a:solidFill>
              </a:rPr>
              <a:t>3. </a:t>
            </a:r>
            <a:r>
              <a:rPr lang="zh-CN" altLang="en-US" sz="3000" b="1" dirty="0"/>
              <a:t>一个教授给她的学生们出了</a:t>
            </a:r>
            <a:r>
              <a:rPr lang="en-US" altLang="zh-CN" sz="3000" b="1" dirty="0"/>
              <a:t>15</a:t>
            </a:r>
            <a:r>
              <a:rPr lang="zh-CN" altLang="en-US" sz="3000" b="1" dirty="0"/>
              <a:t>道作业题，其中</a:t>
            </a:r>
            <a:r>
              <a:rPr lang="en-US" altLang="zh-CN" sz="3000" b="1" dirty="0"/>
              <a:t>4</a:t>
            </a:r>
            <a:r>
              <a:rPr lang="zh-CN" altLang="en-US" sz="3000" b="1" dirty="0"/>
              <a:t>道将被当作其中考试题。</a:t>
            </a:r>
            <a:endParaRPr lang="en-US" altLang="zh-CN" sz="3000" b="1" dirty="0"/>
          </a:p>
          <a:p>
            <a:pPr eaLnBrk="1" hangingPunct="1">
              <a:lnSpc>
                <a:spcPct val="110000"/>
              </a:lnSpc>
              <a:spcBef>
                <a:spcPts val="500"/>
              </a:spcBef>
            </a:pPr>
            <a:r>
              <a:rPr lang="zh-CN" altLang="en-US" sz="3000" b="1" dirty="0"/>
              <a:t>一个学生只有时间学习</a:t>
            </a:r>
            <a:r>
              <a:rPr lang="en-US" altLang="zh-CN" sz="3000" b="1" dirty="0"/>
              <a:t>15</a:t>
            </a:r>
            <a:r>
              <a:rPr lang="zh-CN" altLang="en-US" sz="3000" b="1" dirty="0"/>
              <a:t>道题中的</a:t>
            </a:r>
            <a:r>
              <a:rPr lang="en-US" altLang="zh-CN" sz="3000" b="1" dirty="0"/>
              <a:t>5</a:t>
            </a:r>
            <a:r>
              <a:rPr lang="zh-CN" altLang="en-US" sz="3000" b="1" dirty="0"/>
              <a:t>道。请计算如下概率：</a:t>
            </a:r>
            <a:endParaRPr lang="en-US" altLang="zh-CN" sz="3000" b="1" dirty="0"/>
          </a:p>
          <a:p>
            <a:pPr eaLnBrk="1" hangingPunct="1">
              <a:lnSpc>
                <a:spcPct val="110000"/>
              </a:lnSpc>
              <a:spcBef>
                <a:spcPts val="500"/>
              </a:spcBef>
            </a:pPr>
            <a:r>
              <a:rPr lang="en-US" altLang="zh-CN" sz="3000" b="1" dirty="0"/>
              <a:t>(a)</a:t>
            </a:r>
            <a:r>
              <a:rPr lang="zh-CN" altLang="en-US" sz="3000" b="1" dirty="0"/>
              <a:t>学生学习到了</a:t>
            </a:r>
            <a:r>
              <a:rPr lang="en-US" altLang="zh-CN" sz="3000" b="1" dirty="0"/>
              <a:t>3</a:t>
            </a:r>
            <a:r>
              <a:rPr lang="zh-CN" altLang="en-US" sz="3000" b="1" dirty="0"/>
              <a:t>道期中考试题。</a:t>
            </a:r>
            <a:endParaRPr lang="en-US" altLang="zh-CN" sz="3000" b="1" dirty="0"/>
          </a:p>
          <a:p>
            <a:pPr eaLnBrk="1" hangingPunct="1">
              <a:lnSpc>
                <a:spcPct val="110000"/>
              </a:lnSpc>
              <a:spcBef>
                <a:spcPts val="500"/>
              </a:spcBef>
            </a:pPr>
            <a:r>
              <a:rPr lang="en-US" altLang="zh-CN" sz="3000" b="1" dirty="0"/>
              <a:t>(b)</a:t>
            </a:r>
            <a:r>
              <a:rPr lang="zh-CN" altLang="en-US" sz="3000" b="1" dirty="0"/>
              <a:t>至少学习到了</a:t>
            </a:r>
            <a:r>
              <a:rPr lang="en-US" altLang="zh-CN" sz="3000" b="1" dirty="0"/>
              <a:t>1</a:t>
            </a:r>
            <a:r>
              <a:rPr lang="zh-CN" altLang="en-US" sz="3000" b="1" dirty="0"/>
              <a:t>道期中考试题。</a:t>
            </a:r>
          </a:p>
        </p:txBody>
      </p:sp>
    </p:spTree>
    <p:extLst>
      <p:ext uri="{BB962C8B-B14F-4D97-AF65-F5344CB8AC3E}">
        <p14:creationId xmlns:p14="http://schemas.microsoft.com/office/powerpoint/2010/main" val="2317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32" indent="-28574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71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160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349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1D4BD1-3EF9-4D3B-9DD7-729EEB12FCBC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85816" y="590550"/>
          <a:ext cx="7572375" cy="1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102365" imgH="25201" progId="Photoshop.Image.5">
                  <p:embed/>
                </p:oleObj>
              </mc:Choice>
              <mc:Fallback>
                <p:oleObj name="Image" r:id="rId2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6" y="590550"/>
                        <a:ext cx="7572375" cy="19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期中试卷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395536" y="934244"/>
                <a:ext cx="8748464" cy="435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altLang="zh-CN" sz="3000" b="1" dirty="0">
                    <a:solidFill>
                      <a:srgbClr val="0000FF"/>
                    </a:solidFill>
                  </a:rPr>
                  <a:t>5. </a:t>
                </a:r>
                <a:r>
                  <a:rPr lang="zh-CN" altLang="en-US" b="1" dirty="0"/>
                  <a:t>对于下面每个函数，</a:t>
                </a:r>
                <a:endParaRPr lang="en-US" altLang="zh-CN" b="1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b="1" dirty="0"/>
                  <a:t>(a)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altLang="zh-CN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altLang="zh-CN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b="1" dirty="0"/>
                  <a:t>(b)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altLang="zh-CN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altLang="zh-CN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𝟏</m:t>
                    </m:r>
                  </m:oMath>
                </a14:m>
                <a:endParaRPr lang="en-US" altLang="zh-CN" b="1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b="1" dirty="0"/>
                  <a:t>(</a:t>
                </a:r>
                <a:r>
                  <a:rPr lang="en-US" altLang="zh-CN" b="1" dirty="0" err="1"/>
                  <a:t>i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计算常量</a:t>
                </a:r>
                <a:r>
                  <a:rPr lang="en-US" altLang="zh-CN" b="1" dirty="0"/>
                  <a:t>c</a:t>
                </a:r>
                <a:r>
                  <a:rPr lang="zh-CN" altLang="en-US" b="1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 dirty="0"/>
                  <a:t>是一个随机变量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的密度函数，</a:t>
                </a:r>
                <a:endParaRPr lang="en-US" altLang="zh-CN" b="1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b="1" dirty="0"/>
                  <a:t>(ii)</a:t>
                </a:r>
                <a:r>
                  <a:rPr lang="zh-CN" altLang="en-US" b="1" dirty="0"/>
                  <a:t>计算概率分布函数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</a:t>
                </a:r>
                <a:endParaRPr lang="en-US" altLang="zh-CN" b="1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b="1" dirty="0"/>
                  <a:t>(iii)</a:t>
                </a:r>
                <a:r>
                  <a:rPr lang="zh-CN" altLang="en-US" b="1" dirty="0"/>
                  <a:t>计算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均值</a:t>
                </a:r>
                <a:r>
                  <a:rPr lang="en-US" altLang="zh-CN" b="1" dirty="0"/>
                  <a:t>EX</a:t>
                </a:r>
                <a:r>
                  <a:rPr lang="zh-CN" altLang="en-US" b="1" dirty="0"/>
                  <a:t>和方差</a:t>
                </a:r>
                <a:r>
                  <a:rPr lang="en-US" altLang="zh-CN" b="1" dirty="0"/>
                  <a:t>DX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934244"/>
                <a:ext cx="8748464" cy="4357218"/>
              </a:xfrm>
              <a:prstGeom prst="rect">
                <a:avLst/>
              </a:prstGeom>
              <a:blipFill>
                <a:blip r:embed="rId5"/>
                <a:stretch>
                  <a:fillRect l="-1812" t="-2378"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3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32" indent="-28574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71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160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349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1D4BD1-3EF9-4D3B-9DD7-729EEB12FCBC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85816" y="590550"/>
          <a:ext cx="7572375" cy="1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102365" imgH="25201" progId="Photoshop.Image.5">
                  <p:embed/>
                </p:oleObj>
              </mc:Choice>
              <mc:Fallback>
                <p:oleObj name="Image" r:id="rId2" imgW="10102365" imgH="25201" progId="Photoshop.Image.5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6" y="590550"/>
                        <a:ext cx="7572375" cy="19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期中试卷  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95536" y="934244"/>
            <a:ext cx="8748464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3000" b="1" dirty="0">
                <a:solidFill>
                  <a:srgbClr val="0000FF"/>
                </a:solidFill>
              </a:rPr>
              <a:t>6. </a:t>
            </a:r>
            <a:r>
              <a:rPr lang="zh-CN" altLang="en-US" b="1" dirty="0"/>
              <a:t>投掷两枚骰子，一个红色，一个黑色。每一个骰子等可能出现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6</a:t>
            </a:r>
            <a:r>
              <a:rPr lang="zh-CN" altLang="en-US" b="1" dirty="0"/>
              <a:t>六种结果。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b="1" dirty="0"/>
              <a:t>用</a:t>
            </a:r>
            <a:r>
              <a:rPr lang="en-US" altLang="zh-CN" b="1" dirty="0"/>
              <a:t>X</a:t>
            </a:r>
            <a:r>
              <a:rPr lang="zh-CN" altLang="en-US" b="1" dirty="0"/>
              <a:t>代表红色骰子出现的结果除以</a:t>
            </a:r>
            <a:r>
              <a:rPr lang="en-US" altLang="zh-CN" b="1" dirty="0"/>
              <a:t>3</a:t>
            </a:r>
            <a:r>
              <a:rPr lang="zh-CN" altLang="en-US" b="1" dirty="0"/>
              <a:t>的余数，用</a:t>
            </a:r>
            <a:r>
              <a:rPr lang="en-US" altLang="zh-CN" b="1" dirty="0"/>
              <a:t>Y</a:t>
            </a:r>
            <a:r>
              <a:rPr lang="zh-CN" altLang="en-US" b="1" dirty="0"/>
              <a:t>代表黑色骰子出现的结果除以</a:t>
            </a:r>
            <a:r>
              <a:rPr lang="en-US" altLang="zh-CN" b="1" dirty="0"/>
              <a:t>3</a:t>
            </a:r>
            <a:r>
              <a:rPr lang="zh-CN" altLang="en-US" b="1" dirty="0"/>
              <a:t>的余数。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en-US" altLang="zh-CN" b="1" dirty="0"/>
              <a:t>Z=X+Y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514350" indent="-514350">
              <a:spcBef>
                <a:spcPts val="600"/>
              </a:spcBef>
              <a:buAutoNum type="alphaLcParenBoth"/>
            </a:pPr>
            <a:r>
              <a:rPr lang="zh-CN" altLang="en-US" b="1" dirty="0"/>
              <a:t>计算</a:t>
            </a:r>
            <a:r>
              <a:rPr lang="en-US" altLang="zh-CN" b="1" dirty="0"/>
              <a:t>X</a:t>
            </a:r>
            <a:r>
              <a:rPr lang="zh-CN" altLang="en-US" b="1" dirty="0"/>
              <a:t>，</a:t>
            </a:r>
            <a:r>
              <a:rPr lang="en-US" altLang="zh-CN" b="1" dirty="0"/>
              <a:t>Z</a:t>
            </a:r>
            <a:r>
              <a:rPr lang="zh-CN" altLang="en-US" b="1" dirty="0"/>
              <a:t>的联合分布列。</a:t>
            </a:r>
            <a:endParaRPr lang="en-US" altLang="zh-CN" b="1" dirty="0"/>
          </a:p>
          <a:p>
            <a:pPr marL="514350" indent="-514350">
              <a:spcBef>
                <a:spcPts val="600"/>
              </a:spcBef>
              <a:buAutoNum type="alphaLcParenBoth"/>
            </a:pPr>
            <a:r>
              <a:rPr lang="en-US" altLang="zh-CN" b="1" dirty="0"/>
              <a:t> </a:t>
            </a:r>
            <a:r>
              <a:rPr lang="zh-CN" altLang="en-US" b="1" dirty="0"/>
              <a:t>计算</a:t>
            </a:r>
            <a:r>
              <a:rPr lang="en-US" altLang="zh-CN" b="1" dirty="0"/>
              <a:t>X</a:t>
            </a:r>
            <a:r>
              <a:rPr lang="zh-CN" altLang="en-US" b="1" dirty="0"/>
              <a:t>的边缘分布列。</a:t>
            </a:r>
            <a:endParaRPr lang="en-US" altLang="zh-CN" b="1" dirty="0"/>
          </a:p>
          <a:p>
            <a:pPr marL="514350" indent="-514350">
              <a:spcBef>
                <a:spcPts val="600"/>
              </a:spcBef>
              <a:buAutoNum type="alphaLcParenBoth"/>
            </a:pPr>
            <a:r>
              <a:rPr lang="en-US" altLang="zh-CN" b="1" dirty="0"/>
              <a:t> </a:t>
            </a:r>
            <a:r>
              <a:rPr lang="zh-CN" altLang="en-US" b="1" dirty="0"/>
              <a:t>计算</a:t>
            </a:r>
            <a:r>
              <a:rPr lang="en-US" altLang="zh-CN" b="1" dirty="0"/>
              <a:t>Z</a:t>
            </a:r>
            <a:r>
              <a:rPr lang="zh-CN" altLang="en-US" b="1" dirty="0"/>
              <a:t>的边缘分布列。</a:t>
            </a:r>
            <a:endParaRPr lang="en-US" altLang="zh-CN" b="1" dirty="0"/>
          </a:p>
          <a:p>
            <a:pPr marL="514350" indent="-514350">
              <a:spcBef>
                <a:spcPts val="600"/>
              </a:spcBef>
              <a:buAutoNum type="alphaLcParenBoth"/>
            </a:pPr>
            <a:r>
              <a:rPr lang="en-US" altLang="zh-CN" b="1" dirty="0"/>
              <a:t> </a:t>
            </a:r>
            <a:r>
              <a:rPr lang="zh-CN" altLang="en-US" b="1" dirty="0"/>
              <a:t>请说明</a:t>
            </a:r>
            <a:r>
              <a:rPr lang="en-US" altLang="zh-CN" b="1" dirty="0"/>
              <a:t>X</a:t>
            </a:r>
            <a:r>
              <a:rPr lang="zh-CN" altLang="en-US" b="1" dirty="0"/>
              <a:t>，</a:t>
            </a:r>
            <a:r>
              <a:rPr lang="en-US" altLang="zh-CN" b="1" dirty="0"/>
              <a:t>Z</a:t>
            </a:r>
            <a:r>
              <a:rPr lang="zh-CN" altLang="en-US" b="1" dirty="0"/>
              <a:t>是否独立，及其原因。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40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32" indent="-28574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71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160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349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1D4BD1-3EF9-4D3B-9DD7-729EEB12FCBC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85816" y="590550"/>
          <a:ext cx="7572375" cy="1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102365" imgH="25201" progId="Photoshop.Image.5">
                  <p:embed/>
                </p:oleObj>
              </mc:Choice>
              <mc:Fallback>
                <p:oleObj name="Image" r:id="rId2" imgW="10102365" imgH="25201" progId="Photoshop.Image.5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6" y="590550"/>
                        <a:ext cx="7572375" cy="19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期中试卷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395536" y="945746"/>
                <a:ext cx="8748464" cy="3924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altLang="zh-CN" sz="3000" b="1" dirty="0">
                    <a:solidFill>
                      <a:srgbClr val="0000FF"/>
                    </a:solidFill>
                  </a:rPr>
                  <a:t>7. </a:t>
                </a:r>
                <a:r>
                  <a:rPr lang="en-US" altLang="zh-CN" b="1" dirty="0"/>
                  <a:t>X,Y</a:t>
                </a:r>
                <a:r>
                  <a:rPr lang="zh-CN" altLang="en-US" b="1" dirty="0"/>
                  <a:t>有密度函数</a:t>
                </a:r>
                <a:endParaRPr lang="en-US" altLang="zh-CN" b="1" dirty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dirty="0"/>
              </a:p>
              <a:p>
                <a:pPr marL="514350" indent="-514350">
                  <a:spcBef>
                    <a:spcPts val="600"/>
                  </a:spcBef>
                  <a:buAutoNum type="alphaLcParenBoth"/>
                </a:pPr>
                <a:r>
                  <a:rPr lang="zh-CN" altLang="en-US" b="1" dirty="0"/>
                  <a:t>计算边缘密度函数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pPr marL="514350" indent="-514350">
                  <a:spcBef>
                    <a:spcPts val="600"/>
                  </a:spcBef>
                  <a:buAutoNum type="alphaLcParenBoth"/>
                </a:pPr>
                <a:r>
                  <a:rPr lang="zh-CN" altLang="en-US" b="1" dirty="0"/>
                  <a:t>随机变量</a:t>
                </a:r>
                <a:r>
                  <a:rPr lang="en-US" altLang="zh-CN" b="1" dirty="0"/>
                  <a:t>X, Y</a:t>
                </a:r>
                <a:r>
                  <a:rPr lang="zh-CN" altLang="en-US" b="1" dirty="0"/>
                  <a:t>是否独立？请解释原因。</a:t>
                </a:r>
                <a:endParaRPr lang="en-US" altLang="zh-CN" b="1" dirty="0"/>
              </a:p>
              <a:p>
                <a:pPr marL="514350" indent="-514350">
                  <a:spcBef>
                    <a:spcPts val="600"/>
                  </a:spcBef>
                  <a:buAutoNum type="alphaLcParenBoth"/>
                </a:pPr>
                <a:r>
                  <a:rPr lang="zh-CN" altLang="en-US" b="1" dirty="0"/>
                  <a:t>计算</a:t>
                </a:r>
                <a:r>
                  <a:rPr lang="en-US" altLang="zh-CN" b="1" dirty="0"/>
                  <a:t>X, Y</a:t>
                </a:r>
                <a:r>
                  <a:rPr lang="zh-CN" altLang="en-US" b="1" dirty="0"/>
                  <a:t>的均值和方差。</a:t>
                </a:r>
                <a:endParaRPr lang="en-US" altLang="zh-CN" b="1" dirty="0"/>
              </a:p>
              <a:p>
                <a:pPr marL="514350" indent="-514350">
                  <a:spcBef>
                    <a:spcPts val="600"/>
                  </a:spcBef>
                  <a:buAutoNum type="alphaLcParenBoth"/>
                </a:pPr>
                <a:r>
                  <a:rPr lang="zh-CN" altLang="en-US" b="1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pPr marL="514350" indent="-514350">
                  <a:spcBef>
                    <a:spcPts val="600"/>
                  </a:spcBef>
                  <a:buAutoNum type="alphaLcParenBoth"/>
                </a:pPr>
                <a:r>
                  <a:rPr lang="zh-CN" altLang="en-US" b="1" dirty="0"/>
                  <a:t>计算</a:t>
                </a:r>
                <a:r>
                  <a:rPr lang="en-US" altLang="zh-CN" b="1" dirty="0"/>
                  <a:t>Z=X+Y</a:t>
                </a:r>
                <a:r>
                  <a:rPr lang="zh-CN" altLang="en-US" b="1" dirty="0"/>
                  <a:t>的密度函数。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945746"/>
                <a:ext cx="8748464" cy="3924151"/>
              </a:xfrm>
              <a:prstGeom prst="rect">
                <a:avLst/>
              </a:prstGeom>
              <a:blipFill>
                <a:blip r:embed="rId5"/>
                <a:stretch>
                  <a:fillRect l="-1672" t="-2640" b="-41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2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32" indent="-28574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71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160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349" indent="-228594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1D4BD1-3EF9-4D3B-9DD7-729EEB12FCBC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85816" y="590550"/>
          <a:ext cx="7572375" cy="1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102365" imgH="25201" progId="Photoshop.Image.5">
                  <p:embed/>
                </p:oleObj>
              </mc:Choice>
              <mc:Fallback>
                <p:oleObj name="Image" r:id="rId2" imgW="10102365" imgH="25201" progId="Photoshop.Image.5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6" y="590550"/>
                        <a:ext cx="7572375" cy="19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期中试卷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526947" y="876490"/>
                <a:ext cx="8424936" cy="239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altLang="zh-CN" sz="2900" b="1" dirty="0">
                    <a:solidFill>
                      <a:srgbClr val="0000FF"/>
                    </a:solidFill>
                  </a:rPr>
                  <a:t>8.</a:t>
                </a:r>
                <a:r>
                  <a:rPr lang="en-US" altLang="zh-CN" sz="2900" b="1" dirty="0"/>
                  <a:t> </a:t>
                </a:r>
                <a:r>
                  <a:rPr lang="zh-CN" altLang="en-US" sz="2900" b="1" dirty="0"/>
                  <a:t>随机变量</a:t>
                </a:r>
                <a:r>
                  <a:rPr lang="en-US" altLang="zh-CN" sz="2900" b="1" dirty="0"/>
                  <a:t>X,Y</a:t>
                </a:r>
                <a:r>
                  <a:rPr lang="zh-CN" altLang="en-US" sz="2900" b="1" dirty="0"/>
                  <a:t>有联合分布列</a:t>
                </a:r>
                <a:endParaRPr lang="en-US" altLang="zh-CN" sz="2900" b="1" dirty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900" b="1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900" b="1" dirty="0"/>
                  <a:t>(a) X</a:t>
                </a:r>
                <a:r>
                  <a:rPr lang="zh-CN" altLang="en-US" sz="2900" b="1" dirty="0"/>
                  <a:t>，</a:t>
                </a:r>
                <a:r>
                  <a:rPr lang="en-US" altLang="zh-CN" sz="2900" b="1" dirty="0"/>
                  <a:t>Y</a:t>
                </a:r>
                <a:r>
                  <a:rPr lang="zh-CN" altLang="en-US" sz="2900" b="1" dirty="0"/>
                  <a:t>是否独立？请解释原因。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900" b="1" dirty="0"/>
                  <a:t>(b) </a:t>
                </a:r>
                <a:r>
                  <a:rPr lang="zh-CN" altLang="en-US" sz="2900" b="1" dirty="0"/>
                  <a:t>计算协方差和相关系数。</a:t>
                </a:r>
                <a:endParaRPr lang="zh-CN" altLang="zh-CN" sz="2900" b="1" dirty="0"/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947" y="876490"/>
                <a:ext cx="8424936" cy="2391680"/>
              </a:xfrm>
              <a:prstGeom prst="rect">
                <a:avLst/>
              </a:prstGeom>
              <a:blipFill>
                <a:blip r:embed="rId5"/>
                <a:stretch>
                  <a:fillRect l="-1520" t="-3571" b="-66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1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563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隶书</vt:lpstr>
      <vt:lpstr>Arial</vt:lpstr>
      <vt:lpstr>Calibri</vt:lpstr>
      <vt:lpstr>Calibri Light</vt:lpstr>
      <vt:lpstr>Cambria Math</vt:lpstr>
      <vt:lpstr>Office 主题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ZENGPengfei(전자전기공학과)</cp:lastModifiedBy>
  <cp:revision>40</cp:revision>
  <dcterms:created xsi:type="dcterms:W3CDTF">2018-12-05T09:08:58Z</dcterms:created>
  <dcterms:modified xsi:type="dcterms:W3CDTF">2024-11-25T09:54:14Z</dcterms:modified>
</cp:coreProperties>
</file>