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51435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F5ub47YLOwzyQDlfj3QOu3f9x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57400" y="685800"/>
            <a:ext cx="34291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514350" y="4343400"/>
            <a:ext cx="41148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 name="Shape 8"/>
        <p:cNvGrpSpPr/>
        <p:nvPr/>
      </p:nvGrpSpPr>
      <p:grpSpPr>
        <a:xfrm>
          <a:off x="0" y="0"/>
          <a:ext cx="0" cy="0"/>
          <a:chOff x="0" y="0"/>
          <a:chExt cx="0" cy="0"/>
        </a:xfrm>
      </p:grpSpPr>
      <p:sp>
        <p:nvSpPr>
          <p:cNvPr id="9" name="Google Shape;9;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 name="Google Shape;10;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1" name="Google Shape;11;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41" name="Google Shape;141;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59" name="Google Shape;159;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80" name="Google Shape;180;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9" name="Google Shape;199;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7" name="Google Shape;207;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9" name="Google Shape;229;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51" name="Google Shape;251;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69" name="Google Shape;269;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 name="Google Shape;19;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 name="Google Shape;2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7" name="Google Shape;27;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8" name="Google Shape;48;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67" name="Google Shape;67;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75" name="Google Shape;75;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93" name="Google Shape;93;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14" name="Google Shape;114;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33" name="Google Shape;133;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IST_MASTER">
  <p:cSld name="PPTIST_MASTER">
    <p:bg>
      <p:bgPr>
        <a:solidFill>
          <a:srgbClr val="FFFFFF"/>
        </a:solidFill>
      </p:bgPr>
    </p:bg>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pic>
        <p:nvPicPr>
          <p:cNvPr descr="/uploadFile/125_5.png" id="13" name="Google Shape;13;p1"/>
          <p:cNvPicPr preferRelativeResize="0"/>
          <p:nvPr/>
        </p:nvPicPr>
        <p:blipFill rotWithShape="1">
          <a:blip r:embed="rId3">
            <a:alphaModFix/>
          </a:blip>
          <a:srcRect b="29646" l="0" r="0" t="26105"/>
          <a:stretch/>
        </p:blipFill>
        <p:spPr>
          <a:xfrm>
            <a:off x="0" y="0"/>
            <a:ext cx="9144000" cy="2258722"/>
          </a:xfrm>
          <a:prstGeom prst="rect">
            <a:avLst/>
          </a:prstGeom>
          <a:noFill/>
          <a:ln>
            <a:noFill/>
          </a:ln>
        </p:spPr>
      </p:pic>
      <p:sp>
        <p:nvSpPr>
          <p:cNvPr id="14" name="Google Shape;14;p1"/>
          <p:cNvSpPr/>
          <p:nvPr/>
        </p:nvSpPr>
        <p:spPr>
          <a:xfrm>
            <a:off x="1371600" y="2323443"/>
            <a:ext cx="6400800" cy="1374300"/>
          </a:xfrm>
          <a:prstGeom prst="rect">
            <a:avLst/>
          </a:prstGeom>
          <a:noFill/>
          <a:ln>
            <a:noFill/>
          </a:ln>
        </p:spPr>
        <p:txBody>
          <a:bodyPr anchorCtr="0" anchor="t" bIns="95250" lIns="95250" spcFirstLastPara="1" rIns="95250" wrap="square" tIns="95250">
            <a:spAutoFit/>
          </a:bodyPr>
          <a:lstStyle/>
          <a:p>
            <a:pPr indent="0" lvl="0" marL="0" marR="0" rtl="0" algn="ctr">
              <a:lnSpc>
                <a:spcPct val="96000"/>
              </a:lnSpc>
              <a:spcBef>
                <a:spcPts val="0"/>
              </a:spcBef>
              <a:spcAft>
                <a:spcPts val="0"/>
              </a:spcAft>
              <a:buNone/>
            </a:pPr>
            <a:r>
              <a:rPr b="1" i="0" lang="en-US" sz="3600" u="none" cap="none" strike="noStrike">
                <a:solidFill>
                  <a:srgbClr val="BD9052"/>
                </a:solidFill>
                <a:latin typeface="Arial"/>
                <a:ea typeface="Arial"/>
                <a:cs typeface="Arial"/>
                <a:sym typeface="Arial"/>
              </a:rPr>
              <a:t>Game UI Design and Implementation Overview</a:t>
            </a:r>
            <a:endParaRPr b="0" i="0" sz="3600" u="none" cap="none" strike="noStrike">
              <a:solidFill>
                <a:schemeClr val="dk1"/>
              </a:solidFill>
              <a:latin typeface="Calibri"/>
              <a:ea typeface="Calibri"/>
              <a:cs typeface="Calibri"/>
              <a:sym typeface="Calibri"/>
            </a:endParaRPr>
          </a:p>
        </p:txBody>
      </p:sp>
      <p:sp>
        <p:nvSpPr>
          <p:cNvPr id="15" name="Google Shape;15;p1"/>
          <p:cNvSpPr txBox="1"/>
          <p:nvPr/>
        </p:nvSpPr>
        <p:spPr>
          <a:xfrm>
            <a:off x="130625" y="3697750"/>
            <a:ext cx="4077600" cy="1324500"/>
          </a:xfrm>
          <a:prstGeom prst="rect">
            <a:avLst/>
          </a:prstGeom>
          <a:noFill/>
          <a:ln>
            <a:noFill/>
          </a:ln>
        </p:spPr>
        <p:txBody>
          <a:bodyPr anchorCtr="0" anchor="t" bIns="91425" lIns="91425" spcFirstLastPara="1" rIns="91425" wrap="square" tIns="91425">
            <a:spAutoFit/>
          </a:bodyPr>
          <a:lstStyle/>
          <a:p>
            <a:pPr indent="0" lvl="0" marL="0" marR="152400" rtl="0" algn="l">
              <a:lnSpc>
                <a:spcPct val="102916"/>
              </a:lnSpc>
              <a:spcBef>
                <a:spcPts val="5"/>
              </a:spcBef>
              <a:spcAft>
                <a:spcPts val="0"/>
              </a:spcAft>
              <a:buNone/>
            </a:pPr>
            <a:r>
              <a:rPr b="1" lang="en-US" sz="1200">
                <a:solidFill>
                  <a:schemeClr val="dk1"/>
                </a:solidFill>
                <a:latin typeface="Calibri"/>
                <a:ea typeface="Calibri"/>
                <a:cs typeface="Calibri"/>
                <a:sym typeface="Calibri"/>
              </a:rPr>
              <a:t>XU Yuan                   </a:t>
            </a:r>
            <a:r>
              <a:rPr lang="en-US" sz="1200">
                <a:latin typeface="Calibri"/>
                <a:ea typeface="Calibri"/>
                <a:cs typeface="Calibri"/>
                <a:sym typeface="Calibri"/>
              </a:rPr>
              <a:t>24036523d</a:t>
            </a:r>
            <a:endParaRPr sz="1200">
              <a:latin typeface="Calibri"/>
              <a:ea typeface="Calibri"/>
              <a:cs typeface="Calibri"/>
              <a:sym typeface="Calibri"/>
            </a:endParaRPr>
          </a:p>
          <a:p>
            <a:pPr indent="0" lvl="0" marL="0" marR="152400" rtl="0" algn="l">
              <a:lnSpc>
                <a:spcPct val="102916"/>
              </a:lnSpc>
              <a:spcBef>
                <a:spcPts val="1000"/>
              </a:spcBef>
              <a:spcAft>
                <a:spcPts val="0"/>
              </a:spcAft>
              <a:buNone/>
            </a:pPr>
            <a:r>
              <a:rPr b="1" lang="en-US" sz="1200">
                <a:solidFill>
                  <a:schemeClr val="dk1"/>
                </a:solidFill>
                <a:latin typeface="Calibri"/>
                <a:ea typeface="Calibri"/>
                <a:cs typeface="Calibri"/>
                <a:sym typeface="Calibri"/>
              </a:rPr>
              <a:t>KWAN Chun Yin     </a:t>
            </a:r>
            <a:r>
              <a:rPr lang="en-US" sz="1200">
                <a:solidFill>
                  <a:schemeClr val="dk1"/>
                </a:solidFill>
                <a:latin typeface="Calibri"/>
                <a:ea typeface="Calibri"/>
                <a:cs typeface="Calibri"/>
                <a:sym typeface="Calibri"/>
              </a:rPr>
              <a:t>24123102d</a:t>
            </a:r>
            <a:endParaRPr sz="1200">
              <a:solidFill>
                <a:schemeClr val="dk1"/>
              </a:solidFill>
              <a:latin typeface="Calibri"/>
              <a:ea typeface="Calibri"/>
              <a:cs typeface="Calibri"/>
              <a:sym typeface="Calibri"/>
            </a:endParaRPr>
          </a:p>
          <a:p>
            <a:pPr indent="0" lvl="0" marL="0" marR="152400" rtl="0" algn="l">
              <a:lnSpc>
                <a:spcPct val="102916"/>
              </a:lnSpc>
              <a:spcBef>
                <a:spcPts val="1000"/>
              </a:spcBef>
              <a:spcAft>
                <a:spcPts val="0"/>
              </a:spcAft>
              <a:buNone/>
            </a:pPr>
            <a:r>
              <a:rPr b="1" lang="en-US" sz="1200">
                <a:solidFill>
                  <a:schemeClr val="dk1"/>
                </a:solidFill>
                <a:latin typeface="Calibri"/>
                <a:ea typeface="Calibri"/>
                <a:cs typeface="Calibri"/>
                <a:sym typeface="Calibri"/>
              </a:rPr>
              <a:t>TSANG Man Ho      </a:t>
            </a:r>
            <a:r>
              <a:rPr lang="en-US" sz="1200">
                <a:solidFill>
                  <a:schemeClr val="dk1"/>
                </a:solidFill>
                <a:latin typeface="Calibri"/>
                <a:ea typeface="Calibri"/>
                <a:cs typeface="Calibri"/>
                <a:sym typeface="Calibri"/>
              </a:rPr>
              <a:t>24028571d</a:t>
            </a:r>
            <a:endParaRPr sz="1200">
              <a:solidFill>
                <a:schemeClr val="dk1"/>
              </a:solidFill>
              <a:latin typeface="Calibri"/>
              <a:ea typeface="Calibri"/>
              <a:cs typeface="Calibri"/>
              <a:sym typeface="Calibri"/>
            </a:endParaRPr>
          </a:p>
          <a:p>
            <a:pPr indent="0" lvl="0" marL="0" marR="152400" rtl="0" algn="l">
              <a:lnSpc>
                <a:spcPct val="102916"/>
              </a:lnSpc>
              <a:spcBef>
                <a:spcPts val="1000"/>
              </a:spcBef>
              <a:spcAft>
                <a:spcPts val="1000"/>
              </a:spcAft>
              <a:buClr>
                <a:schemeClr val="dk1"/>
              </a:buClr>
              <a:buSzPts val="1100"/>
              <a:buFont typeface="Arial"/>
              <a:buNone/>
            </a:pPr>
            <a:r>
              <a:rPr b="1" lang="en-US" sz="1200">
                <a:solidFill>
                  <a:schemeClr val="dk1"/>
                </a:solidFill>
                <a:latin typeface="Calibri"/>
                <a:ea typeface="Calibri"/>
                <a:cs typeface="Calibri"/>
                <a:sym typeface="Calibri"/>
              </a:rPr>
              <a:t>TSE Hung Lap         </a:t>
            </a:r>
            <a:r>
              <a:rPr lang="en-US" sz="1200">
                <a:solidFill>
                  <a:schemeClr val="dk1"/>
                </a:solidFill>
                <a:latin typeface="Calibri"/>
                <a:ea typeface="Calibri"/>
                <a:cs typeface="Calibri"/>
                <a:sym typeface="Calibri"/>
              </a:rPr>
              <a:t>24028633d</a:t>
            </a:r>
            <a:endParaRPr sz="1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10"/>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Understanding User Input Errors</a:t>
            </a:r>
            <a:endParaRPr sz="1500">
              <a:solidFill>
                <a:schemeClr val="dk1"/>
              </a:solidFill>
              <a:latin typeface="Calibri"/>
              <a:ea typeface="Calibri"/>
              <a:cs typeface="Calibri"/>
              <a:sym typeface="Calibri"/>
            </a:endParaRPr>
          </a:p>
        </p:txBody>
      </p:sp>
      <p:sp>
        <p:nvSpPr>
          <p:cNvPr id="144" name="Google Shape;144;p10"/>
          <p:cNvSpPr/>
          <p:nvPr/>
        </p:nvSpPr>
        <p:spPr>
          <a:xfrm>
            <a:off x="732661" y="1151451"/>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0"/>
          <p:cNvSpPr/>
          <p:nvPr/>
        </p:nvSpPr>
        <p:spPr>
          <a:xfrm>
            <a:off x="749979" y="1169739"/>
            <a:ext cx="58347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Utilizing While Loops for Error Management</a:t>
            </a:r>
            <a:endParaRPr sz="1500">
              <a:solidFill>
                <a:schemeClr val="dk1"/>
              </a:solidFill>
              <a:latin typeface="Calibri"/>
              <a:ea typeface="Calibri"/>
              <a:cs typeface="Calibri"/>
              <a:sym typeface="Calibri"/>
            </a:endParaRPr>
          </a:p>
        </p:txBody>
      </p:sp>
      <p:sp>
        <p:nvSpPr>
          <p:cNvPr id="146" name="Google Shape;146;p10"/>
          <p:cNvSpPr/>
          <p:nvPr/>
        </p:nvSpPr>
        <p:spPr>
          <a:xfrm>
            <a:off x="749979" y="1445902"/>
            <a:ext cx="58347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 our error handling mechanism, while loops play a crucial role in ensuring that users are prompted again if their input is incorrect. This allows for a seamless correction process, where users can refine their inputs without having to restart the entire operation. By maintaining this loop, we enhance the user experience significantly.</a:t>
            </a:r>
            <a:endParaRPr sz="1500">
              <a:solidFill>
                <a:schemeClr val="dk1"/>
              </a:solidFill>
              <a:latin typeface="Calibri"/>
              <a:ea typeface="Calibri"/>
              <a:cs typeface="Calibri"/>
              <a:sym typeface="Calibri"/>
            </a:endParaRPr>
          </a:p>
        </p:txBody>
      </p:sp>
      <p:sp>
        <p:nvSpPr>
          <p:cNvPr id="147" name="Google Shape;147;p10"/>
          <p:cNvSpPr/>
          <p:nvPr/>
        </p:nvSpPr>
        <p:spPr>
          <a:xfrm>
            <a:off x="-8259964" y="718796"/>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0"/>
          <p:cNvSpPr/>
          <p:nvPr/>
        </p:nvSpPr>
        <p:spPr>
          <a:xfrm>
            <a:off x="-8242646" y="737084"/>
            <a:ext cx="58347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Common User Input Errors</a:t>
            </a:r>
            <a:endParaRPr sz="1500">
              <a:solidFill>
                <a:schemeClr val="dk1"/>
              </a:solidFill>
              <a:latin typeface="Calibri"/>
              <a:ea typeface="Calibri"/>
              <a:cs typeface="Calibri"/>
              <a:sym typeface="Calibri"/>
            </a:endParaRPr>
          </a:p>
        </p:txBody>
      </p:sp>
      <p:sp>
        <p:nvSpPr>
          <p:cNvPr id="149" name="Google Shape;149;p10"/>
          <p:cNvSpPr/>
          <p:nvPr/>
        </p:nvSpPr>
        <p:spPr>
          <a:xfrm>
            <a:off x="-8242646" y="1013248"/>
            <a:ext cx="58347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User input errors often stem from misunderstandings of the prompts provided. By analyzing these common mistakes, we can better tailor our error handling mechanisms to address them effectively. For instance, users may input invalid data types or formats, leading to errors that can be easily corrected by reiterating the prompts clearly.</a:t>
            </a:r>
            <a:endParaRPr sz="1500">
              <a:solidFill>
                <a:schemeClr val="dk1"/>
              </a:solidFill>
              <a:latin typeface="Calibri"/>
              <a:ea typeface="Calibri"/>
              <a:cs typeface="Calibri"/>
              <a:sym typeface="Calibri"/>
            </a:endParaRPr>
          </a:p>
        </p:txBody>
      </p:sp>
      <p:sp>
        <p:nvSpPr>
          <p:cNvPr id="150" name="Google Shape;150;p10"/>
          <p:cNvSpPr/>
          <p:nvPr/>
        </p:nvSpPr>
        <p:spPr>
          <a:xfrm>
            <a:off x="806836" y="2831154"/>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0"/>
          <p:cNvSpPr/>
          <p:nvPr/>
        </p:nvSpPr>
        <p:spPr>
          <a:xfrm>
            <a:off x="824154" y="2849442"/>
            <a:ext cx="5834700" cy="369300"/>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Leveraging Past Inputs for Better Accuracy</a:t>
            </a:r>
            <a:endParaRPr sz="1500">
              <a:solidFill>
                <a:schemeClr val="dk1"/>
              </a:solidFill>
              <a:latin typeface="Calibri"/>
              <a:ea typeface="Calibri"/>
              <a:cs typeface="Calibri"/>
              <a:sym typeface="Calibri"/>
            </a:endParaRPr>
          </a:p>
        </p:txBody>
      </p:sp>
      <p:sp>
        <p:nvSpPr>
          <p:cNvPr id="152" name="Google Shape;152;p10"/>
          <p:cNvSpPr/>
          <p:nvPr/>
        </p:nvSpPr>
        <p:spPr>
          <a:xfrm>
            <a:off x="824154" y="3125607"/>
            <a:ext cx="5834700" cy="365700"/>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Command Line Interface (CLI) retains a record of previous user inputs, which can be extremely beneficial for error correction. Users can look back at their past attempts and modify their inputs accordingly, reducing the likelihood of repeated errors. This feature not only saves time but also encourages users to learn from their mistakes.</a:t>
            </a:r>
            <a:endParaRPr sz="1500">
              <a:solidFill>
                <a:schemeClr val="dk1"/>
              </a:solidFill>
              <a:latin typeface="Calibri"/>
              <a:ea typeface="Calibri"/>
              <a:cs typeface="Calibri"/>
              <a:sym typeface="Calibri"/>
            </a:endParaRPr>
          </a:p>
        </p:txBody>
      </p:sp>
      <p:pic>
        <p:nvPicPr>
          <p:cNvPr descr="/uploadFile/125_1.jpg" id="153" name="Google Shape;153;p10"/>
          <p:cNvPicPr preferRelativeResize="0"/>
          <p:nvPr/>
        </p:nvPicPr>
        <p:blipFill rotWithShape="1">
          <a:blip r:embed="rId3">
            <a:alphaModFix/>
          </a:blip>
          <a:srcRect b="39241" l="34091" r="9091" t="18565"/>
          <a:stretch/>
        </p:blipFill>
        <p:spPr>
          <a:xfrm>
            <a:off x="7087456" y="1389360"/>
            <a:ext cx="1323900" cy="732900"/>
          </a:xfrm>
          <a:prstGeom prst="chevron">
            <a:avLst>
              <a:gd fmla="val 50000" name="adj"/>
            </a:avLst>
          </a:prstGeom>
          <a:noFill/>
          <a:ln>
            <a:noFill/>
          </a:ln>
        </p:spPr>
      </p:pic>
      <p:pic>
        <p:nvPicPr>
          <p:cNvPr descr="/uploadFile/125_5.png" id="154" name="Google Shape;154;p10"/>
          <p:cNvPicPr preferRelativeResize="0"/>
          <p:nvPr/>
        </p:nvPicPr>
        <p:blipFill rotWithShape="1">
          <a:blip r:embed="rId4">
            <a:alphaModFix/>
          </a:blip>
          <a:srcRect b="37116" l="41891" r="24324" t="39243"/>
          <a:stretch/>
        </p:blipFill>
        <p:spPr>
          <a:xfrm>
            <a:off x="-2113515" y="855536"/>
            <a:ext cx="1740600" cy="935400"/>
          </a:xfrm>
          <a:prstGeom prst="chevron">
            <a:avLst>
              <a:gd fmla="val 50000" name="adj"/>
            </a:avLst>
          </a:prstGeom>
          <a:noFill/>
          <a:ln>
            <a:noFill/>
          </a:ln>
        </p:spPr>
      </p:pic>
      <p:pic>
        <p:nvPicPr>
          <p:cNvPr descr="/uploadFile/125_5.png" id="155" name="Google Shape;155;p10"/>
          <p:cNvPicPr preferRelativeResize="0"/>
          <p:nvPr/>
        </p:nvPicPr>
        <p:blipFill rotWithShape="1">
          <a:blip r:embed="rId4">
            <a:alphaModFix/>
          </a:blip>
          <a:srcRect b="34776" l="22154" r="62462" t="52484"/>
          <a:stretch/>
        </p:blipFill>
        <p:spPr>
          <a:xfrm>
            <a:off x="7309965" y="2981988"/>
            <a:ext cx="1027200" cy="653100"/>
          </a:xfrm>
          <a:prstGeom prst="chevron">
            <a:avLst>
              <a:gd fmla="val 50000"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60" name="Shape 160"/>
        <p:cNvGrpSpPr/>
        <p:nvPr/>
      </p:nvGrpSpPr>
      <p:grpSpPr>
        <a:xfrm>
          <a:off x="0" y="0"/>
          <a:ext cx="0" cy="0"/>
          <a:chOff x="0" y="0"/>
          <a:chExt cx="0" cy="0"/>
        </a:xfrm>
      </p:grpSpPr>
      <p:sp>
        <p:nvSpPr>
          <p:cNvPr id="161" name="Google Shape;161;p11"/>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Implementing Effective Error Handling</a:t>
            </a:r>
            <a:endParaRPr sz="1500">
              <a:solidFill>
                <a:schemeClr val="dk1"/>
              </a:solidFill>
              <a:latin typeface="Calibri"/>
              <a:ea typeface="Calibri"/>
              <a:cs typeface="Calibri"/>
              <a:sym typeface="Calibri"/>
            </a:endParaRPr>
          </a:p>
        </p:txBody>
      </p:sp>
      <p:sp>
        <p:nvSpPr>
          <p:cNvPr id="162" name="Google Shape;162;p11"/>
          <p:cNvSpPr/>
          <p:nvPr/>
        </p:nvSpPr>
        <p:spPr>
          <a:xfrm>
            <a:off x="482361" y="103075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1"/>
          <p:cNvSpPr/>
          <p:nvPr/>
        </p:nvSpPr>
        <p:spPr>
          <a:xfrm>
            <a:off x="482361" y="103075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Types of Error Handling Techniques</a:t>
            </a:r>
            <a:endParaRPr sz="1500">
              <a:solidFill>
                <a:schemeClr val="dk1"/>
              </a:solidFill>
              <a:latin typeface="Calibri"/>
              <a:ea typeface="Calibri"/>
              <a:cs typeface="Calibri"/>
              <a:sym typeface="Calibri"/>
            </a:endParaRPr>
          </a:p>
        </p:txBody>
      </p:sp>
      <p:sp>
        <p:nvSpPr>
          <p:cNvPr id="164" name="Google Shape;164;p11"/>
          <p:cNvSpPr/>
          <p:nvPr/>
        </p:nvSpPr>
        <p:spPr>
          <a:xfrm>
            <a:off x="482361" y="121720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There are various techniques to handle errors effectively, including input validation and exception handling. Input validation ensures that the data provided by users meets specified criteria before processing, while exception handling allows the system to gracefully manage unexpected errors without crashing.</a:t>
            </a:r>
            <a:endParaRPr sz="1500">
              <a:solidFill>
                <a:schemeClr val="dk1"/>
              </a:solidFill>
              <a:latin typeface="Calibri"/>
              <a:ea typeface="Calibri"/>
              <a:cs typeface="Calibri"/>
              <a:sym typeface="Calibri"/>
            </a:endParaRPr>
          </a:p>
        </p:txBody>
      </p:sp>
      <p:sp>
        <p:nvSpPr>
          <p:cNvPr id="165" name="Google Shape;165;p11"/>
          <p:cNvSpPr/>
          <p:nvPr/>
        </p:nvSpPr>
        <p:spPr>
          <a:xfrm>
            <a:off x="482361" y="234647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1"/>
          <p:cNvSpPr/>
          <p:nvPr/>
        </p:nvSpPr>
        <p:spPr>
          <a:xfrm>
            <a:off x="1753374" y="234647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User Feedback Mechanisms</a:t>
            </a:r>
            <a:endParaRPr sz="1500">
              <a:solidFill>
                <a:schemeClr val="dk1"/>
              </a:solidFill>
              <a:latin typeface="Calibri"/>
              <a:ea typeface="Calibri"/>
              <a:cs typeface="Calibri"/>
              <a:sym typeface="Calibri"/>
            </a:endParaRPr>
          </a:p>
        </p:txBody>
      </p:sp>
      <p:sp>
        <p:nvSpPr>
          <p:cNvPr id="167" name="Google Shape;167;p11"/>
          <p:cNvSpPr/>
          <p:nvPr/>
        </p:nvSpPr>
        <p:spPr>
          <a:xfrm>
            <a:off x="1753374" y="253292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Integrating user feedback mechanisms can greatly enhance our error handling processes. By collecting insights from users about their experiences with input errors, we can continuously improve our prompts and error messages, making them clearer and more intuitive.</a:t>
            </a:r>
            <a:endParaRPr sz="1500">
              <a:solidFill>
                <a:schemeClr val="dk1"/>
              </a:solidFill>
              <a:latin typeface="Calibri"/>
              <a:ea typeface="Calibri"/>
              <a:cs typeface="Calibri"/>
              <a:sym typeface="Calibri"/>
            </a:endParaRPr>
          </a:p>
        </p:txBody>
      </p:sp>
      <p:sp>
        <p:nvSpPr>
          <p:cNvPr id="168" name="Google Shape;168;p11"/>
          <p:cNvSpPr/>
          <p:nvPr/>
        </p:nvSpPr>
        <p:spPr>
          <a:xfrm>
            <a:off x="482361" y="366219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1"/>
          <p:cNvSpPr/>
          <p:nvPr/>
        </p:nvSpPr>
        <p:spPr>
          <a:xfrm>
            <a:off x="482361" y="366219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Best Practices for Error Messaging</a:t>
            </a:r>
            <a:endParaRPr sz="1500">
              <a:solidFill>
                <a:schemeClr val="dk1"/>
              </a:solidFill>
              <a:latin typeface="Calibri"/>
              <a:ea typeface="Calibri"/>
              <a:cs typeface="Calibri"/>
              <a:sym typeface="Calibri"/>
            </a:endParaRPr>
          </a:p>
        </p:txBody>
      </p:sp>
      <p:sp>
        <p:nvSpPr>
          <p:cNvPr id="170" name="Google Shape;170;p11"/>
          <p:cNvSpPr/>
          <p:nvPr/>
        </p:nvSpPr>
        <p:spPr>
          <a:xfrm>
            <a:off x="482361" y="384864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Clear and concise error messaging is vital for effective error handling. Users should receive specific feedback on what went wrong and how they can correct it. By employing best practices in crafting these messages, we can significantly improve user satisfaction and reduce frustration.</a:t>
            </a:r>
            <a:endParaRPr sz="1500">
              <a:solidFill>
                <a:schemeClr val="dk1"/>
              </a:solidFill>
              <a:latin typeface="Calibri"/>
              <a:ea typeface="Calibri"/>
              <a:cs typeface="Calibri"/>
              <a:sym typeface="Calibri"/>
            </a:endParaRPr>
          </a:p>
        </p:txBody>
      </p:sp>
      <p:sp>
        <p:nvSpPr>
          <p:cNvPr id="171" name="Google Shape;171;p11"/>
          <p:cNvSpPr/>
          <p:nvPr/>
        </p:nvSpPr>
        <p:spPr>
          <a:xfrm>
            <a:off x="7553919" y="356938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1"/>
          <p:cNvSpPr/>
          <p:nvPr/>
        </p:nvSpPr>
        <p:spPr>
          <a:xfrm>
            <a:off x="7553919" y="93794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1"/>
          <p:cNvSpPr/>
          <p:nvPr/>
        </p:nvSpPr>
        <p:spPr>
          <a:xfrm>
            <a:off x="125273" y="2253996"/>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1"/>
          <p:cNvSpPr/>
          <p:nvPr/>
        </p:nvSpPr>
        <p:spPr>
          <a:xfrm>
            <a:off x="7892177" y="121870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1</a:t>
            </a:r>
            <a:endParaRPr sz="1500">
              <a:solidFill>
                <a:schemeClr val="dk1"/>
              </a:solidFill>
              <a:latin typeface="Calibri"/>
              <a:ea typeface="Calibri"/>
              <a:cs typeface="Calibri"/>
              <a:sym typeface="Calibri"/>
            </a:endParaRPr>
          </a:p>
        </p:txBody>
      </p:sp>
      <p:sp>
        <p:nvSpPr>
          <p:cNvPr id="175" name="Google Shape;175;p11"/>
          <p:cNvSpPr/>
          <p:nvPr/>
        </p:nvSpPr>
        <p:spPr>
          <a:xfrm>
            <a:off x="463531" y="2534760"/>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2</a:t>
            </a:r>
            <a:endParaRPr sz="1500">
              <a:solidFill>
                <a:schemeClr val="dk1"/>
              </a:solidFill>
              <a:latin typeface="Calibri"/>
              <a:ea typeface="Calibri"/>
              <a:cs typeface="Calibri"/>
              <a:sym typeface="Calibri"/>
            </a:endParaRPr>
          </a:p>
        </p:txBody>
      </p:sp>
      <p:sp>
        <p:nvSpPr>
          <p:cNvPr id="176" name="Google Shape;176;p11"/>
          <p:cNvSpPr/>
          <p:nvPr/>
        </p:nvSpPr>
        <p:spPr>
          <a:xfrm>
            <a:off x="7892177" y="385014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3</a:t>
            </a:r>
            <a:endParaRPr sz="15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81" name="Shape 181"/>
        <p:cNvGrpSpPr/>
        <p:nvPr/>
      </p:nvGrpSpPr>
      <p:grpSpPr>
        <a:xfrm>
          <a:off x="0" y="0"/>
          <a:ext cx="0" cy="0"/>
          <a:chOff x="0" y="0"/>
          <a:chExt cx="0" cy="0"/>
        </a:xfrm>
      </p:grpSpPr>
      <p:sp>
        <p:nvSpPr>
          <p:cNvPr id="182" name="Google Shape;182;p12"/>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Analyzing Error Sources</a:t>
            </a:r>
            <a:endParaRPr sz="1500">
              <a:solidFill>
                <a:schemeClr val="dk1"/>
              </a:solidFill>
              <a:latin typeface="Calibri"/>
              <a:ea typeface="Calibri"/>
              <a:cs typeface="Calibri"/>
              <a:sym typeface="Calibri"/>
            </a:endParaRPr>
          </a:p>
        </p:txBody>
      </p:sp>
      <p:sp>
        <p:nvSpPr>
          <p:cNvPr id="183" name="Google Shape;183;p12"/>
          <p:cNvSpPr/>
          <p:nvPr/>
        </p:nvSpPr>
        <p:spPr>
          <a:xfrm rot="10800000">
            <a:off x="6126480" y="23196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2"/>
          <p:cNvSpPr/>
          <p:nvPr/>
        </p:nvSpPr>
        <p:spPr>
          <a:xfrm rot="10800000">
            <a:off x="457200" y="2328834"/>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2"/>
          <p:cNvSpPr/>
          <p:nvPr/>
        </p:nvSpPr>
        <p:spPr>
          <a:xfrm>
            <a:off x="457200" y="2334006"/>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Identifying Frequent Error Patterns</a:t>
            </a:r>
            <a:endParaRPr sz="1500">
              <a:solidFill>
                <a:schemeClr val="dk1"/>
              </a:solidFill>
              <a:latin typeface="Calibri"/>
              <a:ea typeface="Calibri"/>
              <a:cs typeface="Calibri"/>
              <a:sym typeface="Calibri"/>
            </a:endParaRPr>
          </a:p>
        </p:txBody>
      </p:sp>
      <p:sp>
        <p:nvSpPr>
          <p:cNvPr id="186" name="Google Shape;186;p12"/>
          <p:cNvSpPr/>
          <p:nvPr/>
        </p:nvSpPr>
        <p:spPr>
          <a:xfrm>
            <a:off x="457200" y="2888073"/>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By analyzing the data logged from user inputs, we can identify frequent error patterns that occur. This analysis helps us to pinpoint specific areas where users struggle, allowing us to enhance our prompts and overall user guidance.</a:t>
            </a:r>
            <a:endParaRPr sz="1500">
              <a:solidFill>
                <a:schemeClr val="dk1"/>
              </a:solidFill>
              <a:latin typeface="Calibri"/>
              <a:ea typeface="Calibri"/>
              <a:cs typeface="Calibri"/>
              <a:sym typeface="Calibri"/>
            </a:endParaRPr>
          </a:p>
        </p:txBody>
      </p:sp>
      <p:sp>
        <p:nvSpPr>
          <p:cNvPr id="187" name="Google Shape;187;p12"/>
          <p:cNvSpPr/>
          <p:nvPr/>
        </p:nvSpPr>
        <p:spPr>
          <a:xfrm flipH="1">
            <a:off x="3291840" y="20910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2"/>
          <p:cNvSpPr/>
          <p:nvPr/>
        </p:nvSpPr>
        <p:spPr>
          <a:xfrm>
            <a:off x="3291840" y="2096262"/>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User Input Simplicity</a:t>
            </a:r>
            <a:endParaRPr sz="1500">
              <a:solidFill>
                <a:schemeClr val="dk1"/>
              </a:solidFill>
              <a:latin typeface="Calibri"/>
              <a:ea typeface="Calibri"/>
              <a:cs typeface="Calibri"/>
              <a:sym typeface="Calibri"/>
            </a:endParaRPr>
          </a:p>
        </p:txBody>
      </p:sp>
      <p:sp>
        <p:nvSpPr>
          <p:cNvPr id="189" name="Google Shape;189;p12"/>
          <p:cNvSpPr/>
          <p:nvPr/>
        </p:nvSpPr>
        <p:spPr>
          <a:xfrm>
            <a:off x="3291840" y="2641185"/>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simplicity of the input prompts is crucial in minimizing errors. When inputs are straightforward and clearly articulated, users are less likely to make mistakes. Therefore, continuous review and optimization of input prompts are necessary to maintain a low error rate.</a:t>
            </a:r>
            <a:endParaRPr sz="1500">
              <a:solidFill>
                <a:schemeClr val="dk1"/>
              </a:solidFill>
              <a:latin typeface="Calibri"/>
              <a:ea typeface="Calibri"/>
              <a:cs typeface="Calibri"/>
              <a:sym typeface="Calibri"/>
            </a:endParaRPr>
          </a:p>
        </p:txBody>
      </p:sp>
      <p:sp>
        <p:nvSpPr>
          <p:cNvPr id="190" name="Google Shape;190;p12"/>
          <p:cNvSpPr/>
          <p:nvPr/>
        </p:nvSpPr>
        <p:spPr>
          <a:xfrm>
            <a:off x="6126480" y="2324862"/>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Improving User Experience Through Error Reduction</a:t>
            </a:r>
            <a:endParaRPr sz="1500">
              <a:solidFill>
                <a:schemeClr val="dk1"/>
              </a:solidFill>
              <a:latin typeface="Calibri"/>
              <a:ea typeface="Calibri"/>
              <a:cs typeface="Calibri"/>
              <a:sym typeface="Calibri"/>
            </a:endParaRPr>
          </a:p>
        </p:txBody>
      </p:sp>
      <p:sp>
        <p:nvSpPr>
          <p:cNvPr id="191" name="Google Shape;191;p12"/>
          <p:cNvSpPr/>
          <p:nvPr/>
        </p:nvSpPr>
        <p:spPr>
          <a:xfrm>
            <a:off x="6126480" y="2869785"/>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Reducing errors not only improves user experience but also encourages user engagement. By implementing effective error handling mechanisms, users will feel more confident in their interactions, leading to a more productive and satisfying experience overall.</a:t>
            </a:r>
            <a:endParaRPr sz="1500">
              <a:solidFill>
                <a:schemeClr val="dk1"/>
              </a:solidFill>
              <a:latin typeface="Calibri"/>
              <a:ea typeface="Calibri"/>
              <a:cs typeface="Calibri"/>
              <a:sym typeface="Calibri"/>
            </a:endParaRPr>
          </a:p>
        </p:txBody>
      </p:sp>
      <p:sp>
        <p:nvSpPr>
          <p:cNvPr id="192" name="Google Shape;192;p12"/>
          <p:cNvSpPr/>
          <p:nvPr/>
        </p:nvSpPr>
        <p:spPr>
          <a:xfrm>
            <a:off x="1476375" y="1411432"/>
            <a:ext cx="914400" cy="0"/>
          </a:xfrm>
          <a:custGeom>
            <a:rect b="b" l="l" r="r" t="t"/>
            <a:pathLst>
              <a:path extrusionOk="0" h="120000" w="914400">
                <a:moveTo>
                  <a:pt x="0" y="0"/>
                </a:moveTo>
                <a:lnTo>
                  <a:pt x="6007244" y="0"/>
                </a:lnTo>
              </a:path>
            </a:pathLst>
          </a:custGeom>
          <a:no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2.jpg" id="193" name="Google Shape;193;p12"/>
          <p:cNvPicPr preferRelativeResize="0"/>
          <p:nvPr/>
        </p:nvPicPr>
        <p:blipFill rotWithShape="1">
          <a:blip r:embed="rId3">
            <a:alphaModFix/>
          </a:blip>
          <a:srcRect b="78022" l="16427" r="54755" t="0"/>
          <a:stretch/>
        </p:blipFill>
        <p:spPr>
          <a:xfrm>
            <a:off x="911040" y="1147855"/>
            <a:ext cx="1556428" cy="887777"/>
          </a:xfrm>
          <a:prstGeom prst="parallelogram">
            <a:avLst>
              <a:gd fmla="val 25000" name="adj"/>
            </a:avLst>
          </a:prstGeom>
          <a:noFill/>
          <a:ln>
            <a:noFill/>
          </a:ln>
        </p:spPr>
      </p:pic>
      <p:pic>
        <p:nvPicPr>
          <p:cNvPr descr="/uploadFile/125_2.jpg" id="194" name="Google Shape;194;p12"/>
          <p:cNvPicPr preferRelativeResize="0"/>
          <p:nvPr/>
        </p:nvPicPr>
        <p:blipFill rotWithShape="1">
          <a:blip r:embed="rId3">
            <a:alphaModFix/>
          </a:blip>
          <a:srcRect b="59560" l="14451" r="56646" t="18462"/>
          <a:stretch/>
        </p:blipFill>
        <p:spPr>
          <a:xfrm>
            <a:off x="3793786" y="936188"/>
            <a:ext cx="1556428" cy="887777"/>
          </a:xfrm>
          <a:prstGeom prst="parallelogram">
            <a:avLst>
              <a:gd fmla="val 25000" name="adj"/>
            </a:avLst>
          </a:prstGeom>
          <a:noFill/>
          <a:ln>
            <a:noFill/>
          </a:ln>
        </p:spPr>
      </p:pic>
      <p:pic>
        <p:nvPicPr>
          <p:cNvPr descr="/uploadFile/125_2.jpg" id="195" name="Google Shape;195;p12"/>
          <p:cNvPicPr preferRelativeResize="0"/>
          <p:nvPr/>
        </p:nvPicPr>
        <p:blipFill rotWithShape="1">
          <a:blip r:embed="rId3">
            <a:alphaModFix/>
          </a:blip>
          <a:srcRect b="37582" l="12717" r="58382" t="40439"/>
          <a:stretch/>
        </p:blipFill>
        <p:spPr>
          <a:xfrm>
            <a:off x="6628426" y="1147855"/>
            <a:ext cx="1556428" cy="887777"/>
          </a:xfrm>
          <a:prstGeom prst="parallelogram">
            <a:avLst>
              <a:gd fmla="val 25000"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13"/>
          <p:cNvSpPr/>
          <p:nvPr/>
        </p:nvSpPr>
        <p:spPr>
          <a:xfrm>
            <a:off x="0" y="1747141"/>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3"/>
          <p:cNvSpPr/>
          <p:nvPr/>
        </p:nvSpPr>
        <p:spPr>
          <a:xfrm>
            <a:off x="3886954" y="2016153"/>
            <a:ext cx="4572000"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04 Lessons Learned</a:t>
            </a:r>
            <a:endParaRPr sz="3600">
              <a:solidFill>
                <a:schemeClr val="dk1"/>
              </a:solidFill>
              <a:latin typeface="Calibri"/>
              <a:ea typeface="Calibri"/>
              <a:cs typeface="Calibri"/>
              <a:sym typeface="Calibri"/>
            </a:endParaRPr>
          </a:p>
        </p:txBody>
      </p:sp>
      <p:pic>
        <p:nvPicPr>
          <p:cNvPr descr="/uploadFile/125_2.jpg" id="203" name="Google Shape;203;p13"/>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208" name="Shape 208"/>
        <p:cNvGrpSpPr/>
        <p:nvPr/>
      </p:nvGrpSpPr>
      <p:grpSpPr>
        <a:xfrm>
          <a:off x="0" y="0"/>
          <a:ext cx="0" cy="0"/>
          <a:chOff x="0" y="0"/>
          <a:chExt cx="0" cy="0"/>
        </a:xfrm>
      </p:grpSpPr>
      <p:sp>
        <p:nvSpPr>
          <p:cNvPr id="209" name="Google Shape;209;p14"/>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Effective Requirements Engineering</a:t>
            </a:r>
            <a:endParaRPr sz="1500">
              <a:solidFill>
                <a:schemeClr val="dk1"/>
              </a:solidFill>
              <a:latin typeface="Calibri"/>
              <a:ea typeface="Calibri"/>
              <a:cs typeface="Calibri"/>
              <a:sym typeface="Calibri"/>
            </a:endParaRPr>
          </a:p>
        </p:txBody>
      </p:sp>
      <p:pic>
        <p:nvPicPr>
          <p:cNvPr descr="/uploadFile/125_9.png" id="210" name="Google Shape;210;p14"/>
          <p:cNvPicPr preferRelativeResize="0"/>
          <p:nvPr/>
        </p:nvPicPr>
        <p:blipFill rotWithShape="1">
          <a:blip r:embed="rId3">
            <a:alphaModFix/>
          </a:blip>
          <a:srcRect b="0" l="0" r="0" t="0"/>
          <a:stretch/>
        </p:blipFill>
        <p:spPr>
          <a:xfrm>
            <a:off x="457200" y="1255633"/>
            <a:ext cx="365760" cy="365760"/>
          </a:xfrm>
          <a:prstGeom prst="rect">
            <a:avLst/>
          </a:prstGeom>
          <a:noFill/>
          <a:ln>
            <a:noFill/>
          </a:ln>
        </p:spPr>
      </p:pic>
      <p:sp>
        <p:nvSpPr>
          <p:cNvPr id="211" name="Google Shape;211;p14"/>
          <p:cNvSpPr/>
          <p:nvPr/>
        </p:nvSpPr>
        <p:spPr>
          <a:xfrm>
            <a:off x="879179" y="981313"/>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4"/>
          <p:cNvSpPr/>
          <p:nvPr/>
        </p:nvSpPr>
        <p:spPr>
          <a:xfrm>
            <a:off x="879179" y="981313"/>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Clarity in Requirements</a:t>
            </a:r>
            <a:endParaRPr sz="1500">
              <a:solidFill>
                <a:schemeClr val="dk1"/>
              </a:solidFill>
              <a:latin typeface="Calibri"/>
              <a:ea typeface="Calibri"/>
              <a:cs typeface="Calibri"/>
              <a:sym typeface="Calibri"/>
            </a:endParaRPr>
          </a:p>
        </p:txBody>
      </p:sp>
      <p:sp>
        <p:nvSpPr>
          <p:cNvPr id="213" name="Google Shape;213;p14"/>
          <p:cNvSpPr/>
          <p:nvPr/>
        </p:nvSpPr>
        <p:spPr>
          <a:xfrm>
            <a:off x="879179" y="1167733"/>
            <a:ext cx="7772400" cy="73152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One critical lesson learned is the importance of clarity in requirements gathering. Clear and concise requirements help ensure that all stakeholders have a shared understanding of the project goals and specifications. This prevents misunderstandings and rework later in the development process.</a:t>
            </a:r>
            <a:endParaRPr sz="1500">
              <a:solidFill>
                <a:schemeClr val="dk1"/>
              </a:solidFill>
              <a:latin typeface="Calibri"/>
              <a:ea typeface="Calibri"/>
              <a:cs typeface="Calibri"/>
              <a:sym typeface="Calibri"/>
            </a:endParaRPr>
          </a:p>
        </p:txBody>
      </p:sp>
      <p:pic>
        <p:nvPicPr>
          <p:cNvPr descr="/uploadFile/125_7.png" id="214" name="Google Shape;214;p14"/>
          <p:cNvPicPr preferRelativeResize="0"/>
          <p:nvPr/>
        </p:nvPicPr>
        <p:blipFill rotWithShape="1">
          <a:blip r:embed="rId4">
            <a:alphaModFix/>
          </a:blip>
          <a:srcRect b="0" l="0" r="0" t="0"/>
          <a:stretch/>
        </p:blipFill>
        <p:spPr>
          <a:xfrm>
            <a:off x="457200" y="2274569"/>
            <a:ext cx="365760" cy="365760"/>
          </a:xfrm>
          <a:prstGeom prst="rect">
            <a:avLst/>
          </a:prstGeom>
          <a:noFill/>
          <a:ln>
            <a:noFill/>
          </a:ln>
        </p:spPr>
      </p:pic>
      <p:sp>
        <p:nvSpPr>
          <p:cNvPr id="215" name="Google Shape;215;p14"/>
          <p:cNvSpPr/>
          <p:nvPr/>
        </p:nvSpPr>
        <p:spPr>
          <a:xfrm>
            <a:off x="879179" y="2000249"/>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4"/>
          <p:cNvSpPr/>
          <p:nvPr/>
        </p:nvSpPr>
        <p:spPr>
          <a:xfrm>
            <a:off x="879179" y="2000249"/>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Stakeholder Engagement</a:t>
            </a:r>
            <a:endParaRPr sz="1500">
              <a:solidFill>
                <a:schemeClr val="dk1"/>
              </a:solidFill>
              <a:latin typeface="Calibri"/>
              <a:ea typeface="Calibri"/>
              <a:cs typeface="Calibri"/>
              <a:sym typeface="Calibri"/>
            </a:endParaRPr>
          </a:p>
        </p:txBody>
      </p:sp>
      <p:sp>
        <p:nvSpPr>
          <p:cNvPr id="217" name="Google Shape;217;p14"/>
          <p:cNvSpPr/>
          <p:nvPr/>
        </p:nvSpPr>
        <p:spPr>
          <a:xfrm>
            <a:off x="879179" y="2186669"/>
            <a:ext cx="7772400" cy="73152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Engaging stakeholders early and regularly throughout the requirements engineering phase proved essential. By involving users and stakeholders in discussions, we were able to uncover hidden needs and align expectations, which ultimately led to a more successful project outcome.</a:t>
            </a:r>
            <a:endParaRPr sz="1500">
              <a:solidFill>
                <a:schemeClr val="dk1"/>
              </a:solidFill>
              <a:latin typeface="Calibri"/>
              <a:ea typeface="Calibri"/>
              <a:cs typeface="Calibri"/>
              <a:sym typeface="Calibri"/>
            </a:endParaRPr>
          </a:p>
        </p:txBody>
      </p:sp>
      <p:pic>
        <p:nvPicPr>
          <p:cNvPr descr="/uploadFile/125_8.png" id="218" name="Google Shape;218;p14"/>
          <p:cNvPicPr preferRelativeResize="0"/>
          <p:nvPr/>
        </p:nvPicPr>
        <p:blipFill rotWithShape="1">
          <a:blip r:embed="rId5">
            <a:alphaModFix/>
          </a:blip>
          <a:srcRect b="0" l="0" r="0" t="0"/>
          <a:stretch/>
        </p:blipFill>
        <p:spPr>
          <a:xfrm>
            <a:off x="457200" y="3293504"/>
            <a:ext cx="365760" cy="365760"/>
          </a:xfrm>
          <a:prstGeom prst="rect">
            <a:avLst/>
          </a:prstGeom>
          <a:noFill/>
          <a:ln>
            <a:noFill/>
          </a:ln>
        </p:spPr>
      </p:pic>
      <p:sp>
        <p:nvSpPr>
          <p:cNvPr id="219" name="Google Shape;219;p14"/>
          <p:cNvSpPr/>
          <p:nvPr/>
        </p:nvSpPr>
        <p:spPr>
          <a:xfrm>
            <a:off x="879179" y="3019184"/>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4"/>
          <p:cNvSpPr/>
          <p:nvPr/>
        </p:nvSpPr>
        <p:spPr>
          <a:xfrm>
            <a:off x="879179" y="3019184"/>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Iterative Refinement</a:t>
            </a:r>
            <a:endParaRPr sz="1500">
              <a:solidFill>
                <a:schemeClr val="dk1"/>
              </a:solidFill>
              <a:latin typeface="Calibri"/>
              <a:ea typeface="Calibri"/>
              <a:cs typeface="Calibri"/>
              <a:sym typeface="Calibri"/>
            </a:endParaRPr>
          </a:p>
        </p:txBody>
      </p:sp>
      <p:sp>
        <p:nvSpPr>
          <p:cNvPr id="221" name="Google Shape;221;p14"/>
          <p:cNvSpPr/>
          <p:nvPr/>
        </p:nvSpPr>
        <p:spPr>
          <a:xfrm>
            <a:off x="879179" y="3205605"/>
            <a:ext cx="7772400" cy="73152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iterative approach to refining requirements allowed for ongoing feedback and adjustments. This flexibility enabled the team to adapt to changing needs and priorities, ensuring that the final product met the actual user requirements rather than initial assumptions.</a:t>
            </a:r>
            <a:endParaRPr sz="1500">
              <a:solidFill>
                <a:schemeClr val="dk1"/>
              </a:solidFill>
              <a:latin typeface="Calibri"/>
              <a:ea typeface="Calibri"/>
              <a:cs typeface="Calibri"/>
              <a:sym typeface="Calibri"/>
            </a:endParaRPr>
          </a:p>
        </p:txBody>
      </p:sp>
      <p:pic>
        <p:nvPicPr>
          <p:cNvPr descr="/uploadFile/125_10.png" id="222" name="Google Shape;222;p14"/>
          <p:cNvPicPr preferRelativeResize="0"/>
          <p:nvPr/>
        </p:nvPicPr>
        <p:blipFill rotWithShape="1">
          <a:blip r:embed="rId6">
            <a:alphaModFix/>
          </a:blip>
          <a:srcRect b="0" l="0" r="0" t="0"/>
          <a:stretch/>
        </p:blipFill>
        <p:spPr>
          <a:xfrm>
            <a:off x="457200" y="4312440"/>
            <a:ext cx="365760" cy="365760"/>
          </a:xfrm>
          <a:prstGeom prst="rect">
            <a:avLst/>
          </a:prstGeom>
          <a:noFill/>
          <a:ln>
            <a:noFill/>
          </a:ln>
        </p:spPr>
      </p:pic>
      <p:sp>
        <p:nvSpPr>
          <p:cNvPr id="223" name="Google Shape;223;p14"/>
          <p:cNvSpPr/>
          <p:nvPr/>
        </p:nvSpPr>
        <p:spPr>
          <a:xfrm>
            <a:off x="879179" y="4038120"/>
            <a:ext cx="7772400" cy="914400"/>
          </a:xfrm>
          <a:custGeom>
            <a:rect b="b" l="l" r="r" t="t"/>
            <a:pathLst>
              <a:path extrusionOk="0" h="914400" w="7772400">
                <a:moveTo>
                  <a:pt x="171501" y="0"/>
                </a:moveTo>
                <a:lnTo>
                  <a:pt x="7600899" y="0"/>
                </a:lnTo>
                <a:quadBezTo>
                  <a:pt x="7772400" y="0"/>
                  <a:pt x="7772400" y="171501"/>
                </a:quadBezTo>
                <a:lnTo>
                  <a:pt x="7772400" y="742899"/>
                </a:lnTo>
                <a:quadBezTo>
                  <a:pt x="7772400" y="914400"/>
                  <a:pt x="7600899" y="914400"/>
                </a:quadBezTo>
                <a:lnTo>
                  <a:pt x="171501" y="914400"/>
                </a:lnTo>
                <a:quadBezTo>
                  <a:pt x="0" y="914400"/>
                  <a:pt x="0" y="742899"/>
                </a:quadBezTo>
                <a:lnTo>
                  <a:pt x="0" y="171501"/>
                </a:lnTo>
                <a:quadBezTo>
                  <a:pt x="0" y="0"/>
                  <a:pt x="171501"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4"/>
          <p:cNvSpPr/>
          <p:nvPr/>
        </p:nvSpPr>
        <p:spPr>
          <a:xfrm>
            <a:off x="879179" y="4038120"/>
            <a:ext cx="7772400" cy="368332"/>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Documentation Practices</a:t>
            </a:r>
            <a:endParaRPr sz="1500">
              <a:solidFill>
                <a:schemeClr val="dk1"/>
              </a:solidFill>
              <a:latin typeface="Calibri"/>
              <a:ea typeface="Calibri"/>
              <a:cs typeface="Calibri"/>
              <a:sym typeface="Calibri"/>
            </a:endParaRPr>
          </a:p>
        </p:txBody>
      </p:sp>
      <p:sp>
        <p:nvSpPr>
          <p:cNvPr id="225" name="Google Shape;225;p14"/>
          <p:cNvSpPr/>
          <p:nvPr/>
        </p:nvSpPr>
        <p:spPr>
          <a:xfrm>
            <a:off x="879179" y="4224540"/>
            <a:ext cx="7772400" cy="548640"/>
          </a:xfrm>
          <a:prstGeom prst="rect">
            <a:avLst/>
          </a:prstGeom>
          <a:solidFill>
            <a:srgbClr val="FFFFFF">
              <a:alpha val="0"/>
            </a:srgbClr>
          </a:solid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Maintaining thorough and well-organized documentation of requirements was vital. It served as a reference point throughout the project, helping to track changes and ensuring that all team members were aligned with the current understanding of project needs.</a:t>
            </a:r>
            <a:endParaRPr sz="1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230" name="Shape 230"/>
        <p:cNvGrpSpPr/>
        <p:nvPr/>
      </p:nvGrpSpPr>
      <p:grpSpPr>
        <a:xfrm>
          <a:off x="0" y="0"/>
          <a:ext cx="0" cy="0"/>
          <a:chOff x="0" y="0"/>
          <a:chExt cx="0" cy="0"/>
        </a:xfrm>
      </p:grpSpPr>
      <p:sp>
        <p:nvSpPr>
          <p:cNvPr id="231" name="Google Shape;231;p15"/>
          <p:cNvSpPr/>
          <p:nvPr/>
        </p:nvSpPr>
        <p:spPr>
          <a:xfrm>
            <a:off x="2424497"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5"/>
          <p:cNvSpPr/>
          <p:nvPr/>
        </p:nvSpPr>
        <p:spPr>
          <a:xfrm>
            <a:off x="6808268"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5"/>
          <p:cNvSpPr/>
          <p:nvPr/>
        </p:nvSpPr>
        <p:spPr>
          <a:xfrm>
            <a:off x="4616383"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5"/>
          <p:cNvSpPr/>
          <p:nvPr/>
        </p:nvSpPr>
        <p:spPr>
          <a:xfrm>
            <a:off x="232612" y="2030820"/>
            <a:ext cx="2103120" cy="2562754"/>
          </a:xfrm>
          <a:custGeom>
            <a:rect b="b" l="l" r="r" t="t"/>
            <a:pathLst>
              <a:path extrusionOk="0" h="2562754" w="2103120">
                <a:moveTo>
                  <a:pt x="152111" y="0"/>
                </a:moveTo>
                <a:lnTo>
                  <a:pt x="1951009" y="0"/>
                </a:lnTo>
                <a:quadBezTo>
                  <a:pt x="2103120" y="0"/>
                  <a:pt x="2103120" y="152111"/>
                </a:quadBezTo>
                <a:lnTo>
                  <a:pt x="2103120" y="2410643"/>
                </a:lnTo>
                <a:quadBezTo>
                  <a:pt x="2103120" y="2562754"/>
                  <a:pt x="1951009" y="2562754"/>
                </a:quadBezTo>
                <a:lnTo>
                  <a:pt x="152111" y="2562754"/>
                </a:lnTo>
                <a:quadBezTo>
                  <a:pt x="0" y="2562754"/>
                  <a:pt x="0" y="2410643"/>
                </a:quadBezTo>
                <a:lnTo>
                  <a:pt x="0" y="152111"/>
                </a:lnTo>
                <a:quadBezTo>
                  <a:pt x="0" y="0"/>
                  <a:pt x="152111"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6.jpg" id="235" name="Google Shape;235;p15"/>
          <p:cNvPicPr preferRelativeResize="0"/>
          <p:nvPr/>
        </p:nvPicPr>
        <p:blipFill rotWithShape="1">
          <a:blip r:embed="rId3">
            <a:alphaModFix/>
          </a:blip>
          <a:srcRect b="23587" l="44223" r="15936" t="51843"/>
          <a:stretch/>
        </p:blipFill>
        <p:spPr>
          <a:xfrm>
            <a:off x="6808268" y="983170"/>
            <a:ext cx="2103120" cy="962239"/>
          </a:xfrm>
          <a:prstGeom prst="parallelogram">
            <a:avLst>
              <a:gd fmla="val 25000" name="adj"/>
            </a:avLst>
          </a:prstGeom>
          <a:noFill/>
          <a:ln>
            <a:noFill/>
          </a:ln>
        </p:spPr>
      </p:pic>
      <p:pic>
        <p:nvPicPr>
          <p:cNvPr descr="/uploadFile/125_5.png" id="236" name="Google Shape;236;p15"/>
          <p:cNvPicPr preferRelativeResize="0"/>
          <p:nvPr/>
        </p:nvPicPr>
        <p:blipFill rotWithShape="1">
          <a:blip r:embed="rId4">
            <a:alphaModFix/>
          </a:blip>
          <a:srcRect b="48157" l="60158" r="0" t="27272"/>
          <a:stretch/>
        </p:blipFill>
        <p:spPr>
          <a:xfrm flipH="1">
            <a:off x="4616383" y="983170"/>
            <a:ext cx="2103120" cy="962239"/>
          </a:xfrm>
          <a:prstGeom prst="parallelogram">
            <a:avLst>
              <a:gd fmla="val 25000" name="adj"/>
            </a:avLst>
          </a:prstGeom>
          <a:noFill/>
          <a:ln>
            <a:noFill/>
          </a:ln>
        </p:spPr>
      </p:pic>
      <p:pic>
        <p:nvPicPr>
          <p:cNvPr descr="/uploadFile/125_6.jpg" id="237" name="Google Shape;237;p15"/>
          <p:cNvPicPr preferRelativeResize="0"/>
          <p:nvPr/>
        </p:nvPicPr>
        <p:blipFill rotWithShape="1">
          <a:blip r:embed="rId3">
            <a:alphaModFix/>
          </a:blip>
          <a:srcRect b="30958" l="0" r="60158" t="44472"/>
          <a:stretch/>
        </p:blipFill>
        <p:spPr>
          <a:xfrm>
            <a:off x="2424497" y="983170"/>
            <a:ext cx="2103120" cy="962239"/>
          </a:xfrm>
          <a:prstGeom prst="parallelogram">
            <a:avLst>
              <a:gd fmla="val 25000" name="adj"/>
            </a:avLst>
          </a:prstGeom>
          <a:noFill/>
          <a:ln>
            <a:noFill/>
          </a:ln>
        </p:spPr>
      </p:pic>
      <p:pic>
        <p:nvPicPr>
          <p:cNvPr descr="/uploadFile/125_6.jpg" id="238" name="Google Shape;238;p15"/>
          <p:cNvPicPr preferRelativeResize="0"/>
          <p:nvPr/>
        </p:nvPicPr>
        <p:blipFill rotWithShape="1">
          <a:blip r:embed="rId3">
            <a:alphaModFix/>
          </a:blip>
          <a:srcRect b="44225" l="32271" r="27888" t="31204"/>
          <a:stretch/>
        </p:blipFill>
        <p:spPr>
          <a:xfrm>
            <a:off x="232612" y="983170"/>
            <a:ext cx="2103120" cy="962239"/>
          </a:xfrm>
          <a:prstGeom prst="parallelogram">
            <a:avLst>
              <a:gd fmla="val 25000" name="adj"/>
            </a:avLst>
          </a:prstGeom>
          <a:noFill/>
          <a:ln>
            <a:noFill/>
          </a:ln>
        </p:spPr>
      </p:pic>
      <p:sp>
        <p:nvSpPr>
          <p:cNvPr id="239" name="Google Shape;239;p15"/>
          <p:cNvSpPr/>
          <p:nvPr/>
        </p:nvSpPr>
        <p:spPr>
          <a:xfrm>
            <a:off x="232612" y="2581894"/>
            <a:ext cx="2103120" cy="1828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An important lesson learned in API design is the need for consistency in naming conventions and structures. Consistent APIs are easier for developers to use and integrate, reducing the learning curve and potential errors in implementation.</a:t>
            </a:r>
            <a:endParaRPr sz="1500">
              <a:solidFill>
                <a:schemeClr val="dk1"/>
              </a:solidFill>
              <a:latin typeface="Calibri"/>
              <a:ea typeface="Calibri"/>
              <a:cs typeface="Calibri"/>
              <a:sym typeface="Calibri"/>
            </a:endParaRPr>
          </a:p>
        </p:txBody>
      </p:sp>
      <p:sp>
        <p:nvSpPr>
          <p:cNvPr id="240" name="Google Shape;240;p15"/>
          <p:cNvSpPr/>
          <p:nvPr/>
        </p:nvSpPr>
        <p:spPr>
          <a:xfrm>
            <a:off x="232612" y="2030820"/>
            <a:ext cx="2103120" cy="553784"/>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Consistency in API Design</a:t>
            </a:r>
            <a:endParaRPr sz="1500">
              <a:solidFill>
                <a:schemeClr val="dk1"/>
              </a:solidFill>
              <a:latin typeface="Calibri"/>
              <a:ea typeface="Calibri"/>
              <a:cs typeface="Calibri"/>
              <a:sym typeface="Calibri"/>
            </a:endParaRPr>
          </a:p>
        </p:txBody>
      </p:sp>
      <p:sp>
        <p:nvSpPr>
          <p:cNvPr id="241" name="Google Shape;241;p15"/>
          <p:cNvSpPr/>
          <p:nvPr/>
        </p:nvSpPr>
        <p:spPr>
          <a:xfrm>
            <a:off x="2424497" y="2030820"/>
            <a:ext cx="2103120" cy="553784"/>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Comprehensive Documentation</a:t>
            </a:r>
            <a:endParaRPr sz="1500">
              <a:solidFill>
                <a:schemeClr val="dk1"/>
              </a:solidFill>
              <a:latin typeface="Calibri"/>
              <a:ea typeface="Calibri"/>
              <a:cs typeface="Calibri"/>
              <a:sym typeface="Calibri"/>
            </a:endParaRPr>
          </a:p>
        </p:txBody>
      </p:sp>
      <p:sp>
        <p:nvSpPr>
          <p:cNvPr id="242" name="Google Shape;242;p15"/>
          <p:cNvSpPr/>
          <p:nvPr/>
        </p:nvSpPr>
        <p:spPr>
          <a:xfrm>
            <a:off x="4616383" y="2030820"/>
            <a:ext cx="21031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Versioning Strategies</a:t>
            </a:r>
            <a:endParaRPr sz="1500">
              <a:solidFill>
                <a:schemeClr val="dk1"/>
              </a:solidFill>
              <a:latin typeface="Calibri"/>
              <a:ea typeface="Calibri"/>
              <a:cs typeface="Calibri"/>
              <a:sym typeface="Calibri"/>
            </a:endParaRPr>
          </a:p>
        </p:txBody>
      </p:sp>
      <p:sp>
        <p:nvSpPr>
          <p:cNvPr id="243" name="Google Shape;243;p15"/>
          <p:cNvSpPr/>
          <p:nvPr/>
        </p:nvSpPr>
        <p:spPr>
          <a:xfrm>
            <a:off x="6808268" y="2030820"/>
            <a:ext cx="2103120" cy="553784"/>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Error Handling Mechanisms</a:t>
            </a:r>
            <a:endParaRPr sz="1500">
              <a:solidFill>
                <a:schemeClr val="dk1"/>
              </a:solidFill>
              <a:latin typeface="Calibri"/>
              <a:ea typeface="Calibri"/>
              <a:cs typeface="Calibri"/>
              <a:sym typeface="Calibri"/>
            </a:endParaRPr>
          </a:p>
        </p:txBody>
      </p:sp>
      <p:sp>
        <p:nvSpPr>
          <p:cNvPr id="244" name="Google Shape;244;p15"/>
          <p:cNvSpPr/>
          <p:nvPr/>
        </p:nvSpPr>
        <p:spPr>
          <a:xfrm>
            <a:off x="2424497" y="2581894"/>
            <a:ext cx="2103120" cy="1828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Providing comprehensive documentation for APIs is crucial. Clear examples, detailed descriptions, and usage guidelines help developers understand how to effectively utilize the API, leading to better adoption and fewer support requests.</a:t>
            </a:r>
            <a:endParaRPr sz="1500">
              <a:solidFill>
                <a:schemeClr val="dk1"/>
              </a:solidFill>
              <a:latin typeface="Calibri"/>
              <a:ea typeface="Calibri"/>
              <a:cs typeface="Calibri"/>
              <a:sym typeface="Calibri"/>
            </a:endParaRPr>
          </a:p>
        </p:txBody>
      </p:sp>
      <p:sp>
        <p:nvSpPr>
          <p:cNvPr id="245" name="Google Shape;245;p15"/>
          <p:cNvSpPr/>
          <p:nvPr/>
        </p:nvSpPr>
        <p:spPr>
          <a:xfrm>
            <a:off x="4616383" y="2581894"/>
            <a:ext cx="2103120" cy="164592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Implementing a clear versioning strategy for APIs is essential to manage changes without breaking existing functionalities. This allows developers to transition to new versions smoothly while maintaining backward compatibility.</a:t>
            </a:r>
            <a:endParaRPr sz="1500">
              <a:solidFill>
                <a:schemeClr val="dk1"/>
              </a:solidFill>
              <a:latin typeface="Calibri"/>
              <a:ea typeface="Calibri"/>
              <a:cs typeface="Calibri"/>
              <a:sym typeface="Calibri"/>
            </a:endParaRPr>
          </a:p>
        </p:txBody>
      </p:sp>
      <p:sp>
        <p:nvSpPr>
          <p:cNvPr id="246" name="Google Shape;246;p15"/>
          <p:cNvSpPr/>
          <p:nvPr/>
        </p:nvSpPr>
        <p:spPr>
          <a:xfrm>
            <a:off x="6808268" y="2581894"/>
            <a:ext cx="2103120" cy="164592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Effective error handling mechanisms within the API design were emphasized. Providing meaningful error messages and status codes can greatly enhance the developer experience, making it easier to troubleshoot issues.</a:t>
            </a:r>
            <a:endParaRPr sz="1500">
              <a:solidFill>
                <a:schemeClr val="dk1"/>
              </a:solidFill>
              <a:latin typeface="Calibri"/>
              <a:ea typeface="Calibri"/>
              <a:cs typeface="Calibri"/>
              <a:sym typeface="Calibri"/>
            </a:endParaRPr>
          </a:p>
        </p:txBody>
      </p:sp>
      <p:sp>
        <p:nvSpPr>
          <p:cNvPr id="247" name="Google Shape;247;p15"/>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Best Practices in API Design</a:t>
            </a:r>
            <a:endParaRPr sz="15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p16"/>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Lessons from Unit Testing</a:t>
            </a:r>
            <a:endParaRPr sz="1500">
              <a:solidFill>
                <a:schemeClr val="dk1"/>
              </a:solidFill>
              <a:latin typeface="Calibri"/>
              <a:ea typeface="Calibri"/>
              <a:cs typeface="Calibri"/>
              <a:sym typeface="Calibri"/>
            </a:endParaRPr>
          </a:p>
        </p:txBody>
      </p:sp>
      <p:sp>
        <p:nvSpPr>
          <p:cNvPr id="254" name="Google Shape;254;p16"/>
          <p:cNvSpPr/>
          <p:nvPr/>
        </p:nvSpPr>
        <p:spPr>
          <a:xfrm rot="10800000">
            <a:off x="6215177" y="2121408"/>
            <a:ext cx="2560320" cy="2496312"/>
          </a:xfrm>
          <a:custGeom>
            <a:rect b="b" l="l" r="r" t="t"/>
            <a:pathLst>
              <a:path extrusionOk="0" h="2496312" w="2560320">
                <a:moveTo>
                  <a:pt x="312039" y="0"/>
                </a:moveTo>
                <a:lnTo>
                  <a:pt x="2560320" y="0"/>
                </a:lnTo>
                <a:lnTo>
                  <a:pt x="2560320" y="2184273"/>
                </a:lnTo>
                <a:quadBezTo>
                  <a:pt x="2560320" y="2496312"/>
                  <a:pt x="2248281" y="2496312"/>
                </a:quadBezTo>
                <a:lnTo>
                  <a:pt x="0" y="2496312"/>
                </a:lnTo>
                <a:lnTo>
                  <a:pt x="0" y="312039"/>
                </a:lnTo>
                <a:quadBezTo>
                  <a:pt x="0" y="0"/>
                  <a:pt x="312039"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6"/>
          <p:cNvSpPr/>
          <p:nvPr/>
        </p:nvSpPr>
        <p:spPr>
          <a:xfrm rot="10800000">
            <a:off x="3311042" y="2130552"/>
            <a:ext cx="2560320" cy="2496312"/>
          </a:xfrm>
          <a:custGeom>
            <a:rect b="b" l="l" r="r" t="t"/>
            <a:pathLst>
              <a:path extrusionOk="0" h="2496312" w="2560320">
                <a:moveTo>
                  <a:pt x="312039" y="0"/>
                </a:moveTo>
                <a:lnTo>
                  <a:pt x="2248281" y="0"/>
                </a:lnTo>
                <a:quadBezTo>
                  <a:pt x="2560320" y="0"/>
                  <a:pt x="2560320" y="312039"/>
                </a:quadBezTo>
                <a:lnTo>
                  <a:pt x="2560320" y="2184273"/>
                </a:lnTo>
                <a:quadBezTo>
                  <a:pt x="2560320" y="2496312"/>
                  <a:pt x="2248281" y="2496312"/>
                </a:quadBezTo>
                <a:lnTo>
                  <a:pt x="312039" y="2496312"/>
                </a:lnTo>
                <a:quadBezTo>
                  <a:pt x="0" y="2496312"/>
                  <a:pt x="0" y="2184273"/>
                </a:quadBezTo>
                <a:lnTo>
                  <a:pt x="0" y="312039"/>
                </a:lnTo>
                <a:quadBezTo>
                  <a:pt x="0" y="0"/>
                  <a:pt x="312039"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6"/>
          <p:cNvSpPr/>
          <p:nvPr/>
        </p:nvSpPr>
        <p:spPr>
          <a:xfrm rot="10800000">
            <a:off x="406908" y="2130552"/>
            <a:ext cx="2560320" cy="2496312"/>
          </a:xfrm>
          <a:custGeom>
            <a:rect b="b" l="l" r="r" t="t"/>
            <a:pathLst>
              <a:path extrusionOk="0" h="2496312" w="2560320">
                <a:moveTo>
                  <a:pt x="312039" y="0"/>
                </a:moveTo>
                <a:lnTo>
                  <a:pt x="2560320" y="0"/>
                </a:lnTo>
                <a:lnTo>
                  <a:pt x="2560320" y="2184273"/>
                </a:lnTo>
                <a:quadBezTo>
                  <a:pt x="2560320" y="2496312"/>
                  <a:pt x="2248281" y="2496312"/>
                </a:quadBezTo>
                <a:lnTo>
                  <a:pt x="0" y="2496312"/>
                </a:lnTo>
                <a:lnTo>
                  <a:pt x="0" y="312039"/>
                </a:lnTo>
                <a:quadBezTo>
                  <a:pt x="0" y="0"/>
                  <a:pt x="312039"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6"/>
          <p:cNvSpPr/>
          <p:nvPr/>
        </p:nvSpPr>
        <p:spPr>
          <a:xfrm>
            <a:off x="406908" y="954833"/>
            <a:ext cx="8368886" cy="914400"/>
          </a:xfrm>
          <a:custGeom>
            <a:rect b="b" l="l" r="r" t="t"/>
            <a:pathLst>
              <a:path extrusionOk="0" h="914400" w="8368886">
                <a:moveTo>
                  <a:pt x="114300" y="0"/>
                </a:moveTo>
                <a:lnTo>
                  <a:pt x="8254586" y="0"/>
                </a:lnTo>
                <a:quadBezTo>
                  <a:pt x="8368886" y="0"/>
                  <a:pt x="8368886" y="114300"/>
                </a:quadBezTo>
                <a:lnTo>
                  <a:pt x="8368886" y="800100"/>
                </a:lnTo>
                <a:quadBezTo>
                  <a:pt x="8368886" y="914400"/>
                  <a:pt x="8254586" y="914400"/>
                </a:quadBezTo>
                <a:lnTo>
                  <a:pt x="114300" y="914400"/>
                </a:lnTo>
                <a:quadBezTo>
                  <a:pt x="0" y="914400"/>
                  <a:pt x="0" y="800100"/>
                </a:quadBezTo>
                <a:lnTo>
                  <a:pt x="0" y="114300"/>
                </a:lnTo>
                <a:quadBezTo>
                  <a:pt x="0" y="0"/>
                  <a:pt x="114300"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6"/>
          <p:cNvSpPr/>
          <p:nvPr/>
        </p:nvSpPr>
        <p:spPr>
          <a:xfrm>
            <a:off x="445610" y="954833"/>
            <a:ext cx="833009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Early Testing Integration</a:t>
            </a:r>
            <a:endParaRPr sz="1500">
              <a:solidFill>
                <a:schemeClr val="dk1"/>
              </a:solidFill>
              <a:latin typeface="Calibri"/>
              <a:ea typeface="Calibri"/>
              <a:cs typeface="Calibri"/>
              <a:sym typeface="Calibri"/>
            </a:endParaRPr>
          </a:p>
        </p:txBody>
      </p:sp>
      <p:sp>
        <p:nvSpPr>
          <p:cNvPr id="259" name="Google Shape;259;p16"/>
          <p:cNvSpPr/>
          <p:nvPr/>
        </p:nvSpPr>
        <p:spPr>
          <a:xfrm>
            <a:off x="445610" y="1139858"/>
            <a:ext cx="8330090" cy="54864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Integrating unit testing early in the development cycle showcased its benefits in catching bugs and issues sooner. This proactive approach reduced the overall time spent on debugging later in the project.</a:t>
            </a:r>
            <a:endParaRPr sz="1500">
              <a:solidFill>
                <a:schemeClr val="dk1"/>
              </a:solidFill>
              <a:latin typeface="Calibri"/>
              <a:ea typeface="Calibri"/>
              <a:cs typeface="Calibri"/>
              <a:sym typeface="Calibri"/>
            </a:endParaRPr>
          </a:p>
        </p:txBody>
      </p:sp>
      <p:sp>
        <p:nvSpPr>
          <p:cNvPr id="260" name="Google Shape;260;p16"/>
          <p:cNvSpPr/>
          <p:nvPr/>
        </p:nvSpPr>
        <p:spPr>
          <a:xfrm>
            <a:off x="406908" y="2167128"/>
            <a:ext cx="25603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Test Coverage Importance</a:t>
            </a:r>
            <a:endParaRPr sz="1500">
              <a:solidFill>
                <a:schemeClr val="dk1"/>
              </a:solidFill>
              <a:latin typeface="Calibri"/>
              <a:ea typeface="Calibri"/>
              <a:cs typeface="Calibri"/>
              <a:sym typeface="Calibri"/>
            </a:endParaRPr>
          </a:p>
        </p:txBody>
      </p:sp>
      <p:sp>
        <p:nvSpPr>
          <p:cNvPr id="261" name="Google Shape;261;p16"/>
          <p:cNvSpPr/>
          <p:nvPr/>
        </p:nvSpPr>
        <p:spPr>
          <a:xfrm>
            <a:off x="406908" y="2712110"/>
            <a:ext cx="2560320" cy="109728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Maintaining high test coverage was highlighted as a key factor in ensuring the stability of the codebase. Comprehensive tests help catch edge cases and reduce the likelihood of regressions.</a:t>
            </a:r>
            <a:endParaRPr sz="1500">
              <a:solidFill>
                <a:schemeClr val="dk1"/>
              </a:solidFill>
              <a:latin typeface="Calibri"/>
              <a:ea typeface="Calibri"/>
              <a:cs typeface="Calibri"/>
              <a:sym typeface="Calibri"/>
            </a:endParaRPr>
          </a:p>
        </p:txBody>
      </p:sp>
      <p:sp>
        <p:nvSpPr>
          <p:cNvPr id="262" name="Google Shape;262;p16"/>
          <p:cNvSpPr/>
          <p:nvPr/>
        </p:nvSpPr>
        <p:spPr>
          <a:xfrm>
            <a:off x="3330245" y="2167128"/>
            <a:ext cx="25603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Automated Testing Efficiency</a:t>
            </a:r>
            <a:endParaRPr sz="1500">
              <a:solidFill>
                <a:schemeClr val="dk1"/>
              </a:solidFill>
              <a:latin typeface="Calibri"/>
              <a:ea typeface="Calibri"/>
              <a:cs typeface="Calibri"/>
              <a:sym typeface="Calibri"/>
            </a:endParaRPr>
          </a:p>
        </p:txBody>
      </p:sp>
      <p:sp>
        <p:nvSpPr>
          <p:cNvPr id="263" name="Google Shape;263;p16"/>
          <p:cNvSpPr/>
          <p:nvPr/>
        </p:nvSpPr>
        <p:spPr>
          <a:xfrm>
            <a:off x="3330245" y="2712174"/>
            <a:ext cx="2560320" cy="109728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use of automated testing tools proved to be efficient for repetitive testing tasks. Automation not only saves time but also ensures consistency in the testing process.</a:t>
            </a:r>
            <a:endParaRPr sz="1500">
              <a:solidFill>
                <a:schemeClr val="dk1"/>
              </a:solidFill>
              <a:latin typeface="Calibri"/>
              <a:ea typeface="Calibri"/>
              <a:cs typeface="Calibri"/>
              <a:sym typeface="Calibri"/>
            </a:endParaRPr>
          </a:p>
        </p:txBody>
      </p:sp>
      <p:sp>
        <p:nvSpPr>
          <p:cNvPr id="264" name="Google Shape;264;p16"/>
          <p:cNvSpPr/>
          <p:nvPr/>
        </p:nvSpPr>
        <p:spPr>
          <a:xfrm>
            <a:off x="6215380" y="2167128"/>
            <a:ext cx="2560320" cy="368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Test-Driven Development</a:t>
            </a:r>
            <a:endParaRPr sz="1500">
              <a:solidFill>
                <a:schemeClr val="dk1"/>
              </a:solidFill>
              <a:latin typeface="Calibri"/>
              <a:ea typeface="Calibri"/>
              <a:cs typeface="Calibri"/>
              <a:sym typeface="Calibri"/>
            </a:endParaRPr>
          </a:p>
        </p:txBody>
      </p:sp>
      <p:sp>
        <p:nvSpPr>
          <p:cNvPr id="265" name="Google Shape;265;p16"/>
          <p:cNvSpPr/>
          <p:nvPr/>
        </p:nvSpPr>
        <p:spPr>
          <a:xfrm>
            <a:off x="6215380" y="2712110"/>
            <a:ext cx="2560320" cy="12801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Adopting test-driven development (TDD) practices led to better-designed code. Writing tests before implementation encouraged developers to think critically about the functionality and design of the software.</a:t>
            </a: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0" name="Shape 270"/>
        <p:cNvGrpSpPr/>
        <p:nvPr/>
      </p:nvGrpSpPr>
      <p:grpSpPr>
        <a:xfrm>
          <a:off x="0" y="0"/>
          <a:ext cx="0" cy="0"/>
          <a:chOff x="0" y="0"/>
          <a:chExt cx="0" cy="0"/>
        </a:xfrm>
      </p:grpSpPr>
      <p:pic>
        <p:nvPicPr>
          <p:cNvPr descr="/uploadFile/125_5.png" id="271" name="Google Shape;271;p17"/>
          <p:cNvPicPr preferRelativeResize="0"/>
          <p:nvPr/>
        </p:nvPicPr>
        <p:blipFill rotWithShape="1">
          <a:blip r:embed="rId3">
            <a:alphaModFix/>
          </a:blip>
          <a:srcRect b="29646" l="0" r="0" t="26105"/>
          <a:stretch/>
        </p:blipFill>
        <p:spPr>
          <a:xfrm>
            <a:off x="0" y="0"/>
            <a:ext cx="9144000" cy="2258722"/>
          </a:xfrm>
          <a:prstGeom prst="rect">
            <a:avLst/>
          </a:prstGeom>
          <a:noFill/>
          <a:ln>
            <a:noFill/>
          </a:ln>
        </p:spPr>
      </p:pic>
      <p:sp>
        <p:nvSpPr>
          <p:cNvPr id="272" name="Google Shape;272;p17"/>
          <p:cNvSpPr/>
          <p:nvPr/>
        </p:nvSpPr>
        <p:spPr>
          <a:xfrm>
            <a:off x="2156612" y="2571750"/>
            <a:ext cx="4830775" cy="665512"/>
          </a:xfrm>
          <a:prstGeom prst="rect">
            <a:avLst/>
          </a:prstGeom>
          <a:noFill/>
          <a:ln>
            <a:noFill/>
          </a:ln>
        </p:spPr>
        <p:txBody>
          <a:bodyPr anchorCtr="0" anchor="t" bIns="95250" lIns="95250" spcFirstLastPara="1" rIns="95250" wrap="square" tIns="95250">
            <a:spAutoFit/>
          </a:bodyPr>
          <a:lstStyle/>
          <a:p>
            <a:pPr indent="0" lvl="0" marL="0" marR="0" rtl="0" algn="ctr">
              <a:lnSpc>
                <a:spcPct val="96000"/>
              </a:lnSpc>
              <a:spcBef>
                <a:spcPts val="0"/>
              </a:spcBef>
              <a:spcAft>
                <a:spcPts val="0"/>
              </a:spcAft>
              <a:buNone/>
            </a:pPr>
            <a:r>
              <a:rPr b="1" lang="en-US" sz="3300">
                <a:solidFill>
                  <a:srgbClr val="BD9052"/>
                </a:solidFill>
                <a:latin typeface="Arial"/>
                <a:ea typeface="Arial"/>
                <a:cs typeface="Arial"/>
                <a:sym typeface="Arial"/>
              </a:rPr>
              <a:t>Thank You</a:t>
            </a:r>
            <a:endParaRPr sz="1500">
              <a:solidFill>
                <a:schemeClr val="dk1"/>
              </a:solidFill>
              <a:latin typeface="Calibri"/>
              <a:ea typeface="Calibri"/>
              <a:cs typeface="Calibri"/>
              <a:sym typeface="Calibri"/>
            </a:endParaRPr>
          </a:p>
        </p:txBody>
      </p:sp>
      <p:sp>
        <p:nvSpPr>
          <p:cNvPr id="273" name="Google Shape;273;p17"/>
          <p:cNvSpPr/>
          <p:nvPr/>
        </p:nvSpPr>
        <p:spPr>
          <a:xfrm>
            <a:off x="2886812" y="3224632"/>
            <a:ext cx="3370376" cy="413959"/>
          </a:xfrm>
          <a:prstGeom prst="rect">
            <a:avLst/>
          </a:prstGeom>
          <a:noFill/>
          <a:ln>
            <a:noFill/>
          </a:ln>
        </p:spPr>
        <p:txBody>
          <a:bodyPr anchorCtr="0" anchor="t" bIns="95250" lIns="95250" spcFirstLastPara="1" rIns="95250" wrap="square" tIns="95250">
            <a:spAutoFit/>
          </a:bodyPr>
          <a:lstStyle/>
          <a:p>
            <a:pPr indent="0" lvl="0" marL="0" marR="0" rtl="0" algn="ctr">
              <a:lnSpc>
                <a:spcPct val="96000"/>
              </a:lnSpc>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 name="Shape 20"/>
        <p:cNvGrpSpPr/>
        <p:nvPr/>
      </p:nvGrpSpPr>
      <p:grpSpPr>
        <a:xfrm>
          <a:off x="0" y="0"/>
          <a:ext cx="0" cy="0"/>
          <a:chOff x="0" y="0"/>
          <a:chExt cx="0" cy="0"/>
        </a:xfrm>
      </p:grpSpPr>
      <p:sp>
        <p:nvSpPr>
          <p:cNvPr id="21" name="Google Shape;21;p2"/>
          <p:cNvSpPr/>
          <p:nvPr/>
        </p:nvSpPr>
        <p:spPr>
          <a:xfrm>
            <a:off x="0" y="1728215"/>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3171151" y="2061973"/>
            <a:ext cx="5577209"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01 User Commands and Input Method</a:t>
            </a:r>
            <a:endParaRPr sz="3600">
              <a:solidFill>
                <a:schemeClr val="dk1"/>
              </a:solidFill>
              <a:latin typeface="Calibri"/>
              <a:ea typeface="Calibri"/>
              <a:cs typeface="Calibri"/>
              <a:sym typeface="Calibri"/>
            </a:endParaRPr>
          </a:p>
        </p:txBody>
      </p:sp>
      <p:pic>
        <p:nvPicPr>
          <p:cNvPr descr="/uploadFile/125_2.jpg" id="23" name="Google Shape;23;p2"/>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 name="Shape 28"/>
        <p:cNvGrpSpPr/>
        <p:nvPr/>
      </p:nvGrpSpPr>
      <p:grpSpPr>
        <a:xfrm>
          <a:off x="0" y="0"/>
          <a:ext cx="0" cy="0"/>
          <a:chOff x="0" y="0"/>
          <a:chExt cx="0" cy="0"/>
        </a:xfrm>
      </p:grpSpPr>
      <p:sp>
        <p:nvSpPr>
          <p:cNvPr id="29" name="Google Shape;29;p3"/>
          <p:cNvSpPr/>
          <p:nvPr/>
        </p:nvSpPr>
        <p:spPr>
          <a:xfrm>
            <a:off x="463531" y="233593"/>
            <a:ext cx="8177876" cy="592983"/>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200">
                <a:solidFill>
                  <a:srgbClr val="BD9052"/>
                </a:solidFill>
                <a:latin typeface="Arial"/>
                <a:ea typeface="Arial"/>
                <a:cs typeface="Arial"/>
                <a:sym typeface="Arial"/>
              </a:rPr>
              <a:t>User Command Navigation</a:t>
            </a:r>
            <a:endParaRPr sz="3200">
              <a:solidFill>
                <a:schemeClr val="dk1"/>
              </a:solidFill>
              <a:latin typeface="Calibri"/>
              <a:ea typeface="Calibri"/>
              <a:cs typeface="Calibri"/>
              <a:sym typeface="Calibri"/>
            </a:endParaRPr>
          </a:p>
        </p:txBody>
      </p:sp>
      <p:sp>
        <p:nvSpPr>
          <p:cNvPr id="30" name="Google Shape;30;p3"/>
          <p:cNvSpPr/>
          <p:nvPr/>
        </p:nvSpPr>
        <p:spPr>
          <a:xfrm>
            <a:off x="304711" y="2208432"/>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3"/>
          <p:cNvSpPr/>
          <p:nvPr/>
        </p:nvSpPr>
        <p:spPr>
          <a:xfrm>
            <a:off x="304711" y="2208432"/>
            <a:ext cx="69585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Number-Based Navigation</a:t>
            </a:r>
            <a:endParaRPr sz="1500">
              <a:solidFill>
                <a:schemeClr val="dk1"/>
              </a:solidFill>
              <a:latin typeface="Calibri"/>
              <a:ea typeface="Calibri"/>
              <a:cs typeface="Calibri"/>
              <a:sym typeface="Calibri"/>
            </a:endParaRPr>
          </a:p>
        </p:txBody>
      </p:sp>
      <p:sp>
        <p:nvSpPr>
          <p:cNvPr id="32" name="Google Shape;32;p3"/>
          <p:cNvSpPr/>
          <p:nvPr/>
        </p:nvSpPr>
        <p:spPr>
          <a:xfrm>
            <a:off x="304711" y="2394884"/>
            <a:ext cx="69585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 our game design, we implemented a command-line interface (CLI) that primarily relies on numerical inputs for navigation.</a:t>
            </a:r>
            <a:endParaRPr sz="1100"/>
          </a:p>
          <a:p>
            <a:pPr indent="0" lvl="0" marL="0" marR="0" rtl="0" algn="l">
              <a:lnSpc>
                <a:spcPct val="80000"/>
              </a:lnSpc>
              <a:spcBef>
                <a:spcPts val="0"/>
              </a:spcBef>
              <a:spcAft>
                <a:spcPts val="0"/>
              </a:spcAft>
              <a:buNone/>
            </a:pPr>
            <a:r>
              <a:t/>
            </a:r>
            <a:endParaRPr sz="1100"/>
          </a:p>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This method allows users to quickly access different functionalities by simply entering numbers, streamlining the interaction process and minimizing the learning curve for new players.</a:t>
            </a:r>
            <a:endParaRPr sz="1500">
              <a:solidFill>
                <a:schemeClr val="dk1"/>
              </a:solidFill>
              <a:latin typeface="Calibri"/>
              <a:ea typeface="Calibri"/>
              <a:cs typeface="Calibri"/>
              <a:sym typeface="Calibri"/>
            </a:endParaRPr>
          </a:p>
        </p:txBody>
      </p:sp>
      <p:sp>
        <p:nvSpPr>
          <p:cNvPr id="33" name="Google Shape;33;p3"/>
          <p:cNvSpPr/>
          <p:nvPr/>
        </p:nvSpPr>
        <p:spPr>
          <a:xfrm>
            <a:off x="-8415506" y="3239651"/>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3"/>
          <p:cNvSpPr/>
          <p:nvPr/>
        </p:nvSpPr>
        <p:spPr>
          <a:xfrm>
            <a:off x="-8781501" y="2062102"/>
            <a:ext cx="69585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Complex Input Handling</a:t>
            </a:r>
            <a:endParaRPr sz="1500">
              <a:solidFill>
                <a:schemeClr val="dk1"/>
              </a:solidFill>
              <a:latin typeface="Calibri"/>
              <a:ea typeface="Calibri"/>
              <a:cs typeface="Calibri"/>
              <a:sym typeface="Calibri"/>
            </a:endParaRPr>
          </a:p>
        </p:txBody>
      </p:sp>
      <p:sp>
        <p:nvSpPr>
          <p:cNvPr id="35" name="Google Shape;35;p3"/>
          <p:cNvSpPr/>
          <p:nvPr/>
        </p:nvSpPr>
        <p:spPr>
          <a:xfrm>
            <a:off x="-8781501" y="2248554"/>
            <a:ext cx="69585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most intricate aspect of user commands involves inputting names. Unlike numerical inputs, where the user can simply type a digit, entering names requires precise spelling and formatting. This complexity necessitates robust error handling systems to ensure user satisfaction and prevent frustration due to incorrect inputs.</a:t>
            </a:r>
            <a:endParaRPr sz="1500">
              <a:solidFill>
                <a:schemeClr val="dk1"/>
              </a:solidFill>
              <a:latin typeface="Calibri"/>
              <a:ea typeface="Calibri"/>
              <a:cs typeface="Calibri"/>
              <a:sym typeface="Calibri"/>
            </a:endParaRPr>
          </a:p>
        </p:txBody>
      </p:sp>
      <p:sp>
        <p:nvSpPr>
          <p:cNvPr id="36" name="Google Shape;36;p3"/>
          <p:cNvSpPr/>
          <p:nvPr/>
        </p:nvSpPr>
        <p:spPr>
          <a:xfrm>
            <a:off x="-8894564" y="1816072"/>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3"/>
          <p:cNvSpPr/>
          <p:nvPr/>
        </p:nvSpPr>
        <p:spPr>
          <a:xfrm>
            <a:off x="-7318426" y="3256572"/>
            <a:ext cx="69585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chemeClr val="lt1"/>
                </a:solidFill>
                <a:latin typeface="Arial"/>
                <a:ea typeface="Arial"/>
                <a:cs typeface="Arial"/>
                <a:sym typeface="Arial"/>
              </a:rPr>
              <a:t>Error Handling Requirements</a:t>
            </a:r>
            <a:endParaRPr sz="1500">
              <a:solidFill>
                <a:schemeClr val="lt1"/>
              </a:solidFill>
              <a:latin typeface="Calibri"/>
              <a:ea typeface="Calibri"/>
              <a:cs typeface="Calibri"/>
              <a:sym typeface="Calibri"/>
            </a:endParaRPr>
          </a:p>
        </p:txBody>
      </p:sp>
      <p:sp>
        <p:nvSpPr>
          <p:cNvPr id="38" name="Google Shape;38;p3"/>
          <p:cNvSpPr/>
          <p:nvPr/>
        </p:nvSpPr>
        <p:spPr>
          <a:xfrm>
            <a:off x="-7318426" y="3472837"/>
            <a:ext cx="69585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chemeClr val="lt1"/>
                </a:solidFill>
                <a:latin typeface="Arial"/>
                <a:ea typeface="Arial"/>
                <a:cs typeface="Arial"/>
                <a:sym typeface="Arial"/>
              </a:rPr>
              <a:t>When compared to graphical user interfaces (GUIs), where users can often click buttons for navigation, CLI input handling requires more elaborate error management. Users may accidentally input invalid commands or misspell names, leading to potential issues in gameplay. Thus, our design emphasizes the importance of comprehensive error feedback to guide users effectively.</a:t>
            </a:r>
            <a:endParaRPr sz="1500">
              <a:solidFill>
                <a:schemeClr val="lt1"/>
              </a:solidFill>
              <a:latin typeface="Calibri"/>
              <a:ea typeface="Calibri"/>
              <a:cs typeface="Calibri"/>
              <a:sym typeface="Calibri"/>
            </a:endParaRPr>
          </a:p>
        </p:txBody>
      </p:sp>
      <p:sp>
        <p:nvSpPr>
          <p:cNvPr id="39" name="Google Shape;39;p3"/>
          <p:cNvSpPr/>
          <p:nvPr/>
        </p:nvSpPr>
        <p:spPr>
          <a:xfrm>
            <a:off x="-1823006" y="1723260"/>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3"/>
          <p:cNvSpPr/>
          <p:nvPr/>
        </p:nvSpPr>
        <p:spPr>
          <a:xfrm>
            <a:off x="7376269" y="2115620"/>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3"/>
          <p:cNvSpPr/>
          <p:nvPr/>
        </p:nvSpPr>
        <p:spPr>
          <a:xfrm>
            <a:off x="-8781489" y="3164071"/>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3"/>
          <p:cNvSpPr/>
          <p:nvPr/>
        </p:nvSpPr>
        <p:spPr>
          <a:xfrm>
            <a:off x="-1152448" y="1723259"/>
            <a:ext cx="786600" cy="643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1</a:t>
            </a:r>
            <a:endParaRPr sz="1500">
              <a:solidFill>
                <a:schemeClr val="dk1"/>
              </a:solidFill>
              <a:latin typeface="Calibri"/>
              <a:ea typeface="Calibri"/>
              <a:cs typeface="Calibri"/>
              <a:sym typeface="Calibri"/>
            </a:endParaRPr>
          </a:p>
        </p:txBody>
      </p:sp>
      <p:sp>
        <p:nvSpPr>
          <p:cNvPr id="43" name="Google Shape;43;p3"/>
          <p:cNvSpPr/>
          <p:nvPr/>
        </p:nvSpPr>
        <p:spPr>
          <a:xfrm>
            <a:off x="-8443231" y="3444835"/>
            <a:ext cx="786600" cy="643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2</a:t>
            </a:r>
            <a:endParaRPr sz="1500">
              <a:solidFill>
                <a:schemeClr val="dk1"/>
              </a:solidFill>
              <a:latin typeface="Calibri"/>
              <a:ea typeface="Calibri"/>
              <a:cs typeface="Calibri"/>
              <a:sym typeface="Calibri"/>
            </a:endParaRPr>
          </a:p>
        </p:txBody>
      </p:sp>
      <p:sp>
        <p:nvSpPr>
          <p:cNvPr id="44" name="Google Shape;44;p3"/>
          <p:cNvSpPr/>
          <p:nvPr/>
        </p:nvSpPr>
        <p:spPr>
          <a:xfrm>
            <a:off x="-1484748" y="2004024"/>
            <a:ext cx="786600" cy="6438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3</a:t>
            </a:r>
            <a:endParaRPr sz="1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4"/>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Advantages and Disadvantages</a:t>
            </a:r>
            <a:endParaRPr sz="1500">
              <a:solidFill>
                <a:schemeClr val="dk1"/>
              </a:solidFill>
              <a:latin typeface="Calibri"/>
              <a:ea typeface="Calibri"/>
              <a:cs typeface="Calibri"/>
              <a:sym typeface="Calibri"/>
            </a:endParaRPr>
          </a:p>
        </p:txBody>
      </p:sp>
      <p:sp>
        <p:nvSpPr>
          <p:cNvPr id="51" name="Google Shape;51;p4"/>
          <p:cNvSpPr/>
          <p:nvPr/>
        </p:nvSpPr>
        <p:spPr>
          <a:xfrm rot="10800000">
            <a:off x="5392930" y="2248115"/>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4"/>
          <p:cNvSpPr/>
          <p:nvPr/>
        </p:nvSpPr>
        <p:spPr>
          <a:xfrm rot="10800000">
            <a:off x="1346825" y="2257259"/>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4"/>
          <p:cNvSpPr/>
          <p:nvPr/>
        </p:nvSpPr>
        <p:spPr>
          <a:xfrm>
            <a:off x="1346825" y="2262431"/>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Advantages of CLI</a:t>
            </a:r>
            <a:endParaRPr sz="1500">
              <a:solidFill>
                <a:schemeClr val="dk1"/>
              </a:solidFill>
              <a:latin typeface="Calibri"/>
              <a:ea typeface="Calibri"/>
              <a:cs typeface="Calibri"/>
              <a:sym typeface="Calibri"/>
            </a:endParaRPr>
          </a:p>
        </p:txBody>
      </p:sp>
      <p:sp>
        <p:nvSpPr>
          <p:cNvPr id="54" name="Google Shape;54;p4"/>
          <p:cNvSpPr/>
          <p:nvPr/>
        </p:nvSpPr>
        <p:spPr>
          <a:xfrm>
            <a:off x="1346825" y="2816498"/>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CLI approach offers several advantages, such as faster input times for experienced users who can navigate using keys rather than a mouse. Additionally, it consumes less system resources than GUI alternatives, making it suitable for low-spec environments. This efficiency is particularly beneficial for users who prefer streamlined interactions.</a:t>
            </a:r>
            <a:endParaRPr sz="1500">
              <a:solidFill>
                <a:schemeClr val="dk1"/>
              </a:solidFill>
              <a:latin typeface="Calibri"/>
              <a:ea typeface="Calibri"/>
              <a:cs typeface="Calibri"/>
              <a:sym typeface="Calibri"/>
            </a:endParaRPr>
          </a:p>
        </p:txBody>
      </p:sp>
      <p:sp>
        <p:nvSpPr>
          <p:cNvPr id="55" name="Google Shape;55;p4"/>
          <p:cNvSpPr/>
          <p:nvPr/>
        </p:nvSpPr>
        <p:spPr>
          <a:xfrm flipH="1">
            <a:off x="-2795485" y="1925665"/>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4"/>
          <p:cNvSpPr/>
          <p:nvPr/>
        </p:nvSpPr>
        <p:spPr>
          <a:xfrm>
            <a:off x="5392915" y="2262437"/>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Disadvantages of CLI</a:t>
            </a:r>
            <a:endParaRPr sz="1500">
              <a:solidFill>
                <a:schemeClr val="dk1"/>
              </a:solidFill>
              <a:latin typeface="Calibri"/>
              <a:ea typeface="Calibri"/>
              <a:cs typeface="Calibri"/>
              <a:sym typeface="Calibri"/>
            </a:endParaRPr>
          </a:p>
        </p:txBody>
      </p:sp>
      <p:sp>
        <p:nvSpPr>
          <p:cNvPr id="57" name="Google Shape;57;p4"/>
          <p:cNvSpPr/>
          <p:nvPr/>
        </p:nvSpPr>
        <p:spPr>
          <a:xfrm>
            <a:off x="5392915" y="2684660"/>
            <a:ext cx="2560200" cy="365700"/>
          </a:xfrm>
          <a:prstGeom prst="rect">
            <a:avLst/>
          </a:prstGeom>
          <a:noFill/>
          <a:ln>
            <a:noFill/>
          </a:ln>
        </p:spPr>
        <p:txBody>
          <a:bodyPr anchorCtr="0" anchor="t" bIns="95250" lIns="95250" spcFirstLastPara="1" rIns="95250" wrap="square" tIns="95250">
            <a:spAutoFit/>
          </a:bodyPr>
          <a:lstStyle/>
          <a:p>
            <a:pPr indent="0" lvl="0" marL="0" rtl="0" algn="l">
              <a:lnSpc>
                <a:spcPct val="80000"/>
              </a:lnSpc>
              <a:spcBef>
                <a:spcPts val="0"/>
              </a:spcBef>
              <a:spcAft>
                <a:spcPts val="0"/>
              </a:spcAft>
              <a:buClr>
                <a:schemeClr val="dk1"/>
              </a:buClr>
              <a:buFont typeface="Arial"/>
              <a:buNone/>
            </a:pPr>
            <a:r>
              <a:rPr lang="en-US" sz="1100"/>
              <a:t>When compared to graphical user interfaces (GUIs), where users can often click buttons for navigation, CLI input handling requires more elaborate error management. Users may accidentally input invalid commands or misspell names, leading to potential issues in gameplay. Thus, our design emphasizes the importance of comprehensive error feedback to guide users effectively.</a:t>
            </a:r>
            <a:endParaRPr sz="1500">
              <a:latin typeface="Calibri"/>
              <a:ea typeface="Calibri"/>
              <a:cs typeface="Calibri"/>
              <a:sym typeface="Calibri"/>
            </a:endParaRPr>
          </a:p>
          <a:p>
            <a:pPr indent="0" lvl="0" marL="0" marR="0" rtl="0" algn="l">
              <a:lnSpc>
                <a:spcPct val="80000"/>
              </a:lnSpc>
              <a:spcBef>
                <a:spcPts val="0"/>
              </a:spcBef>
              <a:spcAft>
                <a:spcPts val="0"/>
              </a:spcAft>
              <a:buNone/>
            </a:pPr>
            <a:r>
              <a:t/>
            </a:r>
            <a:endParaRPr sz="1100"/>
          </a:p>
        </p:txBody>
      </p:sp>
      <p:sp>
        <p:nvSpPr>
          <p:cNvPr id="58" name="Google Shape;58;p4"/>
          <p:cNvSpPr/>
          <p:nvPr/>
        </p:nvSpPr>
        <p:spPr>
          <a:xfrm>
            <a:off x="-2795420" y="1951025"/>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Balancing CLI and GUI</a:t>
            </a:r>
            <a:endParaRPr sz="1500">
              <a:solidFill>
                <a:schemeClr val="dk1"/>
              </a:solidFill>
              <a:latin typeface="Calibri"/>
              <a:ea typeface="Calibri"/>
              <a:cs typeface="Calibri"/>
              <a:sym typeface="Calibri"/>
            </a:endParaRPr>
          </a:p>
        </p:txBody>
      </p:sp>
      <p:sp>
        <p:nvSpPr>
          <p:cNvPr id="59" name="Google Shape;59;p4"/>
          <p:cNvSpPr/>
          <p:nvPr/>
        </p:nvSpPr>
        <p:spPr>
          <a:xfrm>
            <a:off x="-2795420" y="2495948"/>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To address the drawbacks of CLI while harnessing its advantages, we explored hybrid approaches that blend command-line features with graphical elements. By incorporating visual aids alongside numerical commands, we aim to create a more inclusive environment that caters to both seasoned and new players.</a:t>
            </a:r>
            <a:endParaRPr sz="1500">
              <a:solidFill>
                <a:schemeClr val="dk1"/>
              </a:solidFill>
              <a:latin typeface="Calibri"/>
              <a:ea typeface="Calibri"/>
              <a:cs typeface="Calibri"/>
              <a:sym typeface="Calibri"/>
            </a:endParaRPr>
          </a:p>
        </p:txBody>
      </p:sp>
      <p:sp>
        <p:nvSpPr>
          <p:cNvPr id="60" name="Google Shape;60;p4"/>
          <p:cNvSpPr/>
          <p:nvPr/>
        </p:nvSpPr>
        <p:spPr>
          <a:xfrm>
            <a:off x="-6325800" y="285132"/>
            <a:ext cx="914400" cy="0"/>
          </a:xfrm>
          <a:custGeom>
            <a:rect b="b" l="l" r="r" t="t"/>
            <a:pathLst>
              <a:path extrusionOk="0" h="120000" w="914400">
                <a:moveTo>
                  <a:pt x="0" y="0"/>
                </a:moveTo>
                <a:lnTo>
                  <a:pt x="6007244" y="0"/>
                </a:lnTo>
              </a:path>
            </a:pathLst>
          </a:custGeom>
          <a:no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2.jpg" id="61" name="Google Shape;61;p4"/>
          <p:cNvPicPr preferRelativeResize="0"/>
          <p:nvPr/>
        </p:nvPicPr>
        <p:blipFill rotWithShape="1">
          <a:blip r:embed="rId3">
            <a:alphaModFix/>
          </a:blip>
          <a:srcRect b="78022" l="16427" r="54755" t="0"/>
          <a:stretch/>
        </p:blipFill>
        <p:spPr>
          <a:xfrm>
            <a:off x="1800665" y="1076280"/>
            <a:ext cx="1556400" cy="887700"/>
          </a:xfrm>
          <a:prstGeom prst="parallelogram">
            <a:avLst>
              <a:gd fmla="val 25000" name="adj"/>
            </a:avLst>
          </a:prstGeom>
          <a:noFill/>
          <a:ln>
            <a:noFill/>
          </a:ln>
        </p:spPr>
      </p:pic>
      <p:pic>
        <p:nvPicPr>
          <p:cNvPr descr="/uploadFile/125_2.jpg" id="62" name="Google Shape;62;p4"/>
          <p:cNvPicPr preferRelativeResize="0"/>
          <p:nvPr/>
        </p:nvPicPr>
        <p:blipFill rotWithShape="1">
          <a:blip r:embed="rId3">
            <a:alphaModFix/>
          </a:blip>
          <a:srcRect b="59560" l="14451" r="56646" t="18462"/>
          <a:stretch/>
        </p:blipFill>
        <p:spPr>
          <a:xfrm>
            <a:off x="-2293539" y="770763"/>
            <a:ext cx="1556400" cy="887700"/>
          </a:xfrm>
          <a:prstGeom prst="parallelogram">
            <a:avLst>
              <a:gd fmla="val 25000" name="adj"/>
            </a:avLst>
          </a:prstGeom>
          <a:noFill/>
          <a:ln>
            <a:noFill/>
          </a:ln>
        </p:spPr>
      </p:pic>
      <p:pic>
        <p:nvPicPr>
          <p:cNvPr descr="/uploadFile/125_2.jpg" id="63" name="Google Shape;63;p4"/>
          <p:cNvPicPr preferRelativeResize="0"/>
          <p:nvPr/>
        </p:nvPicPr>
        <p:blipFill rotWithShape="1">
          <a:blip r:embed="rId3">
            <a:alphaModFix/>
          </a:blip>
          <a:srcRect b="37582" l="12716" r="58382" t="40439"/>
          <a:stretch/>
        </p:blipFill>
        <p:spPr>
          <a:xfrm>
            <a:off x="5894876" y="1076280"/>
            <a:ext cx="1556400" cy="887700"/>
          </a:xfrm>
          <a:prstGeom prst="parallelogram">
            <a:avLst>
              <a:gd fmla="val 25000"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5"/>
          <p:cNvSpPr/>
          <p:nvPr/>
        </p:nvSpPr>
        <p:spPr>
          <a:xfrm>
            <a:off x="0" y="1747141"/>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5"/>
          <p:cNvSpPr/>
          <p:nvPr/>
        </p:nvSpPr>
        <p:spPr>
          <a:xfrm>
            <a:off x="2860193" y="2016153"/>
            <a:ext cx="6132945"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02 Game Status   Representation</a:t>
            </a:r>
            <a:endParaRPr sz="3600">
              <a:solidFill>
                <a:schemeClr val="dk1"/>
              </a:solidFill>
              <a:latin typeface="Calibri"/>
              <a:ea typeface="Calibri"/>
              <a:cs typeface="Calibri"/>
              <a:sym typeface="Calibri"/>
            </a:endParaRPr>
          </a:p>
        </p:txBody>
      </p:sp>
      <p:pic>
        <p:nvPicPr>
          <p:cNvPr descr="/uploadFile/125_2.jpg" id="71" name="Google Shape;71;p5"/>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6"/>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Game </a:t>
            </a:r>
            <a:r>
              <a:rPr b="1" lang="en-US" sz="2100">
                <a:solidFill>
                  <a:srgbClr val="BD9052"/>
                </a:solidFill>
              </a:rPr>
              <a:t>Status </a:t>
            </a:r>
            <a:r>
              <a:rPr b="1" lang="en-US" sz="2100">
                <a:solidFill>
                  <a:srgbClr val="BD9052"/>
                </a:solidFill>
                <a:latin typeface="Arial"/>
                <a:ea typeface="Arial"/>
                <a:cs typeface="Arial"/>
                <a:sym typeface="Arial"/>
              </a:rPr>
              <a:t>Representation</a:t>
            </a:r>
            <a:endParaRPr sz="1500">
              <a:solidFill>
                <a:schemeClr val="dk1"/>
              </a:solidFill>
              <a:latin typeface="Calibri"/>
              <a:ea typeface="Calibri"/>
              <a:cs typeface="Calibri"/>
              <a:sym typeface="Calibri"/>
            </a:endParaRPr>
          </a:p>
        </p:txBody>
      </p:sp>
      <p:sp>
        <p:nvSpPr>
          <p:cNvPr id="78" name="Google Shape;78;p6"/>
          <p:cNvSpPr/>
          <p:nvPr/>
        </p:nvSpPr>
        <p:spPr>
          <a:xfrm>
            <a:off x="-7894114" y="1236751"/>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6"/>
          <p:cNvSpPr/>
          <p:nvPr/>
        </p:nvSpPr>
        <p:spPr>
          <a:xfrm>
            <a:off x="-7876796" y="1255039"/>
            <a:ext cx="58347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Visual Representation Trade-offs</a:t>
            </a:r>
            <a:endParaRPr sz="1500">
              <a:solidFill>
                <a:schemeClr val="dk1"/>
              </a:solidFill>
              <a:latin typeface="Calibri"/>
              <a:ea typeface="Calibri"/>
              <a:cs typeface="Calibri"/>
              <a:sym typeface="Calibri"/>
            </a:endParaRPr>
          </a:p>
        </p:txBody>
      </p:sp>
      <p:sp>
        <p:nvSpPr>
          <p:cNvPr id="80" name="Google Shape;80;p6"/>
          <p:cNvSpPr/>
          <p:nvPr/>
        </p:nvSpPr>
        <p:spPr>
          <a:xfrm>
            <a:off x="-7876796" y="1531203"/>
            <a:ext cx="58347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While the list format makes the implementation easier, it significantly detracts from the immersive experience associated with Monopoly. Players often enjoy the visual aspects of the game, and the absence of a graphical board may lead to a less engaging experience compared to other versions that incorporate more visual elements.</a:t>
            </a:r>
            <a:endParaRPr sz="1500">
              <a:solidFill>
                <a:schemeClr val="dk1"/>
              </a:solidFill>
              <a:latin typeface="Calibri"/>
              <a:ea typeface="Calibri"/>
              <a:cs typeface="Calibri"/>
              <a:sym typeface="Calibri"/>
            </a:endParaRPr>
          </a:p>
        </p:txBody>
      </p:sp>
      <p:sp>
        <p:nvSpPr>
          <p:cNvPr id="81" name="Google Shape;81;p6"/>
          <p:cNvSpPr/>
          <p:nvPr/>
        </p:nvSpPr>
        <p:spPr>
          <a:xfrm>
            <a:off x="628486" y="1896896"/>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6"/>
          <p:cNvSpPr/>
          <p:nvPr/>
        </p:nvSpPr>
        <p:spPr>
          <a:xfrm>
            <a:off x="645804" y="1915184"/>
            <a:ext cx="58347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Simplified Game Status</a:t>
            </a:r>
            <a:endParaRPr sz="1500">
              <a:solidFill>
                <a:schemeClr val="dk1"/>
              </a:solidFill>
              <a:latin typeface="Calibri"/>
              <a:ea typeface="Calibri"/>
              <a:cs typeface="Calibri"/>
              <a:sym typeface="Calibri"/>
            </a:endParaRPr>
          </a:p>
        </p:txBody>
      </p:sp>
      <p:sp>
        <p:nvSpPr>
          <p:cNvPr id="83" name="Google Shape;83;p6"/>
          <p:cNvSpPr/>
          <p:nvPr/>
        </p:nvSpPr>
        <p:spPr>
          <a:xfrm>
            <a:off x="645804" y="2191348"/>
            <a:ext cx="58347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Instead of a traditional square-shaped game board, we opted for a simplified list format to represent the game status.</a:t>
            </a:r>
            <a:endParaRPr sz="1100"/>
          </a:p>
          <a:p>
            <a:pPr indent="0" lvl="0" marL="0" marR="0" rtl="0" algn="l">
              <a:lnSpc>
                <a:spcPct val="80000"/>
              </a:lnSpc>
              <a:spcBef>
                <a:spcPts val="0"/>
              </a:spcBef>
              <a:spcAft>
                <a:spcPts val="0"/>
              </a:spcAft>
              <a:buNone/>
            </a:pPr>
            <a:r>
              <a:t/>
            </a:r>
            <a:endParaRPr sz="1100"/>
          </a:p>
          <a:p>
            <a:pPr indent="0" lvl="0" marL="0" marR="0" rtl="0" algn="l">
              <a:lnSpc>
                <a:spcPct val="80000"/>
              </a:lnSpc>
              <a:spcBef>
                <a:spcPts val="0"/>
              </a:spcBef>
              <a:spcAft>
                <a:spcPts val="0"/>
              </a:spcAft>
              <a:buNone/>
            </a:pPr>
            <a:r>
              <a:t/>
            </a:r>
            <a:endParaRPr sz="1500">
              <a:solidFill>
                <a:schemeClr val="dk1"/>
              </a:solidFill>
              <a:latin typeface="Calibri"/>
              <a:ea typeface="Calibri"/>
              <a:cs typeface="Calibri"/>
              <a:sym typeface="Calibri"/>
            </a:endParaRPr>
          </a:p>
        </p:txBody>
      </p:sp>
      <p:sp>
        <p:nvSpPr>
          <p:cNvPr id="84" name="Google Shape;84;p6"/>
          <p:cNvSpPr/>
          <p:nvPr/>
        </p:nvSpPr>
        <p:spPr>
          <a:xfrm>
            <a:off x="-7894114" y="2596942"/>
            <a:ext cx="5852160" cy="1208853"/>
          </a:xfrm>
          <a:custGeom>
            <a:rect b="b" l="l" r="r" t="t"/>
            <a:pathLst>
              <a:path extrusionOk="0" h="1208853" w="5852160">
                <a:moveTo>
                  <a:pt x="115826" y="0"/>
                </a:moveTo>
                <a:lnTo>
                  <a:pt x="5736334" y="0"/>
                </a:lnTo>
                <a:quadBezTo>
                  <a:pt x="5852160" y="0"/>
                  <a:pt x="5852160" y="115826"/>
                </a:quadBezTo>
                <a:lnTo>
                  <a:pt x="5852160" y="1093027"/>
                </a:lnTo>
                <a:quadBezTo>
                  <a:pt x="5852160" y="1208853"/>
                  <a:pt x="5736334" y="1208853"/>
                </a:quadBezTo>
                <a:lnTo>
                  <a:pt x="115826" y="1208853"/>
                </a:lnTo>
                <a:quadBezTo>
                  <a:pt x="0" y="1208853"/>
                  <a:pt x="0" y="1093027"/>
                </a:quadBezTo>
                <a:lnTo>
                  <a:pt x="0" y="115826"/>
                </a:lnTo>
                <a:quadBezTo>
                  <a:pt x="0" y="0"/>
                  <a:pt x="115826"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6"/>
          <p:cNvSpPr/>
          <p:nvPr/>
        </p:nvSpPr>
        <p:spPr>
          <a:xfrm>
            <a:off x="-7876796" y="2615230"/>
            <a:ext cx="5834700" cy="369300"/>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Enhanced Usability</a:t>
            </a:r>
            <a:endParaRPr sz="1500">
              <a:solidFill>
                <a:schemeClr val="dk1"/>
              </a:solidFill>
              <a:latin typeface="Calibri"/>
              <a:ea typeface="Calibri"/>
              <a:cs typeface="Calibri"/>
              <a:sym typeface="Calibri"/>
            </a:endParaRPr>
          </a:p>
        </p:txBody>
      </p:sp>
      <p:sp>
        <p:nvSpPr>
          <p:cNvPr id="86" name="Google Shape;86;p6"/>
          <p:cNvSpPr/>
          <p:nvPr/>
        </p:nvSpPr>
        <p:spPr>
          <a:xfrm>
            <a:off x="-7876796" y="2891395"/>
            <a:ext cx="5834700" cy="365700"/>
          </a:xfrm>
          <a:prstGeom prst="rect">
            <a:avLst/>
          </a:prstGeom>
          <a:noFill/>
          <a:ln cap="flat" cmpd="sng" w="19050">
            <a:solidFill>
              <a:srgbClr val="FFFFFF">
                <a:alpha val="0"/>
              </a:srgbClr>
            </a:solidFill>
            <a:prstDash val="solid"/>
            <a:round/>
            <a:headEnd len="sm" w="sm" type="none"/>
            <a:tailEnd len="sm" w="sm" type="none"/>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The decision to forgo a graphical representation in favor of lists enhances usability across different devices. This design choice allows players to quickly access game status information without the distractions of a complex visual layout, thus streamlining gameplay.</a:t>
            </a:r>
            <a:endParaRPr sz="1500">
              <a:solidFill>
                <a:schemeClr val="dk1"/>
              </a:solidFill>
              <a:latin typeface="Calibri"/>
              <a:ea typeface="Calibri"/>
              <a:cs typeface="Calibri"/>
              <a:sym typeface="Calibri"/>
            </a:endParaRPr>
          </a:p>
        </p:txBody>
      </p:sp>
      <p:pic>
        <p:nvPicPr>
          <p:cNvPr descr="/uploadFile/125_1.jpg" id="87" name="Google Shape;87;p6"/>
          <p:cNvPicPr preferRelativeResize="0"/>
          <p:nvPr/>
        </p:nvPicPr>
        <p:blipFill rotWithShape="1">
          <a:blip r:embed="rId3">
            <a:alphaModFix/>
          </a:blip>
          <a:srcRect b="39241" l="34091" r="9091" t="18565"/>
          <a:stretch/>
        </p:blipFill>
        <p:spPr>
          <a:xfrm>
            <a:off x="-1539319" y="1474660"/>
            <a:ext cx="1323900" cy="732900"/>
          </a:xfrm>
          <a:prstGeom prst="chevron">
            <a:avLst>
              <a:gd fmla="val 50000" name="adj"/>
            </a:avLst>
          </a:prstGeom>
          <a:noFill/>
          <a:ln>
            <a:noFill/>
          </a:ln>
        </p:spPr>
      </p:pic>
      <p:pic>
        <p:nvPicPr>
          <p:cNvPr descr="/uploadFile/125_5.png" id="88" name="Google Shape;88;p6"/>
          <p:cNvPicPr preferRelativeResize="0"/>
          <p:nvPr/>
        </p:nvPicPr>
        <p:blipFill rotWithShape="1">
          <a:blip r:embed="rId4">
            <a:alphaModFix/>
          </a:blip>
          <a:srcRect b="37116" l="41891" r="24324" t="39243"/>
          <a:stretch/>
        </p:blipFill>
        <p:spPr>
          <a:xfrm>
            <a:off x="6774935" y="2033636"/>
            <a:ext cx="1740600" cy="935400"/>
          </a:xfrm>
          <a:prstGeom prst="chevron">
            <a:avLst>
              <a:gd fmla="val 50000" name="adj"/>
            </a:avLst>
          </a:prstGeom>
          <a:noFill/>
          <a:ln>
            <a:noFill/>
          </a:ln>
        </p:spPr>
      </p:pic>
      <p:pic>
        <p:nvPicPr>
          <p:cNvPr descr="/uploadFile/125_5.png" id="89" name="Google Shape;89;p6"/>
          <p:cNvPicPr preferRelativeResize="0"/>
          <p:nvPr/>
        </p:nvPicPr>
        <p:blipFill rotWithShape="1">
          <a:blip r:embed="rId4">
            <a:alphaModFix/>
          </a:blip>
          <a:srcRect b="34776" l="22154" r="62462" t="52484"/>
          <a:stretch/>
        </p:blipFill>
        <p:spPr>
          <a:xfrm>
            <a:off x="-1390985" y="2747775"/>
            <a:ext cx="1027200" cy="653100"/>
          </a:xfrm>
          <a:prstGeom prst="chevron">
            <a:avLst>
              <a:gd fmla="val 50000"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7"/>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Advantages and Disadvantages of the Chosen Format</a:t>
            </a:r>
            <a:endParaRPr sz="1500">
              <a:solidFill>
                <a:schemeClr val="dk1"/>
              </a:solidFill>
              <a:latin typeface="Calibri"/>
              <a:ea typeface="Calibri"/>
              <a:cs typeface="Calibri"/>
              <a:sym typeface="Calibri"/>
            </a:endParaRPr>
          </a:p>
        </p:txBody>
      </p:sp>
      <p:sp>
        <p:nvSpPr>
          <p:cNvPr id="96" name="Google Shape;96;p7"/>
          <p:cNvSpPr/>
          <p:nvPr/>
        </p:nvSpPr>
        <p:spPr>
          <a:xfrm>
            <a:off x="482361" y="103075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7"/>
          <p:cNvSpPr/>
          <p:nvPr/>
        </p:nvSpPr>
        <p:spPr>
          <a:xfrm>
            <a:off x="482361" y="103075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Ease of Implementation</a:t>
            </a:r>
            <a:endParaRPr sz="1500">
              <a:solidFill>
                <a:schemeClr val="dk1"/>
              </a:solidFill>
              <a:latin typeface="Calibri"/>
              <a:ea typeface="Calibri"/>
              <a:cs typeface="Calibri"/>
              <a:sym typeface="Calibri"/>
            </a:endParaRPr>
          </a:p>
        </p:txBody>
      </p:sp>
      <p:sp>
        <p:nvSpPr>
          <p:cNvPr id="98" name="Google Shape;98;p7"/>
          <p:cNvSpPr/>
          <p:nvPr/>
        </p:nvSpPr>
        <p:spPr>
          <a:xfrm>
            <a:off x="482361" y="121720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One of the primary advantages of using a list format for game status representation is the ease of implementation. Developers can quickly code the logic for displaying the game status without the need for intricate graphic design, reducing the overall development time.</a:t>
            </a:r>
            <a:endParaRPr sz="1500">
              <a:solidFill>
                <a:schemeClr val="dk1"/>
              </a:solidFill>
              <a:latin typeface="Calibri"/>
              <a:ea typeface="Calibri"/>
              <a:cs typeface="Calibri"/>
              <a:sym typeface="Calibri"/>
            </a:endParaRPr>
          </a:p>
        </p:txBody>
      </p:sp>
      <p:sp>
        <p:nvSpPr>
          <p:cNvPr id="99" name="Google Shape;99;p7"/>
          <p:cNvSpPr/>
          <p:nvPr/>
        </p:nvSpPr>
        <p:spPr>
          <a:xfrm>
            <a:off x="482361" y="234647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BD905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7"/>
          <p:cNvSpPr/>
          <p:nvPr/>
        </p:nvSpPr>
        <p:spPr>
          <a:xfrm>
            <a:off x="1753374" y="234647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Screen Size Adaptability</a:t>
            </a:r>
            <a:endParaRPr sz="1500">
              <a:solidFill>
                <a:schemeClr val="dk1"/>
              </a:solidFill>
              <a:latin typeface="Calibri"/>
              <a:ea typeface="Calibri"/>
              <a:cs typeface="Calibri"/>
              <a:sym typeface="Calibri"/>
            </a:endParaRPr>
          </a:p>
        </p:txBody>
      </p:sp>
      <p:sp>
        <p:nvSpPr>
          <p:cNvPr id="101" name="Google Shape;101;p7"/>
          <p:cNvSpPr/>
          <p:nvPr/>
        </p:nvSpPr>
        <p:spPr>
          <a:xfrm>
            <a:off x="1753374" y="253292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simplified format is particularly beneficial for devices with varying screen sizes. Whether on a mobile phone or a tablet, players can easily view the game status without worrying about scaling issues or visual clutter, making the game more universally playable.</a:t>
            </a:r>
            <a:endParaRPr sz="1500">
              <a:solidFill>
                <a:schemeClr val="dk1"/>
              </a:solidFill>
              <a:latin typeface="Calibri"/>
              <a:ea typeface="Calibri"/>
              <a:cs typeface="Calibri"/>
              <a:sym typeface="Calibri"/>
            </a:endParaRPr>
          </a:p>
        </p:txBody>
      </p:sp>
      <p:sp>
        <p:nvSpPr>
          <p:cNvPr id="102" name="Google Shape;102;p7"/>
          <p:cNvSpPr/>
          <p:nvPr/>
        </p:nvSpPr>
        <p:spPr>
          <a:xfrm>
            <a:off x="482361" y="3662197"/>
            <a:ext cx="8229600" cy="1019556"/>
          </a:xfrm>
          <a:custGeom>
            <a:rect b="b" l="l" r="r" t="t"/>
            <a:pathLst>
              <a:path extrusionOk="0" h="1019556" w="8229600">
                <a:moveTo>
                  <a:pt x="127445" y="0"/>
                </a:moveTo>
                <a:lnTo>
                  <a:pt x="8102156" y="0"/>
                </a:lnTo>
                <a:quadBezTo>
                  <a:pt x="8229600" y="0"/>
                  <a:pt x="8229600" y="127445"/>
                </a:quadBezTo>
                <a:lnTo>
                  <a:pt x="8229600" y="892112"/>
                </a:lnTo>
                <a:quadBezTo>
                  <a:pt x="8229600" y="1019556"/>
                  <a:pt x="8102156" y="1019556"/>
                </a:quadBezTo>
                <a:lnTo>
                  <a:pt x="127445" y="1019556"/>
                </a:lnTo>
                <a:quadBezTo>
                  <a:pt x="0" y="1019556"/>
                  <a:pt x="0" y="892112"/>
                </a:quadBezTo>
                <a:lnTo>
                  <a:pt x="0" y="127445"/>
                </a:lnTo>
                <a:quadBezTo>
                  <a:pt x="0" y="0"/>
                  <a:pt x="127445"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7"/>
          <p:cNvSpPr/>
          <p:nvPr/>
        </p:nvSpPr>
        <p:spPr>
          <a:xfrm>
            <a:off x="482361" y="3662197"/>
            <a:ext cx="6958587"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Loss of Game Atmosphere</a:t>
            </a:r>
            <a:endParaRPr sz="1500">
              <a:solidFill>
                <a:schemeClr val="dk1"/>
              </a:solidFill>
              <a:latin typeface="Calibri"/>
              <a:ea typeface="Calibri"/>
              <a:cs typeface="Calibri"/>
              <a:sym typeface="Calibri"/>
            </a:endParaRPr>
          </a:p>
        </p:txBody>
      </p:sp>
      <p:sp>
        <p:nvSpPr>
          <p:cNvPr id="104" name="Google Shape;104;p7"/>
          <p:cNvSpPr/>
          <p:nvPr/>
        </p:nvSpPr>
        <p:spPr>
          <a:xfrm>
            <a:off x="482361" y="3848649"/>
            <a:ext cx="6958587"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Despite the practical advantages, the stripped-down version of the game status representation may lead to a loss of the Monopoly atmosphere. The visual appeal of the game board is integral to the player's experience, and its absence could make the game feel more like a traditional list-based application rather than the engaging board game it is.</a:t>
            </a:r>
            <a:endParaRPr sz="1500">
              <a:solidFill>
                <a:schemeClr val="dk1"/>
              </a:solidFill>
              <a:latin typeface="Calibri"/>
              <a:ea typeface="Calibri"/>
              <a:cs typeface="Calibri"/>
              <a:sym typeface="Calibri"/>
            </a:endParaRPr>
          </a:p>
        </p:txBody>
      </p:sp>
      <p:sp>
        <p:nvSpPr>
          <p:cNvPr id="105" name="Google Shape;105;p7"/>
          <p:cNvSpPr/>
          <p:nvPr/>
        </p:nvSpPr>
        <p:spPr>
          <a:xfrm>
            <a:off x="7553919" y="356938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7"/>
          <p:cNvSpPr/>
          <p:nvPr/>
        </p:nvSpPr>
        <p:spPr>
          <a:xfrm>
            <a:off x="7553919" y="937945"/>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7"/>
          <p:cNvSpPr/>
          <p:nvPr/>
        </p:nvSpPr>
        <p:spPr>
          <a:xfrm>
            <a:off x="125273" y="2253996"/>
            <a:ext cx="1463040" cy="1205179"/>
          </a:xfrm>
          <a:custGeom>
            <a:rect b="b" l="l" r="r" t="t"/>
            <a:pathLst>
              <a:path extrusionOk="0" h="1205179" w="1463040">
                <a:moveTo>
                  <a:pt x="1463040" y="602590"/>
                </a:moveTo>
                <a:lnTo>
                  <a:pt x="1170432" y="0"/>
                </a:lnTo>
                <a:lnTo>
                  <a:pt x="0" y="0"/>
                </a:lnTo>
                <a:lnTo>
                  <a:pt x="292608" y="602590"/>
                </a:lnTo>
                <a:lnTo>
                  <a:pt x="0" y="1205179"/>
                </a:lnTo>
                <a:lnTo>
                  <a:pt x="1170432" y="1205179"/>
                </a:lnTo>
                <a:close/>
              </a:path>
            </a:pathLst>
          </a:custGeom>
          <a:solidFill>
            <a:srgbClr val="BD9052"/>
          </a:solidFill>
          <a:ln>
            <a:noFill/>
          </a:ln>
          <a:effectLst>
            <a:outerShdw blurRad="19050" rotWithShape="0" algn="bl" dir="2700000" dist="381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7"/>
          <p:cNvSpPr/>
          <p:nvPr/>
        </p:nvSpPr>
        <p:spPr>
          <a:xfrm>
            <a:off x="7892177" y="121870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1</a:t>
            </a:r>
            <a:endParaRPr sz="1500">
              <a:solidFill>
                <a:schemeClr val="dk1"/>
              </a:solidFill>
              <a:latin typeface="Calibri"/>
              <a:ea typeface="Calibri"/>
              <a:cs typeface="Calibri"/>
              <a:sym typeface="Calibri"/>
            </a:endParaRPr>
          </a:p>
        </p:txBody>
      </p:sp>
      <p:sp>
        <p:nvSpPr>
          <p:cNvPr id="109" name="Google Shape;109;p7"/>
          <p:cNvSpPr/>
          <p:nvPr/>
        </p:nvSpPr>
        <p:spPr>
          <a:xfrm>
            <a:off x="463531" y="2534760"/>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2</a:t>
            </a:r>
            <a:endParaRPr sz="1500">
              <a:solidFill>
                <a:schemeClr val="dk1"/>
              </a:solidFill>
              <a:latin typeface="Calibri"/>
              <a:ea typeface="Calibri"/>
              <a:cs typeface="Calibri"/>
              <a:sym typeface="Calibri"/>
            </a:endParaRPr>
          </a:p>
        </p:txBody>
      </p:sp>
      <p:sp>
        <p:nvSpPr>
          <p:cNvPr id="110" name="Google Shape;110;p7"/>
          <p:cNvSpPr/>
          <p:nvPr/>
        </p:nvSpPr>
        <p:spPr>
          <a:xfrm>
            <a:off x="7892177" y="3850149"/>
            <a:ext cx="786524" cy="64365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3</a:t>
            </a:r>
            <a:endParaRPr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15" name="Shape 115"/>
        <p:cNvGrpSpPr/>
        <p:nvPr/>
      </p:nvGrpSpPr>
      <p:grpSpPr>
        <a:xfrm>
          <a:off x="0" y="0"/>
          <a:ext cx="0" cy="0"/>
          <a:chOff x="0" y="0"/>
          <a:chExt cx="0" cy="0"/>
        </a:xfrm>
      </p:grpSpPr>
      <p:sp>
        <p:nvSpPr>
          <p:cNvPr id="116" name="Google Shape;116;p8"/>
          <p:cNvSpPr/>
          <p:nvPr/>
        </p:nvSpPr>
        <p:spPr>
          <a:xfrm>
            <a:off x="365760" y="182880"/>
            <a:ext cx="8412480" cy="43891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2100">
                <a:solidFill>
                  <a:srgbClr val="BD9052"/>
                </a:solidFill>
                <a:latin typeface="Arial"/>
                <a:ea typeface="Arial"/>
                <a:cs typeface="Arial"/>
                <a:sym typeface="Arial"/>
              </a:rPr>
              <a:t>User Experience Considerations</a:t>
            </a:r>
            <a:endParaRPr sz="1500">
              <a:solidFill>
                <a:schemeClr val="dk1"/>
              </a:solidFill>
              <a:latin typeface="Calibri"/>
              <a:ea typeface="Calibri"/>
              <a:cs typeface="Calibri"/>
              <a:sym typeface="Calibri"/>
            </a:endParaRPr>
          </a:p>
        </p:txBody>
      </p:sp>
      <p:sp>
        <p:nvSpPr>
          <p:cNvPr id="117" name="Google Shape;117;p8"/>
          <p:cNvSpPr/>
          <p:nvPr/>
        </p:nvSpPr>
        <p:spPr>
          <a:xfrm rot="10800000">
            <a:off x="6126480" y="23196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8"/>
          <p:cNvSpPr/>
          <p:nvPr/>
        </p:nvSpPr>
        <p:spPr>
          <a:xfrm rot="10800000">
            <a:off x="457200" y="2328834"/>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8"/>
          <p:cNvSpPr/>
          <p:nvPr/>
        </p:nvSpPr>
        <p:spPr>
          <a:xfrm>
            <a:off x="457200" y="2334006"/>
            <a:ext cx="2560320" cy="369332"/>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Player Engagement</a:t>
            </a:r>
            <a:endParaRPr sz="1500">
              <a:solidFill>
                <a:schemeClr val="dk1"/>
              </a:solidFill>
              <a:latin typeface="Calibri"/>
              <a:ea typeface="Calibri"/>
              <a:cs typeface="Calibri"/>
              <a:sym typeface="Calibri"/>
            </a:endParaRPr>
          </a:p>
        </p:txBody>
      </p:sp>
      <p:sp>
        <p:nvSpPr>
          <p:cNvPr id="120" name="Google Shape;120;p8"/>
          <p:cNvSpPr/>
          <p:nvPr/>
        </p:nvSpPr>
        <p:spPr>
          <a:xfrm>
            <a:off x="457200" y="2888073"/>
            <a:ext cx="2560320" cy="36576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 engagement level of players may be affected by the lack of visual components in the game status representation. Players often find themselves more invested in the game when they can see the board and their pieces, which provides a tangible connection to the gameplay.</a:t>
            </a:r>
            <a:endParaRPr sz="1500">
              <a:solidFill>
                <a:schemeClr val="dk1"/>
              </a:solidFill>
              <a:latin typeface="Calibri"/>
              <a:ea typeface="Calibri"/>
              <a:cs typeface="Calibri"/>
              <a:sym typeface="Calibri"/>
            </a:endParaRPr>
          </a:p>
        </p:txBody>
      </p:sp>
      <p:sp>
        <p:nvSpPr>
          <p:cNvPr id="121" name="Google Shape;121;p8"/>
          <p:cNvSpPr/>
          <p:nvPr/>
        </p:nvSpPr>
        <p:spPr>
          <a:xfrm flipH="1">
            <a:off x="3291840" y="2181790"/>
            <a:ext cx="2560320" cy="2340864"/>
          </a:xfrm>
          <a:custGeom>
            <a:rect b="b" l="l" r="r" t="t"/>
            <a:pathLst>
              <a:path extrusionOk="0" h="2340864" w="2560320">
                <a:moveTo>
                  <a:pt x="292608" y="0"/>
                </a:moveTo>
                <a:lnTo>
                  <a:pt x="2560320" y="0"/>
                </a:lnTo>
                <a:lnTo>
                  <a:pt x="2560320" y="2048256"/>
                </a:lnTo>
                <a:quadBezTo>
                  <a:pt x="2560320" y="2340864"/>
                  <a:pt x="2267712" y="2340864"/>
                </a:quadBezTo>
                <a:lnTo>
                  <a:pt x="0" y="2340864"/>
                </a:lnTo>
                <a:lnTo>
                  <a:pt x="0" y="292608"/>
                </a:lnTo>
                <a:quadBezTo>
                  <a:pt x="0" y="0"/>
                  <a:pt x="292608" y="0"/>
                </a:quadBezTo>
                <a:close/>
              </a:path>
            </a:pathLst>
          </a:custGeom>
          <a:solidFill>
            <a:srgbClr val="FFFFFF">
              <a:alpha val="0"/>
            </a:srgbClr>
          </a:solid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8"/>
          <p:cNvSpPr/>
          <p:nvPr/>
        </p:nvSpPr>
        <p:spPr>
          <a:xfrm>
            <a:off x="6126465" y="2334012"/>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000000"/>
                </a:solidFill>
                <a:latin typeface="Arial"/>
                <a:ea typeface="Arial"/>
                <a:cs typeface="Arial"/>
                <a:sym typeface="Arial"/>
              </a:rPr>
              <a:t>Feedback Mechanisms</a:t>
            </a:r>
            <a:endParaRPr sz="1500">
              <a:solidFill>
                <a:schemeClr val="dk1"/>
              </a:solidFill>
              <a:latin typeface="Calibri"/>
              <a:ea typeface="Calibri"/>
              <a:cs typeface="Calibri"/>
              <a:sym typeface="Calibri"/>
            </a:endParaRPr>
          </a:p>
        </p:txBody>
      </p:sp>
      <p:sp>
        <p:nvSpPr>
          <p:cNvPr id="123" name="Google Shape;123;p8"/>
          <p:cNvSpPr/>
          <p:nvPr/>
        </p:nvSpPr>
        <p:spPr>
          <a:xfrm>
            <a:off x="6126465" y="2878935"/>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000000"/>
                </a:solidFill>
                <a:latin typeface="Arial"/>
                <a:ea typeface="Arial"/>
                <a:cs typeface="Arial"/>
                <a:sym typeface="Arial"/>
              </a:rPr>
              <a:t>Feedback mechanisms in a list format may not convey the same level of excitement or clarity that a visual board does. Players might miss out on the intuitive feel of moving their pieces or visually tracking their progress on the board, which could affect their overall enjoyment.</a:t>
            </a:r>
            <a:endParaRPr sz="1500">
              <a:solidFill>
                <a:schemeClr val="dk1"/>
              </a:solidFill>
              <a:latin typeface="Calibri"/>
              <a:ea typeface="Calibri"/>
              <a:cs typeface="Calibri"/>
              <a:sym typeface="Calibri"/>
            </a:endParaRPr>
          </a:p>
        </p:txBody>
      </p:sp>
      <p:sp>
        <p:nvSpPr>
          <p:cNvPr id="124" name="Google Shape;124;p8"/>
          <p:cNvSpPr/>
          <p:nvPr/>
        </p:nvSpPr>
        <p:spPr>
          <a:xfrm>
            <a:off x="3291905" y="2181812"/>
            <a:ext cx="2560200" cy="3693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1400">
                <a:solidFill>
                  <a:srgbClr val="FFFFFF"/>
                </a:solidFill>
                <a:latin typeface="Arial"/>
                <a:ea typeface="Arial"/>
                <a:cs typeface="Arial"/>
                <a:sym typeface="Arial"/>
              </a:rPr>
              <a:t>Potential for Future Improvements</a:t>
            </a:r>
            <a:endParaRPr sz="1500">
              <a:solidFill>
                <a:schemeClr val="dk1"/>
              </a:solidFill>
              <a:latin typeface="Calibri"/>
              <a:ea typeface="Calibri"/>
              <a:cs typeface="Calibri"/>
              <a:sym typeface="Calibri"/>
            </a:endParaRPr>
          </a:p>
        </p:txBody>
      </p:sp>
      <p:sp>
        <p:nvSpPr>
          <p:cNvPr id="125" name="Google Shape;125;p8"/>
          <p:cNvSpPr/>
          <p:nvPr/>
        </p:nvSpPr>
        <p:spPr>
          <a:xfrm>
            <a:off x="3291905" y="2726735"/>
            <a:ext cx="2560200" cy="365700"/>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lang="en-US" sz="1100">
                <a:solidFill>
                  <a:srgbClr val="FFFFFF"/>
                </a:solidFill>
                <a:latin typeface="Arial"/>
                <a:ea typeface="Arial"/>
                <a:cs typeface="Arial"/>
                <a:sym typeface="Arial"/>
              </a:rPr>
              <a:t>There is potential for future iterations of the game to incorporate a hybrid model, combining both list and visual elements. This approach could retain the usability benefits of a simplified format while reintroducing the visual appeal that many players cherish.</a:t>
            </a:r>
            <a:endParaRPr sz="1500">
              <a:solidFill>
                <a:schemeClr val="dk1"/>
              </a:solidFill>
              <a:latin typeface="Calibri"/>
              <a:ea typeface="Calibri"/>
              <a:cs typeface="Calibri"/>
              <a:sym typeface="Calibri"/>
            </a:endParaRPr>
          </a:p>
        </p:txBody>
      </p:sp>
      <p:sp>
        <p:nvSpPr>
          <p:cNvPr id="126" name="Google Shape;126;p8"/>
          <p:cNvSpPr/>
          <p:nvPr/>
        </p:nvSpPr>
        <p:spPr>
          <a:xfrm>
            <a:off x="1476375" y="1411432"/>
            <a:ext cx="914400" cy="0"/>
          </a:xfrm>
          <a:custGeom>
            <a:rect b="b" l="l" r="r" t="t"/>
            <a:pathLst>
              <a:path extrusionOk="0" h="120000" w="914400">
                <a:moveTo>
                  <a:pt x="0" y="0"/>
                </a:moveTo>
                <a:lnTo>
                  <a:pt x="6007244" y="0"/>
                </a:lnTo>
              </a:path>
            </a:pathLst>
          </a:custGeom>
          <a:noFill/>
          <a:ln cap="flat" cmpd="sng" w="19050">
            <a:solidFill>
              <a:srgbClr val="BD905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ploadFile/125_2.jpg" id="127" name="Google Shape;127;p8"/>
          <p:cNvPicPr preferRelativeResize="0"/>
          <p:nvPr/>
        </p:nvPicPr>
        <p:blipFill rotWithShape="1">
          <a:blip r:embed="rId3">
            <a:alphaModFix/>
          </a:blip>
          <a:srcRect b="78022" l="16427" r="54755" t="0"/>
          <a:stretch/>
        </p:blipFill>
        <p:spPr>
          <a:xfrm>
            <a:off x="911040" y="1147855"/>
            <a:ext cx="1556428" cy="887777"/>
          </a:xfrm>
          <a:prstGeom prst="parallelogram">
            <a:avLst>
              <a:gd fmla="val 25000" name="adj"/>
            </a:avLst>
          </a:prstGeom>
          <a:noFill/>
          <a:ln>
            <a:noFill/>
          </a:ln>
        </p:spPr>
      </p:pic>
      <p:pic>
        <p:nvPicPr>
          <p:cNvPr descr="/uploadFile/125_2.jpg" id="128" name="Google Shape;128;p8"/>
          <p:cNvPicPr preferRelativeResize="0"/>
          <p:nvPr/>
        </p:nvPicPr>
        <p:blipFill rotWithShape="1">
          <a:blip r:embed="rId3">
            <a:alphaModFix/>
          </a:blip>
          <a:srcRect b="59560" l="14451" r="56646" t="18462"/>
          <a:stretch/>
        </p:blipFill>
        <p:spPr>
          <a:xfrm>
            <a:off x="3793786" y="1026888"/>
            <a:ext cx="1556400" cy="887700"/>
          </a:xfrm>
          <a:prstGeom prst="parallelogram">
            <a:avLst>
              <a:gd fmla="val 25000" name="adj"/>
            </a:avLst>
          </a:prstGeom>
          <a:noFill/>
          <a:ln>
            <a:noFill/>
          </a:ln>
        </p:spPr>
      </p:pic>
      <p:pic>
        <p:nvPicPr>
          <p:cNvPr descr="/uploadFile/125_2.jpg" id="129" name="Google Shape;129;p8"/>
          <p:cNvPicPr preferRelativeResize="0"/>
          <p:nvPr/>
        </p:nvPicPr>
        <p:blipFill rotWithShape="1">
          <a:blip r:embed="rId3">
            <a:alphaModFix/>
          </a:blip>
          <a:srcRect b="37582" l="12717" r="58382" t="40439"/>
          <a:stretch/>
        </p:blipFill>
        <p:spPr>
          <a:xfrm>
            <a:off x="6628426" y="1147855"/>
            <a:ext cx="1556428" cy="887777"/>
          </a:xfrm>
          <a:prstGeom prst="parallelogram">
            <a:avLst>
              <a:gd fmla="val 25000"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9"/>
          <p:cNvSpPr/>
          <p:nvPr/>
        </p:nvSpPr>
        <p:spPr>
          <a:xfrm>
            <a:off x="0" y="1747141"/>
            <a:ext cx="9142850" cy="1753776"/>
          </a:xfrm>
          <a:custGeom>
            <a:rect b="b" l="l" r="r" t="t"/>
            <a:pathLst>
              <a:path extrusionOk="0" h="1753776" w="9142850">
                <a:moveTo>
                  <a:pt x="0" y="0"/>
                </a:moveTo>
                <a:lnTo>
                  <a:pt x="9142850" y="0"/>
                </a:lnTo>
                <a:lnTo>
                  <a:pt x="9142850" y="1753776"/>
                </a:lnTo>
                <a:lnTo>
                  <a:pt x="0" y="1753776"/>
                </a:lnTo>
                <a:close/>
              </a:path>
            </a:pathLst>
          </a:custGeom>
          <a:solidFill>
            <a:srgbClr val="BD90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9"/>
          <p:cNvSpPr/>
          <p:nvPr/>
        </p:nvSpPr>
        <p:spPr>
          <a:xfrm>
            <a:off x="3886954" y="2016153"/>
            <a:ext cx="4572000" cy="1086259"/>
          </a:xfrm>
          <a:prstGeom prst="rect">
            <a:avLst/>
          </a:prstGeom>
          <a:noFill/>
          <a:ln>
            <a:noFill/>
          </a:ln>
        </p:spPr>
        <p:txBody>
          <a:bodyPr anchorCtr="0" anchor="t" bIns="95250" lIns="95250" spcFirstLastPara="1" rIns="95250" wrap="square" tIns="95250">
            <a:spAutoFit/>
          </a:bodyPr>
          <a:lstStyle/>
          <a:p>
            <a:pPr indent="0" lvl="0" marL="0" marR="0" rtl="0" algn="l">
              <a:lnSpc>
                <a:spcPct val="80000"/>
              </a:lnSpc>
              <a:spcBef>
                <a:spcPts val="0"/>
              </a:spcBef>
              <a:spcAft>
                <a:spcPts val="0"/>
              </a:spcAft>
              <a:buNone/>
            </a:pPr>
            <a:r>
              <a:rPr b="1" lang="en-US" sz="3600">
                <a:solidFill>
                  <a:srgbClr val="FFFFFF"/>
                </a:solidFill>
                <a:latin typeface="Arial"/>
                <a:ea typeface="Arial"/>
                <a:cs typeface="Arial"/>
                <a:sym typeface="Arial"/>
              </a:rPr>
              <a:t>03 Error Handling Mechanism</a:t>
            </a:r>
            <a:endParaRPr sz="3600">
              <a:solidFill>
                <a:schemeClr val="dk1"/>
              </a:solidFill>
              <a:latin typeface="Calibri"/>
              <a:ea typeface="Calibri"/>
              <a:cs typeface="Calibri"/>
              <a:sym typeface="Calibri"/>
            </a:endParaRPr>
          </a:p>
        </p:txBody>
      </p:sp>
      <p:pic>
        <p:nvPicPr>
          <p:cNvPr descr="/uploadFile/125_2.jpg" id="137" name="Google Shape;137;p9"/>
          <p:cNvPicPr preferRelativeResize="0"/>
          <p:nvPr/>
        </p:nvPicPr>
        <p:blipFill rotWithShape="1">
          <a:blip r:embed="rId3">
            <a:alphaModFix/>
          </a:blip>
          <a:srcRect b="52152" l="3061" r="45918" t="0"/>
          <a:stretch/>
        </p:blipFill>
        <p:spPr>
          <a:xfrm flipH="1" rot="8100000">
            <a:off x="436070" y="2047729"/>
            <a:ext cx="3219331" cy="2279557"/>
          </a:xfrm>
          <a:prstGeom prst="triangle">
            <a:avLst>
              <a:gd fmla="val 50000"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2024-11-21T20:47:34Z</dcterms:created>
  <dc:creator>PptxGenJS</dc:creator>
</cp:coreProperties>
</file>