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Data%20Analysis%20using%20Excel\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8136482939632551E-2"/>
          <c:y val="0.16708333333333336"/>
          <c:w val="0.63279352580927384"/>
          <c:h val="0.72088764946048411"/>
        </c:manualLayout>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1-1260-4B9C-A702-D27BDCEA219D}"/>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1260-4B9C-A702-D27BDCEA219D}"/>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1260-4B9C-A702-D27BDCEA219D}"/>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1260-4B9C-A702-D27BDCEA219D}"/>
            </c:ext>
          </c:extLst>
        </c:ser>
        <c:dLbls>
          <c:showLegendKey val="0"/>
          <c:showVal val="0"/>
          <c:showCatName val="0"/>
          <c:showSerName val="0"/>
          <c:showPercent val="0"/>
          <c:showBubbleSize val="0"/>
        </c:dLbls>
        <c:gapWidth val="219"/>
        <c:overlap val="-27"/>
        <c:axId val="2080595056"/>
        <c:axId val="2080588816"/>
      </c:barChart>
      <c:catAx>
        <c:axId val="208059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0588816"/>
        <c:crosses val="autoZero"/>
        <c:auto val="1"/>
        <c:lblAlgn val="ctr"/>
        <c:lblOffset val="100"/>
        <c:noMultiLvlLbl val="0"/>
      </c:catAx>
      <c:valAx>
        <c:axId val="20805888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05950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RAHUL R</a:t>
            </a:r>
          </a:p>
          <a:p>
            <a:r>
              <a:rPr lang="en-US" sz="2400" dirty="0"/>
              <a:t>REGISTER NO</a:t>
            </a:r>
            <a:r>
              <a:rPr lang="en-US" sz="2400"/>
              <a:t>: 312202789</a:t>
            </a:r>
            <a:endParaRPr lang="en-US" sz="2400" dirty="0"/>
          </a:p>
          <a:p>
            <a:r>
              <a:rPr lang="en-US" sz="2400" dirty="0"/>
              <a:t>DEPARTMENT: B.COM (GENERAL)</a:t>
            </a:r>
          </a:p>
          <a:p>
            <a:r>
              <a:rPr lang="en-US" sz="2400" dirty="0"/>
              <a:t>COLLEGE: ST.JOSEPH’S ARTS AND SCIENCE,KOVUR.</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46A1232B-5E3E-9207-BD2E-C5AB78B5A437}"/>
              </a:ext>
            </a:extLst>
          </p:cNvPr>
          <p:cNvSpPr txBox="1"/>
          <p:nvPr/>
        </p:nvSpPr>
        <p:spPr>
          <a:xfrm>
            <a:off x="838200" y="1219200"/>
            <a:ext cx="7620000" cy="557075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r>
              <a:rPr kumimoji="0" lang="en-US" altLang="en-US" sz="1800" b="0" i="0" u="none" strike="noStrike" cap="none" normalizeH="0" baseline="0" dirty="0">
                <a:ln>
                  <a:noFill/>
                </a:ln>
                <a:solidFill>
                  <a:schemeClr val="tx1"/>
                </a:solidFill>
                <a:effectLst/>
                <a:latin typeface="Arial" panose="020B0604020202020204" pitchFamily="34" charset="0"/>
              </a:rPr>
              <a:t>: Gathered a comprehensive employee dataset from Kaggle, including key details like </a:t>
            </a:r>
            <a:r>
              <a:rPr kumimoji="0" lang="en-US" altLang="en-US" sz="1800" b="0" i="0" u="none" strike="noStrike" cap="none" normalizeH="0" baseline="0" dirty="0" err="1">
                <a:ln>
                  <a:noFill/>
                </a:ln>
                <a:solidFill>
                  <a:schemeClr val="tx1"/>
                </a:solidFill>
                <a:effectLst/>
                <a:latin typeface="Arial" panose="020B0604020202020204" pitchFamily="34" charset="0"/>
              </a:rPr>
              <a:t>EmpID</a:t>
            </a:r>
            <a:r>
              <a:rPr kumimoji="0" lang="en-US" altLang="en-US" sz="1800" b="0" i="0" u="none" strike="noStrike" cap="none" normalizeH="0" baseline="0" dirty="0">
                <a:ln>
                  <a:noFill/>
                </a:ln>
                <a:solidFill>
                  <a:schemeClr val="tx1"/>
                </a:solidFill>
                <a:effectLst/>
                <a:latin typeface="Arial" panose="020B0604020202020204" pitchFamily="34" charset="0"/>
              </a:rPr>
              <a:t>, Job Title, Supervisor, Department, Business Unit, and Employee Status.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Filtering</a:t>
            </a:r>
            <a:r>
              <a:rPr kumimoji="0" lang="en-US" altLang="en-US" sz="1800" b="0" i="0" u="none" strike="noStrike" cap="none" normalizeH="0" baseline="0" dirty="0">
                <a:ln>
                  <a:noFill/>
                </a:ln>
                <a:solidFill>
                  <a:schemeClr val="tx1"/>
                </a:solidFill>
                <a:effectLst/>
                <a:latin typeface="Arial" panose="020B0604020202020204" pitchFamily="34" charset="0"/>
              </a:rPr>
              <a:t>: Selected relevant attributes such as Employee Classification, Pay Zone, Performance Score, and Employee Rating.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Categorization</a:t>
            </a:r>
            <a:r>
              <a:rPr kumimoji="0" lang="en-US" altLang="en-US" sz="1800" b="0" i="0" u="none" strike="noStrike" cap="none" normalizeH="0" baseline="0" dirty="0">
                <a:ln>
                  <a:noFill/>
                </a:ln>
                <a:solidFill>
                  <a:schemeClr val="tx1"/>
                </a:solidFill>
                <a:effectLst/>
                <a:latin typeface="Arial" panose="020B0604020202020204" pitchFamily="34" charset="0"/>
              </a:rPr>
              <a:t>: Classified employee performance levels using a custom formula:</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400" b="0" i="1" u="none" strike="noStrike" cap="none" normalizeH="0" baseline="0" dirty="0">
                <a:ln>
                  <a:noFill/>
                </a:ln>
                <a:solidFill>
                  <a:schemeClr val="tx1"/>
                </a:solidFill>
                <a:effectLst/>
                <a:latin typeface="Arial Unicode MS"/>
              </a:rPr>
              <a:t>=IFS(Z8&gt;=5,"VERY HIGH", Z8&gt;=4,"HIGH", Z8&gt;=3,"MED",TRUE,"LOW")</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Pivot Table Creation</a:t>
            </a:r>
            <a:r>
              <a:rPr kumimoji="0" lang="en-US" altLang="en-US" sz="1800" b="0" i="0" u="none" strike="noStrike" cap="none" normalizeH="0" baseline="0" dirty="0">
                <a:ln>
                  <a:noFill/>
                </a:ln>
                <a:solidFill>
                  <a:schemeClr val="tx1"/>
                </a:solidFill>
                <a:effectLst/>
                <a:latin typeface="Arial" panose="020B0604020202020204" pitchFamily="34" charset="0"/>
              </a:rPr>
              <a:t>: Converted the categorized data into a pivot table to enable easy analysis and comparison across performance levels.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Visualization</a:t>
            </a:r>
            <a:r>
              <a:rPr kumimoji="0" lang="en-US" altLang="en-US" sz="1800" b="0" i="0" u="none" strike="noStrike" cap="none" normalizeH="0" baseline="0" dirty="0">
                <a:ln>
                  <a:noFill/>
                </a:ln>
                <a:solidFill>
                  <a:schemeClr val="tx1"/>
                </a:solidFill>
                <a:effectLst/>
                <a:latin typeface="Arial" panose="020B0604020202020204" pitchFamily="34" charset="0"/>
              </a:rPr>
              <a:t>: Visualized the pivot table data in graphical format for clearer insights into employee performance trends across various departments and groups.</a:t>
            </a:r>
            <a:endParaRPr lang="en-US" dirty="0"/>
          </a:p>
          <a:p>
            <a:endParaRPr lang="en-US" dirty="0"/>
          </a:p>
          <a:p>
            <a:endParaRPr lang="en-US"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B083E1CA-3974-5E4E-DEEC-0B5C1F49DFAC}"/>
              </a:ext>
            </a:extLst>
          </p:cNvPr>
          <p:cNvGraphicFramePr>
            <a:graphicFrameLocks/>
          </p:cNvGraphicFramePr>
          <p:nvPr>
            <p:extLst>
              <p:ext uri="{D42A27DB-BD31-4B8C-83A1-F6EECF244321}">
                <p14:modId xmlns:p14="http://schemas.microsoft.com/office/powerpoint/2010/main" val="1957421027"/>
              </p:ext>
            </p:extLst>
          </p:nvPr>
        </p:nvGraphicFramePr>
        <p:xfrm>
          <a:off x="1143000" y="1295399"/>
          <a:ext cx="6553200" cy="45243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AFB5BC-6EDD-7D5B-70C6-891FDC62A98C}"/>
              </a:ext>
            </a:extLst>
          </p:cNvPr>
          <p:cNvSpPr txBox="1"/>
          <p:nvPr/>
        </p:nvSpPr>
        <p:spPr>
          <a:xfrm>
            <a:off x="838200" y="1447800"/>
            <a:ext cx="8458200" cy="2308324"/>
          </a:xfrm>
          <a:prstGeom prst="rect">
            <a:avLst/>
          </a:prstGeom>
          <a:noFill/>
        </p:spPr>
        <p:txBody>
          <a:bodyPr wrap="square" rtlCol="0">
            <a:spAutoFit/>
          </a:bodyPr>
          <a:lstStyle/>
          <a:p>
            <a:r>
              <a:rPr lang="en-US" dirty="0"/>
              <a:t>The analysis of employee performance levels shows that the "MED" category has the highest number of entries, indicating that the majority of employees are performing at a moderate level. Groups like SVG and MSC have the highest total counts, suggesting more active engagement or larger group sizes, while PL has the lowest total, reflecting less engagement or fewer employees. The distribution across "HIGH" and "VERY HIGH" levels is consistent, with significant representation, showing a well-rounded performance spectrum. Overall, this data highlights a balanced spread across performance categories, with room for development toward higher performance levels.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9E0A888E-512F-8FFB-4E2F-7D54CA0E3AA6}"/>
              </a:ext>
            </a:extLst>
          </p:cNvPr>
          <p:cNvSpPr txBox="1"/>
          <p:nvPr/>
        </p:nvSpPr>
        <p:spPr>
          <a:xfrm>
            <a:off x="747712" y="1692992"/>
            <a:ext cx="5876925" cy="923330"/>
          </a:xfrm>
          <a:prstGeom prst="rect">
            <a:avLst/>
          </a:prstGeom>
          <a:noFill/>
        </p:spPr>
        <p:txBody>
          <a:bodyPr wrap="square" rtlCol="0">
            <a:spAutoFit/>
          </a:bodyPr>
          <a:lstStyle/>
          <a:p>
            <a:r>
              <a:rPr lang="en-US" dirty="0"/>
              <a:t>Analysis the employees to find out</a:t>
            </a:r>
          </a:p>
          <a:p>
            <a:pPr marL="285750" indent="-285750">
              <a:buFont typeface="Arial" panose="020B0604020202020204" pitchFamily="34" charset="0"/>
              <a:buChar char="•"/>
            </a:pPr>
            <a:r>
              <a:rPr lang="en-US" dirty="0"/>
              <a:t>Particular employee performance </a:t>
            </a:r>
          </a:p>
          <a:p>
            <a:pPr marL="285750" indent="-285750">
              <a:buFont typeface="Arial" panose="020B0604020202020204" pitchFamily="34" charset="0"/>
              <a:buChar char="•"/>
            </a:pPr>
            <a:r>
              <a:rPr lang="en-US" dirty="0"/>
              <a:t> Overall growth of the organization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200329"/>
          </a:xfrm>
          <a:prstGeom prst="rect">
            <a:avLst/>
          </a:prstGeom>
          <a:noFill/>
        </p:spPr>
        <p:txBody>
          <a:bodyPr wrap="square" rtlCol="0">
            <a:spAutoFit/>
          </a:bodyPr>
          <a:lstStyle/>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Analysis of data from employee database for their performance using different metrics.</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DEDDA22C-E02E-DF18-5CBD-296ABE55D5EC}"/>
              </a:ext>
            </a:extLst>
          </p:cNvPr>
          <p:cNvSpPr txBox="1"/>
          <p:nvPr/>
        </p:nvSpPr>
        <p:spPr>
          <a:xfrm>
            <a:off x="1066800" y="1695450"/>
            <a:ext cx="54102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Employee</a:t>
            </a:r>
          </a:p>
          <a:p>
            <a:pPr marL="285750" indent="-285750">
              <a:buFont typeface="Arial" panose="020B0604020202020204" pitchFamily="34" charset="0"/>
              <a:buChar char="•"/>
            </a:pPr>
            <a:r>
              <a:rPr lang="en-US" dirty="0"/>
              <a:t>Employer</a:t>
            </a:r>
          </a:p>
          <a:p>
            <a:pPr marL="285750" indent="-285750">
              <a:buFont typeface="Arial" panose="020B0604020202020204" pitchFamily="34" charset="0"/>
              <a:buChar char="•"/>
            </a:pPr>
            <a:r>
              <a:rPr lang="en-US" dirty="0"/>
              <a:t>Organization</a:t>
            </a:r>
          </a:p>
          <a:p>
            <a:pPr marL="285750" indent="-285750">
              <a:buFont typeface="Arial" panose="020B0604020202020204" pitchFamily="34" charset="0"/>
              <a:buChar char="•"/>
            </a:pPr>
            <a:r>
              <a:rPr lang="en-US" dirty="0"/>
              <a:t>Different industry</a:t>
            </a:r>
          </a:p>
          <a:p>
            <a:pPr marL="285750" indent="-285750">
              <a:buFont typeface="Arial" panose="020B0604020202020204" pitchFamily="34" charset="0"/>
              <a:buChar char="•"/>
            </a:pPr>
            <a:r>
              <a:rPr lang="en-US" dirty="0"/>
              <a:t>IT sector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361D733C-B495-053C-0369-4EE4903C3E86}"/>
              </a:ext>
            </a:extLst>
          </p:cNvPr>
          <p:cNvSpPr txBox="1"/>
          <p:nvPr/>
        </p:nvSpPr>
        <p:spPr>
          <a:xfrm>
            <a:off x="2819400" y="2362200"/>
            <a:ext cx="6991350" cy="1200329"/>
          </a:xfrm>
          <a:prstGeom prst="rect">
            <a:avLst/>
          </a:prstGeom>
          <a:noFill/>
        </p:spPr>
        <p:txBody>
          <a:bodyPr wrap="square" rtlCol="0">
            <a:spAutoFit/>
          </a:bodyPr>
          <a:lstStyle/>
          <a:p>
            <a:r>
              <a:rPr lang="en-US" dirty="0"/>
              <a:t>CONDITIONAL FORMATING – Missing</a:t>
            </a:r>
          </a:p>
          <a:p>
            <a:r>
              <a:rPr lang="en-US" dirty="0"/>
              <a:t>FILTER – Removing the Missing Values</a:t>
            </a:r>
          </a:p>
          <a:p>
            <a:r>
              <a:rPr lang="en-US" dirty="0"/>
              <a:t>PIVOT – Summary</a:t>
            </a:r>
          </a:p>
          <a:p>
            <a:r>
              <a:rPr lang="en-US" dirty="0"/>
              <a:t>GRAPH – Data Visualization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EEA141A6-D9E4-0FBD-10C0-F7ED55A1D80A}"/>
              </a:ext>
            </a:extLst>
          </p:cNvPr>
          <p:cNvSpPr txBox="1"/>
          <p:nvPr/>
        </p:nvSpPr>
        <p:spPr>
          <a:xfrm>
            <a:off x="609600" y="1295400"/>
            <a:ext cx="8382000" cy="2585323"/>
          </a:xfrm>
          <a:prstGeom prst="rect">
            <a:avLst/>
          </a:prstGeom>
          <a:noFill/>
        </p:spPr>
        <p:txBody>
          <a:bodyPr wrap="square" rtlCol="0">
            <a:spAutoFit/>
          </a:bodyPr>
          <a:lstStyle/>
          <a:p>
            <a:r>
              <a:rPr lang="en-US" dirty="0"/>
              <a:t>Employee = Kaggle</a:t>
            </a:r>
          </a:p>
          <a:p>
            <a:r>
              <a:rPr lang="en-US" dirty="0"/>
              <a:t>26 – features</a:t>
            </a:r>
          </a:p>
          <a:p>
            <a:r>
              <a:rPr lang="en-US" dirty="0"/>
              <a:t>9 – features</a:t>
            </a:r>
          </a:p>
          <a:p>
            <a:r>
              <a:rPr lang="en-US" dirty="0"/>
              <a:t>Emp id-num</a:t>
            </a:r>
          </a:p>
          <a:p>
            <a:r>
              <a:rPr lang="en-US" dirty="0"/>
              <a:t>Name-text</a:t>
            </a:r>
          </a:p>
          <a:p>
            <a:r>
              <a:rPr lang="en-US" dirty="0"/>
              <a:t>Emp type</a:t>
            </a:r>
          </a:p>
          <a:p>
            <a:r>
              <a:rPr lang="en-US" dirty="0"/>
              <a:t>Performance level’</a:t>
            </a:r>
          </a:p>
          <a:p>
            <a:r>
              <a:rPr lang="en-US" dirty="0"/>
              <a:t>Gender male female</a:t>
            </a:r>
          </a:p>
          <a:p>
            <a:r>
              <a:rPr lang="en-US" dirty="0"/>
              <a:t>Employee rating - num</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584775"/>
          </a:xfrm>
          <a:prstGeom prst="rect">
            <a:avLst/>
          </a:prstGeom>
          <a:noFill/>
        </p:spPr>
        <p:txBody>
          <a:bodyPr wrap="square" rtlCol="0">
            <a:spAutoFit/>
          </a:bodyPr>
          <a:lstStyle/>
          <a:p>
            <a:pPr algn="l"/>
            <a:r>
              <a:rPr lang="en-US" sz="1600" b="1" i="0" dirty="0">
                <a:solidFill>
                  <a:srgbClr val="0D0D0D"/>
                </a:solidFill>
                <a:effectLst/>
                <a:latin typeface="Times New Roman" panose="02020603050405020304" pitchFamily="18" charset="0"/>
                <a:cs typeface="Times New Roman" panose="02020603050405020304" pitchFamily="18" charset="0"/>
              </a:rPr>
              <a:t>Performance level =</a:t>
            </a:r>
          </a:p>
          <a:p>
            <a:pPr algn="l"/>
            <a:r>
              <a:rPr lang="en-US" sz="1600" b="1" i="0" dirty="0">
                <a:solidFill>
                  <a:srgbClr val="0D0D0D"/>
                </a:solidFill>
                <a:effectLst/>
                <a:latin typeface="Times New Roman" panose="02020603050405020304" pitchFamily="18" charset="0"/>
                <a:cs typeface="Times New Roman" panose="02020603050405020304" pitchFamily="18" charset="0"/>
              </a:rPr>
              <a:t>IFS(Z8&gt;=5,"VERY HIGH", Z8&gt;=4,"HIGH",Z8&gt;=3,"MED",TRUE,"LOW")</a:t>
            </a:r>
            <a:endParaRPr lang="en-IN"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TotalTime>
  <Words>467</Words>
  <Application>Microsoft Office PowerPoint</Application>
  <PresentationFormat>Widescreen</PresentationFormat>
  <Paragraphs>76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KISHORE D</cp:lastModifiedBy>
  <cp:revision>22</cp:revision>
  <dcterms:created xsi:type="dcterms:W3CDTF">2024-03-29T15:07:22Z</dcterms:created>
  <dcterms:modified xsi:type="dcterms:W3CDTF">2024-10-28T08:33:34Z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