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59" r:id="rId3"/>
    <p:sldId id="260" r:id="rId4"/>
    <p:sldId id="262" r:id="rId5"/>
    <p:sldId id="269" r:id="rId6"/>
    <p:sldId id="261" r:id="rId7"/>
    <p:sldId id="266" r:id="rId8"/>
    <p:sldId id="263" r:id="rId9"/>
    <p:sldId id="265" r:id="rId10"/>
    <p:sldId id="268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87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1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1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5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1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D3C387-934B-4D70-8917-30E3AB3F3B1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01A1D-759A-43AB-BD86-43DA21C4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598693799&amp;sxsrf=ACQVn0-45KE-Wr0vXiq59C5OswYTAM-RdA:1705378704069&amp;q=categorizing&amp;si=AKbGX_rYYX5RSQWW4ITS1L-igAzuSUrdxfaUQSzRaI3r8eBokf4IwbnvM3V591Ft7Mnd_IUvFc-a60nCjbN51yl2ybGDmSjf_mlpATXvv5ikw9riaEpjrKg%3D&amp;expnd=1" TargetMode="External"/><Relationship Id="rId2" Type="http://schemas.openxmlformats.org/officeDocument/2006/relationships/hyperlink" Target="https://www.google.com/search?sca_esv=598693799&amp;sxsrf=ACQVn0-45KE-Wr0vXiq59C5OswYTAM-RdA:1705378704069&amp;q=computationally&amp;si=AKbGX_qbffDhNJNmNuoQO9DPv_17ZbbvYuI4E-tnNOSLaZINkyqdYa3R-9dySBnpucAwWlgNZoP_NXksfwXjb2V3knQV6q3jp5-kHhOrtkfFuRHyfOItdFs%3D&amp;expn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9469"/>
          </a:xfrm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0003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737360"/>
            <a:ext cx="9601196" cy="52251"/>
          </a:xfrm>
        </p:spPr>
        <p:txBody>
          <a:bodyPr>
            <a:noAutofit/>
          </a:bodyPr>
          <a:lstStyle/>
          <a:p>
            <a:r>
              <a:rPr lang="en-US" sz="6600" b="1" dirty="0"/>
              <a:t>Multinomial Naïve Bayes</a:t>
            </a:r>
            <a:br>
              <a:rPr lang="en-US" sz="6600" b="1" dirty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Multinomial Naïve Bayes is another variant of the Naïve Bayes algorithm, designed for classification tasks where the features represent the frequencies with which certain events occur.</a:t>
            </a:r>
          </a:p>
          <a:p>
            <a:r>
              <a:rPr lang="en-US" dirty="0"/>
              <a:t>It is particularly suitable for discrete data, often used in text classification, document classification, and other applications where the input features can be counts, such as the number of times a word appears in a document.</a:t>
            </a:r>
          </a:p>
          <a:p>
            <a:r>
              <a:rPr lang="en-US" dirty="0"/>
              <a:t>The formula is as follows:</a:t>
            </a:r>
          </a:p>
          <a:p>
            <a:pPr marL="0" indent="0" algn="ctr">
              <a:buNone/>
            </a:pPr>
            <a:r>
              <a:rPr lang="en-US" dirty="0"/>
              <a:t>P(A|B) = P(A) * P(B|A)/P(B)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01782"/>
            <a:ext cx="9601196" cy="1658983"/>
          </a:xfrm>
        </p:spPr>
        <p:txBody>
          <a:bodyPr>
            <a:noAutofit/>
          </a:bodyPr>
          <a:lstStyle/>
          <a:p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Bernoulli Naïve Bayes</a:t>
            </a:r>
            <a:b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Naïve Bayes is a variant of the Naïve Bayes algorithm, particularly suitable for binary feature vectors.</a:t>
            </a:r>
          </a:p>
          <a:p>
            <a:r>
              <a:rPr lang="en-US" dirty="0"/>
              <a:t>It is based on the Bernoulli distribution and is used when features are independent </a:t>
            </a:r>
            <a:r>
              <a:rPr lang="en-US" dirty="0" err="1"/>
              <a:t>booleans</a:t>
            </a:r>
            <a:r>
              <a:rPr lang="en-US" dirty="0"/>
              <a:t> describing inputs. </a:t>
            </a:r>
          </a:p>
          <a:p>
            <a:r>
              <a:rPr lang="en-US" dirty="0"/>
              <a:t>The formula is as follows:</a:t>
            </a:r>
          </a:p>
          <a:p>
            <a:pPr marL="0" indent="0" algn="ctr">
              <a:buNone/>
            </a:pPr>
            <a:r>
              <a:rPr lang="en-US" dirty="0"/>
              <a:t>P(A|B) = P(B|A) * P(A) / P(B)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hybrid model refers to a combination of two or more different models or techniques to address a particular problem or task. </a:t>
            </a:r>
          </a:p>
          <a:p>
            <a:r>
              <a:rPr lang="en-US" dirty="0"/>
              <a:t>Hybrid models are commonly used in various fields, including machine learning, where combining different algorithms or approaches can lead to improved results compared to using a single model.</a:t>
            </a:r>
          </a:p>
          <a:p>
            <a:r>
              <a:rPr lang="en-US" dirty="0"/>
              <a:t>The formula for a hybrid model can vary widely depending on the specific combination of models or techniques being used. In general, the formula for a hybrid model involves a combination or ensemble of multiple models, often weighted or combined in some way. </a:t>
            </a:r>
          </a:p>
          <a:p>
            <a:r>
              <a:rPr lang="en-US" dirty="0"/>
              <a:t>Here's a generic representation:</a:t>
            </a:r>
          </a:p>
          <a:p>
            <a:pPr marL="0" indent="0" algn="ctr">
              <a:buNone/>
            </a:pPr>
            <a:r>
              <a:rPr lang="en-US" i="1" dirty="0"/>
              <a:t>w</a:t>
            </a:r>
            <a:r>
              <a:rPr lang="en-US" dirty="0"/>
              <a:t>1​⋅Model1​(Input)+</a:t>
            </a:r>
            <a:r>
              <a:rPr lang="en-US" i="1" dirty="0"/>
              <a:t>w</a:t>
            </a:r>
            <a:r>
              <a:rPr lang="en-US" dirty="0"/>
              <a:t>2​⋅Model2​(Input)+…+</a:t>
            </a:r>
            <a:r>
              <a:rPr lang="en-US" i="1" dirty="0" err="1"/>
              <a:t>wn</a:t>
            </a:r>
            <a:r>
              <a:rPr lang="en-US" dirty="0"/>
              <a:t>​⋅</a:t>
            </a:r>
            <a:r>
              <a:rPr lang="en-US" dirty="0" err="1"/>
              <a:t>Model</a:t>
            </a:r>
            <a:r>
              <a:rPr lang="en-US" i="1" dirty="0" err="1"/>
              <a:t>n</a:t>
            </a:r>
            <a:r>
              <a:rPr lang="en-US" dirty="0"/>
              <a:t>​(Input)</a:t>
            </a:r>
          </a:p>
        </p:txBody>
      </p:sp>
    </p:spTree>
    <p:extLst>
      <p:ext uri="{BB962C8B-B14F-4D97-AF65-F5344CB8AC3E}">
        <p14:creationId xmlns:p14="http://schemas.microsoft.com/office/powerpoint/2010/main" val="2568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overall contributions and significance of the sentiment analysis project.</a:t>
            </a:r>
          </a:p>
          <a:p>
            <a:r>
              <a:rPr lang="en-US" dirty="0"/>
              <a:t>Emphasize the importance of sentiment analysis in understanding public opinion and its applications in various domains.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57411"/>
          </a:xfrm>
        </p:spPr>
        <p:txBody>
          <a:bodyPr>
            <a:normAutofit/>
          </a:bodyPr>
          <a:lstStyle/>
          <a:p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89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86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Sentiment?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The process of </a:t>
            </a:r>
            <a:r>
              <a:rPr lang="en-US" dirty="0">
                <a:hlinkClick r:id="rId2"/>
              </a:rPr>
              <a:t>computationally</a:t>
            </a:r>
            <a:r>
              <a:rPr lang="en-US" dirty="0"/>
              <a:t> identifying and </a:t>
            </a:r>
            <a:r>
              <a:rPr lang="en-US" dirty="0">
                <a:hlinkClick r:id="rId3"/>
              </a:rPr>
              <a:t>categorizing</a:t>
            </a:r>
            <a:r>
              <a:rPr lang="en-US" dirty="0"/>
              <a:t> opinions expressed in a piece of text, especially in order to determine whether the writer's attitude towards a particular topic, product, etc. is positive, negative, or neutral</a:t>
            </a:r>
          </a:p>
        </p:txBody>
      </p:sp>
    </p:spTree>
    <p:extLst>
      <p:ext uri="{BB962C8B-B14F-4D97-AF65-F5344CB8AC3E}">
        <p14:creationId xmlns:p14="http://schemas.microsoft.com/office/powerpoint/2010/main" val="10425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Twitter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Twitter sentiment analysis is a process of using natural language processing, machine learning, and data analysis techniques to determine and extract the sentiment expressed in tweets on the social media platform Twitter. </a:t>
            </a:r>
          </a:p>
        </p:txBody>
      </p:sp>
    </p:spTree>
    <p:extLst>
      <p:ext uri="{BB962C8B-B14F-4D97-AF65-F5344CB8AC3E}">
        <p14:creationId xmlns:p14="http://schemas.microsoft.com/office/powerpoint/2010/main" val="31576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5005"/>
            <a:ext cx="9601196" cy="27277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Sentiment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training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create function that immediately classifies a tweet to sentiment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7632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from Kaggle.</a:t>
            </a:r>
          </a:p>
          <a:p>
            <a:r>
              <a:rPr lang="en-US" dirty="0"/>
              <a:t>Performing EDA</a:t>
            </a:r>
          </a:p>
          <a:p>
            <a:r>
              <a:rPr lang="en-US" dirty="0"/>
              <a:t>Creating Different ML models for further analysis.</a:t>
            </a:r>
          </a:p>
          <a:p>
            <a:r>
              <a:rPr lang="en-US" dirty="0"/>
              <a:t>Model Accuracy Comparison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8704"/>
          </a:xfrm>
        </p:spPr>
        <p:txBody>
          <a:bodyPr>
            <a:noAutofit/>
          </a:bodyPr>
          <a:lstStyle/>
          <a:p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 are used for Tweeter sentiment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</p:spPr>
        <p:txBody>
          <a:bodyPr/>
          <a:lstStyle/>
          <a:p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NLTK (Natural Language Toolkit)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Machine Learning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Logistic </a:t>
            </a:r>
            <a:r>
              <a:rPr lang="en-US" dirty="0" err="1"/>
              <a:t>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Bernoulli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Multinomial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Hybrid </a:t>
            </a:r>
          </a:p>
        </p:txBody>
      </p:sp>
    </p:spTree>
    <p:extLst>
      <p:ext uri="{BB962C8B-B14F-4D97-AF65-F5344CB8AC3E}">
        <p14:creationId xmlns:p14="http://schemas.microsoft.com/office/powerpoint/2010/main" val="27672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754"/>
            <a:ext cx="10515600" cy="3422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Logistic regression is a statistical method used for binary classification problems, where the outcome variable is categorical and has two possible classes.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regression model uses the logistic function to model the probability that a given input belongs to a particular class.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function ensures that the output of the model is between 0 and 1, making it suitable for representing probabilities.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function is defined as: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l-GR" b="1" i="1" dirty="0"/>
              <a:t>σ</a:t>
            </a:r>
            <a:r>
              <a:rPr lang="el-GR" b="1" dirty="0"/>
              <a:t>(</a:t>
            </a:r>
            <a:r>
              <a:rPr lang="en-US" b="1" i="1" dirty="0"/>
              <a:t>z</a:t>
            </a:r>
            <a:r>
              <a:rPr lang="en-US" b="1" dirty="0"/>
              <a:t>)=1+</a:t>
            </a:r>
            <a:r>
              <a:rPr lang="en-US" b="1" i="1" dirty="0"/>
              <a:t>e</a:t>
            </a:r>
            <a:r>
              <a:rPr lang="en-US" b="1" dirty="0"/>
              <a:t>−</a:t>
            </a:r>
            <a:r>
              <a:rPr lang="en-US" b="1" i="1" dirty="0"/>
              <a:t>z</a:t>
            </a:r>
            <a:r>
              <a:rPr lang="en-US" b="1" dirty="0"/>
              <a:t>1​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4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is a probabilistic machine learning algorithm based on Bayes' theorem. It is primarily used for classification tasks, especially in natural language processing and text classification.</a:t>
            </a:r>
          </a:p>
          <a:p>
            <a:r>
              <a:rPr lang="en-US" dirty="0"/>
              <a:t>The formula is as follows:</a:t>
            </a:r>
          </a:p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∣</a:t>
            </a:r>
            <a:r>
              <a:rPr lang="en-US" i="1" dirty="0"/>
              <a:t>B</a:t>
            </a:r>
            <a:r>
              <a:rPr lang="en-US" dirty="0"/>
              <a:t>)=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∣</a:t>
            </a:r>
            <a:r>
              <a:rPr lang="en-US" i="1" dirty="0"/>
              <a:t>A</a:t>
            </a:r>
            <a:r>
              <a:rPr lang="en-US" dirty="0"/>
              <a:t>)⋅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)​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</TotalTime>
  <Words>652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Twitter Sentiment Analysis</vt:lpstr>
      <vt:lpstr>What is Sentiment?</vt:lpstr>
      <vt:lpstr>What is Twitter Sentiment Analysis?</vt:lpstr>
      <vt:lpstr>Objectives Of the Project</vt:lpstr>
      <vt:lpstr>Workflow</vt:lpstr>
      <vt:lpstr>libraries are used for Tweeter sentiment Analysis project</vt:lpstr>
      <vt:lpstr>Machine Learning Algorithms:</vt:lpstr>
      <vt:lpstr>Logistic Regression</vt:lpstr>
      <vt:lpstr>Naïve Bayes</vt:lpstr>
      <vt:lpstr>Multinomial Naïve Bayes </vt:lpstr>
      <vt:lpstr>Bernoulli Naïve Bayes </vt:lpstr>
      <vt:lpstr>Hybrid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 Sentiment Analysis</dc:title>
  <dc:creator>HP</dc:creator>
  <cp:lastModifiedBy>gayatri Bhavsar</cp:lastModifiedBy>
  <cp:revision>27</cp:revision>
  <dcterms:created xsi:type="dcterms:W3CDTF">2024-01-16T04:19:30Z</dcterms:created>
  <dcterms:modified xsi:type="dcterms:W3CDTF">2024-01-19T16:29:23Z</dcterms:modified>
</cp:coreProperties>
</file>