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1da16492c2e457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/>
        <a:ea typeface="等线"/>
      </a:defRPr>
    </a:lvl1pPr>
    <a:lvl2pPr marL="457200" lvl="1" algn="l" defTabSz="914400">
      <a:defRPr sz="1800" kern="1200">
        <a:solidFill>
          <a:schemeClr val="tx1"/>
        </a:solidFill>
        <a:latin typeface="等线"/>
        <a:ea typeface="等线"/>
      </a:defRPr>
    </a:lvl2pPr>
    <a:lvl3pPr marL="914400" lvl="2" algn="l" defTabSz="914400">
      <a:defRPr sz="1800" kern="1200">
        <a:solidFill>
          <a:schemeClr val="tx1"/>
        </a:solidFill>
        <a:latin typeface="等线"/>
        <a:ea typeface="等线"/>
      </a:defRPr>
    </a:lvl3pPr>
    <a:lvl4pPr marL="1371600" lvl="3" algn="l" defTabSz="914400">
      <a:defRPr sz="1800" kern="1200">
        <a:solidFill>
          <a:schemeClr val="tx1"/>
        </a:solidFill>
        <a:latin typeface="等线"/>
        <a:ea typeface="等线"/>
      </a:defRPr>
    </a:lvl4pPr>
    <a:lvl5pPr marL="1828800" lvl="4" algn="l" defTabSz="914400">
      <a:defRPr sz="1800" kern="1200">
        <a:solidFill>
          <a:schemeClr val="tx1"/>
        </a:solidFill>
        <a:latin typeface="等线"/>
        <a:ea typeface="等线"/>
      </a:defRPr>
    </a:lvl5pPr>
    <a:lvl6pPr marL="2286000" lvl="5" algn="l" defTabSz="914400">
      <a:defRPr sz="1800" kern="1200">
        <a:solidFill>
          <a:schemeClr val="tx1"/>
        </a:solidFill>
        <a:latin typeface="等线"/>
        <a:ea typeface="等线"/>
      </a:defRPr>
    </a:lvl6pPr>
    <a:lvl7pPr marL="2743200" lvl="6" algn="l" defTabSz="914400">
      <a:defRPr sz="1800" kern="1200">
        <a:solidFill>
          <a:schemeClr val="tx1"/>
        </a:solidFill>
        <a:latin typeface="等线"/>
        <a:ea typeface="等线"/>
      </a:defRPr>
    </a:lvl7pPr>
    <a:lvl8pPr marL="3200400" lvl="7" algn="l" defTabSz="914400">
      <a:defRPr sz="1800" kern="1200">
        <a:solidFill>
          <a:schemeClr val="tx1"/>
        </a:solidFill>
        <a:latin typeface="等线"/>
        <a:ea typeface="等线"/>
      </a:defRPr>
    </a:lvl8pPr>
    <a:lvl9pPr marL="3657600" lvl="8" algn="l" defTabSz="914400">
      <a:defRPr sz="1800" kern="1200">
        <a:solidFill>
          <a:schemeClr val="tx1"/>
        </a:solidFill>
        <a:latin typeface="等线"/>
        <a:ea typeface="等线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tableStyles" Target="/ppt/tableStyle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3F7A-7548-407D-8348-2F0351331838}" type="datetimeFigureOut">
              <a:rPr lang="zh-CN"/>
              <a:t>2022/4/23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30CD-4236-4B95-A28C-1B060A81864D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等线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等线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等线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Relationship Type="http://schemas.openxmlformats.org/officeDocument/2006/relationships/image" Target="/ppt/media/image4.png" Id="rId6" /><Relationship Type="http://schemas.openxmlformats.org/officeDocument/2006/relationships/image" Target="/ppt/media/image5.png" Id="rId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6.png" Id="rId3" /><Relationship Type="http://schemas.openxmlformats.org/officeDocument/2006/relationships/image" Target="/ppt/media/image4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7.png" Id="rId3" /><Relationship Type="http://schemas.openxmlformats.org/officeDocument/2006/relationships/image" Target="/ppt/media/image4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4.png" Id="rId3" /><Relationship Type="http://schemas.openxmlformats.org/officeDocument/2006/relationships/image" Target="/ppt/media/image8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9.png" Id="rId3" /><Relationship Type="http://schemas.openxmlformats.org/officeDocument/2006/relationships/image" Target="/ppt/media/image4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10.png" Id="rId3" /><Relationship Type="http://schemas.openxmlformats.org/officeDocument/2006/relationships/image" Target="/ppt/media/image4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jpg" Id="rId2" /><Relationship Type="http://schemas.openxmlformats.org/officeDocument/2006/relationships/image" Target="/ppt/media/image11.png" Id="rId3" /><Relationship Type="http://schemas.openxmlformats.org/officeDocument/2006/relationships/image" Target="/ppt/media/image4.pn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4.png" Id="rId2" /><Relationship Type="http://schemas.openxmlformats.org/officeDocument/2006/relationships/image" Target="/ppt/media/image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608052" y="1479345"/>
            <a:ext cx="7331241" cy="402017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81416" y="1496960"/>
            <a:ext cx="895850" cy="4105806"/>
            <a:chOff x="-3536950" y="0"/>
            <a:chExt cx="1746250" cy="8003309"/>
          </a:xfrm>
        </p:grpSpPr>
        <p:sp>
          <p:nvSpPr>
            <p:cNvPr id="6" name="矩形 5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96581" y="1376096"/>
            <a:ext cx="1769353" cy="4226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>
                <a:latin typeface="Calibri"/>
                <a:ea typeface="宋体"/>
              </a:rPr>
              <a:t>ED9438</a:t>
            </a:r>
          </a:p>
          <a:p>
            <a:pPr>
              <a:lnSpc>
                <a:spcPct val="250000"/>
              </a:lnSpc>
            </a:pPr>
            <a:r>
              <a:rPr lang="en-US" sz="2800">
                <a:latin typeface="Calibri"/>
                <a:ea typeface="宋体"/>
              </a:rPr>
              <a:t>E3AE0A</a:t>
            </a:r>
          </a:p>
          <a:p>
            <a:pPr>
              <a:lnSpc>
                <a:spcPct val="250000"/>
              </a:lnSpc>
            </a:pPr>
            <a:r>
              <a:rPr lang="en-US" sz="2800">
                <a:latin typeface="Calibri"/>
                <a:ea typeface="宋体"/>
              </a:rPr>
              <a:t>232F3D</a:t>
            </a:r>
          </a:p>
          <a:p>
            <a:pPr>
              <a:lnSpc>
                <a:spcPct val="250000"/>
              </a:lnSpc>
            </a:pPr>
            <a:r>
              <a:rPr lang="en-US" sz="2800">
                <a:latin typeface="Calibri"/>
                <a:ea typeface="宋体"/>
              </a:rPr>
              <a:t>5BACE0</a:t>
            </a:r>
            <a:endParaRPr lang="zh-CN" sz="2800">
              <a:latin typeface="Calibri"/>
              <a:ea typeface="宋体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54885" y="1634938"/>
            <a:ext cx="2422358" cy="181676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692945" y="1634938"/>
            <a:ext cx="2422358" cy="181676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8900920" y="3712241"/>
            <a:ext cx="2397756" cy="156694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5454885" y="3663858"/>
            <a:ext cx="2408828" cy="157417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5454885" y="167393"/>
            <a:ext cx="2414070" cy="1577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创业创新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838490" y="3489326"/>
            <a:ext cx="1778460" cy="166211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-1898537" y="1377517"/>
            <a:ext cx="1091008" cy="4818783"/>
            <a:chOff x="-3704933" y="-1389783"/>
            <a:chExt cx="2126666" cy="939309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55800" y="3579163"/>
            <a:ext cx="4826000" cy="415492"/>
            <a:chOff x="1270000" y="-694892"/>
            <a:chExt cx="4826000" cy="415492"/>
          </a:xfrm>
        </p:grpSpPr>
        <p:sp>
          <p:nvSpPr>
            <p:cNvPr id="18" name="矩形 17"/>
            <p:cNvSpPr/>
            <p:nvPr/>
          </p:nvSpPr>
          <p:spPr>
            <a:xfrm>
              <a:off x="1270000" y="-694892"/>
              <a:ext cx="3683000" cy="415492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30800" y="-694892"/>
              <a:ext cx="497840" cy="415492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06440" y="-694892"/>
              <a:ext cx="289560" cy="415492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546197" y="1545697"/>
            <a:ext cx="3766605" cy="376660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898537" y="1377517"/>
            <a:ext cx="1091008" cy="4818783"/>
            <a:chOff x="-3704933" y="-1389783"/>
            <a:chExt cx="2126666" cy="93930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591300" y="2286000"/>
            <a:ext cx="1676400" cy="1193800"/>
          </a:xfrm>
          <a:prstGeom prst="rect">
            <a:avLst/>
          </a:prstGeom>
          <a:solidFill>
            <a:srgbClr val="ED9438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524000" y="96520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等线 Light"/>
                <a:ea typeface="等线 Light"/>
              </a:defRPr>
            </a:lvl1pPr>
          </a:lstStyle>
          <a:p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领导力 </a:t>
            </a:r>
            <a:r>
              <a:rPr lang="zh-CN">
                <a:latin typeface="迷你简菱心"/>
                <a:ea typeface="迷你简菱心"/>
              </a:rPr>
              <a:t>准则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1898537" y="1377517"/>
            <a:ext cx="1091008" cy="4818783"/>
            <a:chOff x="-3704933" y="-1389783"/>
            <a:chExt cx="2126666" cy="93930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615619" y="1123403"/>
            <a:ext cx="1905000" cy="1905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396901" y="2137484"/>
            <a:ext cx="3171218" cy="1291516"/>
          </a:xfrm>
          <a:prstGeom prst="rect">
            <a:avLst/>
          </a:prstGeom>
          <a:solidFill>
            <a:srgbClr val="E3AE0A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459149" y="2075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0700">
                <a:latin typeface="迷你简菱心"/>
                <a:ea typeface="迷你简菱心"/>
              </a:rPr>
              <a:t>B2B</a:t>
            </a:r>
            <a:br>
              <a:rPr lang="en-US">
                <a:solidFill>
                  <a:schemeClr val="bg1"/>
                </a:solidFill>
                <a:latin typeface="迷你简菱心"/>
                <a:ea typeface="迷你简菱心"/>
              </a:rPr>
            </a:br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营销兵法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809531" y="776544"/>
            <a:ext cx="4572937" cy="3425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3429926"/>
            <a:ext cx="9144000" cy="2387600"/>
          </a:xfrm>
        </p:spPr>
        <p:txBody>
          <a:bodyPr/>
          <a:lstStyle/>
          <a:p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云计算</a:t>
            </a:r>
            <a:br>
              <a:rPr lang="en-US">
                <a:solidFill>
                  <a:srgbClr val="ED9438"/>
                </a:solidFill>
                <a:latin typeface="迷你简菱心"/>
                <a:ea typeface="迷你简菱心"/>
              </a:rPr>
            </a:br>
            <a:r>
              <a:rPr lang="zh-CN">
                <a:solidFill>
                  <a:srgbClr val="5BACE0"/>
                </a:solidFill>
                <a:latin typeface="迷你简菱心"/>
                <a:ea typeface="迷你简菱心"/>
              </a:rPr>
              <a:t>轻松学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1853008" y="1173163"/>
            <a:ext cx="1091008" cy="4818783"/>
            <a:chOff x="-3704933" y="-1389783"/>
            <a:chExt cx="2126666" cy="939309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-45506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外企面经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815080" y="3511459"/>
            <a:ext cx="2184400" cy="13652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636512" y="793317"/>
            <a:ext cx="1091008" cy="4818783"/>
            <a:chOff x="-3704933" y="-1389783"/>
            <a:chExt cx="2126666" cy="93930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5384800" y="2072234"/>
            <a:ext cx="4826000" cy="415492"/>
            <a:chOff x="1270000" y="-694892"/>
            <a:chExt cx="4826000" cy="415492"/>
          </a:xfrm>
        </p:grpSpPr>
        <p:sp>
          <p:nvSpPr>
            <p:cNvPr id="16" name="矩形 15"/>
            <p:cNvSpPr/>
            <p:nvPr/>
          </p:nvSpPr>
          <p:spPr>
            <a:xfrm>
              <a:off x="1270000" y="-694892"/>
              <a:ext cx="3683000" cy="415492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30800" y="-694892"/>
              <a:ext cx="497840" cy="415492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06440" y="-694892"/>
              <a:ext cx="289560" cy="415492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-45506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397783" y="1033924"/>
            <a:ext cx="2610612" cy="261061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-1636512" y="793317"/>
            <a:ext cx="1091008" cy="4818783"/>
            <a:chOff x="-3704933" y="-1389783"/>
            <a:chExt cx="2126666" cy="93930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921783" y="2267712"/>
            <a:ext cx="2411705" cy="1006750"/>
          </a:xfrm>
          <a:prstGeom prst="rect">
            <a:avLst/>
          </a:prstGeom>
          <a:solidFill>
            <a:srgbClr val="5BACE0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524000" y="1058365"/>
            <a:ext cx="9144000" cy="3136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>
                <a:solidFill>
                  <a:schemeClr val="bg1"/>
                </a:solidFill>
                <a:latin typeface="迷你简菱心"/>
                <a:ea typeface="迷你简菱心"/>
              </a:rPr>
              <a:t>六页纸</a:t>
            </a:r>
            <a:br>
              <a:rPr lang="en-US">
                <a:solidFill>
                  <a:schemeClr val="bg1"/>
                </a:solidFill>
                <a:latin typeface="迷你简菱心"/>
                <a:ea typeface="迷你简菱心"/>
              </a:rPr>
            </a:br>
            <a:r>
              <a:rPr lang="zh-CN">
                <a:solidFill>
                  <a:srgbClr val="5BACE0"/>
                </a:solidFill>
                <a:latin typeface="迷你简菱心"/>
                <a:ea typeface="迷你简菱心"/>
              </a:rPr>
              <a:t>读书会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591541" y="763336"/>
            <a:ext cx="1091008" cy="4818783"/>
            <a:chOff x="-3704933" y="-1389783"/>
            <a:chExt cx="2126666" cy="93930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-3704933" y="-1389783"/>
              <a:ext cx="2126666" cy="138978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3492500" y="0"/>
              <a:ext cx="1701800" cy="1678709"/>
            </a:xfrm>
            <a:prstGeom prst="rect">
              <a:avLst/>
            </a:prstGeom>
            <a:solidFill>
              <a:srgbClr val="ED943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3492500" y="2108200"/>
              <a:ext cx="1701800" cy="1678709"/>
            </a:xfrm>
            <a:prstGeom prst="rect">
              <a:avLst/>
            </a:prstGeom>
            <a:solidFill>
              <a:srgbClr val="E3AE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3492500" y="4216400"/>
              <a:ext cx="1701800" cy="1678709"/>
            </a:xfrm>
            <a:prstGeom prst="rect">
              <a:avLst/>
            </a:prstGeom>
            <a:solidFill>
              <a:srgbClr val="232F3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3536950" y="6324600"/>
              <a:ext cx="1701800" cy="1678709"/>
            </a:xfrm>
            <a:prstGeom prst="rect">
              <a:avLst/>
            </a:prstGeom>
            <a:solidFill>
              <a:srgbClr val="5BACE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5778"/>
            <a:ext cx="12192000" cy="6852222"/>
          </a:xfrm>
          <a:prstGeom prst="rect">
            <a:avLst/>
          </a:prstGeom>
          <a:solidFill>
            <a:srgbClr val="5BACE0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50156" y="1946326"/>
            <a:ext cx="68916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6600">
                <a:solidFill>
                  <a:schemeClr val="bg1"/>
                </a:solidFill>
                <a:latin typeface="迷你简菱心"/>
                <a:ea typeface="迷你简菱心"/>
              </a:rPr>
              <a:t>亚马逊</a:t>
            </a:r>
            <a:endParaRPr lang="en-US" sz="6600">
              <a:solidFill>
                <a:schemeClr val="bg1"/>
              </a:solidFill>
              <a:latin typeface="迷你简菱心"/>
              <a:ea typeface="迷你简菱心"/>
            </a:endParaRPr>
          </a:p>
          <a:p>
            <a:pPr algn="ctr"/>
            <a:r>
              <a:rPr lang="zh-CN" sz="6600">
                <a:solidFill>
                  <a:schemeClr val="bg1"/>
                </a:solidFill>
                <a:latin typeface="迷你简菱心"/>
                <a:ea typeface="迷你简菱心"/>
              </a:rPr>
              <a:t>逆向工作法</a:t>
            </a:r>
            <a:endParaRPr lang="en-US" sz="6600">
              <a:solidFill>
                <a:schemeClr val="bg1"/>
              </a:solidFill>
              <a:latin typeface="迷你简菱心"/>
              <a:ea typeface="迷你简菱心"/>
            </a:endParaRPr>
          </a:p>
          <a:p>
            <a:pPr algn="ctr"/>
            <a:endParaRPr lang="en-US" sz="6600">
              <a:solidFill>
                <a:schemeClr val="bg1"/>
              </a:solidFill>
              <a:latin typeface="迷你简菱心"/>
              <a:ea typeface="迷你简菱心"/>
            </a:endParaRPr>
          </a:p>
          <a:p>
            <a:pPr algn="ctr"/>
            <a:r>
              <a:rPr lang="en-US" sz="3600">
                <a:solidFill>
                  <a:schemeClr val="bg1"/>
                </a:solidFill>
                <a:latin typeface="迷你简菱心"/>
                <a:ea typeface="迷你简菱心"/>
              </a:rPr>
              <a:t>01</a:t>
            </a:r>
            <a:r>
              <a:rPr lang="zh-CN" sz="3600">
                <a:solidFill>
                  <a:schemeClr val="bg1"/>
                </a:solidFill>
                <a:latin typeface="迷你简菱心"/>
                <a:ea typeface="迷你简菱心"/>
              </a:rPr>
              <a:t>：构件：领导力准则与机制</a:t>
            </a:r>
            <a:endParaRPr lang="zh-CN" sz="3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33608" b="31500"/>
          <a:stretch/>
        </p:blipFill>
        <p:spPr>
          <a:xfrm flipH="1">
            <a:off x="4328157" y="3429000"/>
            <a:ext cx="5213685" cy="1364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758" y="0"/>
            <a:ext cx="6124073" cy="21990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0" i="0">
                <a:solidFill>
                  <a:srgbClr val="666666"/>
                </a:solidFill>
                <a:latin typeface="tahoma"/>
              </a:rPr>
              <a:t>上篇    亚马逊工作法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上篇    导语 </a:t>
            </a:r>
            <a:endParaRPr lang="en-US" b="0" i="0">
              <a:solidFill>
                <a:srgbClr val="666666"/>
              </a:solidFill>
              <a:latin typeface="tahoma"/>
            </a:endParaRPr>
          </a:p>
          <a:p>
            <a:r>
              <a:rPr lang="zh-CN" b="0" i="0">
                <a:solidFill>
                  <a:srgbClr val="666666"/>
                </a:solidFill>
                <a:latin typeface="tahoma"/>
              </a:rPr>
              <a:t>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01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构件：领导力准则与机制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机制：强化领导力准则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02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招聘：亚马逊独特的抬杆者流程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个人偏见与紧急招聘的影响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抬杆者采用前的亚马逊招聘方法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抬杆者招聘流程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抬杆者的变通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抬杆者与多样化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选贤育能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03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组织：独立单线程领导模式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成长的烦恼：挑战倍增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依赖关系：一个实例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组织依赖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加强协调是错误的答案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NPI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：组织依赖的初期解决办法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第一种解决办法：“两个比萨团队”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某些挑战依然存在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规模更大、效果更好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——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单线程领导者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回　报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04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沟通：叙述体与“六页纸备忘录”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S-Team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会议停用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PPT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如何写高效的“六页纸备忘录”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“六页纸备忘录”的结构和内容各异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新的会议模式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作为协作的反馈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对叙述体备忘录的最后思考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05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逆向工作：从最佳客户体验出发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试错带来成功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模型在哪里？比尔与数字业务的推出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Kindle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新闻稿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PR/FAQ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的功能与益处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“新闻稿”的组成部分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“常见问题”的组成部分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推出产品？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06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绩效：管理投入类而非产出类指标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紧盯业务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绩效指标的生命周期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1.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飞轮：投入类指标驱动产出类指标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2.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选择正确而可控的投入类指标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业务回顾周会：指标付诸实施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绩效指标表解析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陷阱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1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：灾难性的会议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陷阱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2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：遮蔽信号的噪声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下篇    高效的创新引擎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下篇    导语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07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电子书阅读器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Kindle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数字化转型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亚马逊数字媒体与设备的启动阶段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亚马逊：设备制造商？！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Kindle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逐渐成形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08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金牌会员服务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Amazon Prime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增长的需要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免费配送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1.0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版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——“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超级省邮服务”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问题所在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会员计划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巡视店铺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正式推出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09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会员视频服务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Prime Video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Unbox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：通往客厅的漫长、曲折道路上的失误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权限问题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寻找通往客厅的道路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大变局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智能电视（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CTV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）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会员即时视频服务：赠送的会员权益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LOVEFiLM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：并未成功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交付端：设备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亚马逊：好莱坞制片人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10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云服务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AWS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影响因素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</a:t>
            </a:r>
            <a:r>
              <a:rPr lang="en-US" b="0" i="0">
                <a:solidFill>
                  <a:srgbClr val="666666"/>
                </a:solidFill>
                <a:latin typeface="tahoma"/>
              </a:rPr>
              <a:t>AWS</a:t>
            </a:r>
            <a:r>
              <a:rPr lang="zh-CN" b="0" i="0">
                <a:solidFill>
                  <a:srgbClr val="666666"/>
                </a:solidFill>
                <a:latin typeface="tahoma"/>
              </a:rPr>
              <a:t>的启动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结语　亚马逊之外的亚马逊工作法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附录一　面试反馈示例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附录二　叙述体备忘录的信条及常见问题样本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    附录三　书中事件时间表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致谢</a:t>
            </a:r>
            <a:br>
              <a:rPr lang="zh-CN"/>
            </a:br>
            <a:r>
              <a:rPr lang="zh-CN" b="0" i="0">
                <a:solidFill>
                  <a:srgbClr val="666666"/>
                </a:solidFill>
                <a:latin typeface="tahoma"/>
              </a:rPr>
              <a:t>注释</a:t>
            </a:r>
            <a:endParaRPr lang="zh-CN"/>
          </a:p>
        </p:txBody>
      </p:sp>
    </p:spTree>
  </p:cSld>
  <p:clrMapOvr>
    <a:masterClrMapping/>
  </p:clrMapOvr>
</p:sld>
</file>