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grandir Narrow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456569">
            <a:off x="5103068" y="2559556"/>
            <a:ext cx="3808435" cy="4114800"/>
          </a:xfrm>
          <a:custGeom>
            <a:avLst/>
            <a:gdLst/>
            <a:ahLst/>
            <a:cxnLst/>
            <a:rect l="l" t="t" r="r" b="b"/>
            <a:pathLst>
              <a:path w="3808435" h="4114800">
                <a:moveTo>
                  <a:pt x="0" y="0"/>
                </a:moveTo>
                <a:lnTo>
                  <a:pt x="3808435" y="0"/>
                </a:lnTo>
                <a:lnTo>
                  <a:pt x="38084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271884">
            <a:off x="10995219" y="6888438"/>
            <a:ext cx="1312888" cy="1885348"/>
          </a:xfrm>
          <a:custGeom>
            <a:avLst/>
            <a:gdLst/>
            <a:ahLst/>
            <a:cxnLst/>
            <a:rect l="l" t="t" r="r" b="b"/>
            <a:pathLst>
              <a:path w="1312888" h="1885348">
                <a:moveTo>
                  <a:pt x="0" y="0"/>
                </a:moveTo>
                <a:lnTo>
                  <a:pt x="1312888" y="0"/>
                </a:lnTo>
                <a:lnTo>
                  <a:pt x="1312888" y="1885349"/>
                </a:lnTo>
                <a:lnTo>
                  <a:pt x="0" y="18853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503012" y="1028700"/>
            <a:ext cx="7347505" cy="5914205"/>
          </a:xfrm>
          <a:custGeom>
            <a:avLst/>
            <a:gdLst/>
            <a:ahLst/>
            <a:cxnLst/>
            <a:rect l="l" t="t" r="r" b="b"/>
            <a:pathLst>
              <a:path w="7347505" h="5914205">
                <a:moveTo>
                  <a:pt x="0" y="0"/>
                </a:moveTo>
                <a:lnTo>
                  <a:pt x="7347505" y="0"/>
                </a:lnTo>
                <a:lnTo>
                  <a:pt x="7347505" y="5914205"/>
                </a:lnTo>
                <a:lnTo>
                  <a:pt x="0" y="59142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93298" y="5507619"/>
            <a:ext cx="10463729" cy="4580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615"/>
              </a:lnSpc>
            </a:pPr>
            <a:r>
              <a:rPr lang="en-US" sz="16611">
                <a:solidFill>
                  <a:srgbClr val="FAF7E8"/>
                </a:solidFill>
                <a:latin typeface="Agrandir Narrow"/>
              </a:rPr>
              <a:t>HR Analytics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2230595" y="3046544"/>
            <a:ext cx="5028705" cy="6402287"/>
          </a:xfrm>
          <a:custGeom>
            <a:avLst/>
            <a:gdLst/>
            <a:ahLst/>
            <a:cxnLst/>
            <a:rect l="l" t="t" r="r" b="b"/>
            <a:pathLst>
              <a:path w="5028705" h="6402287">
                <a:moveTo>
                  <a:pt x="5028705" y="0"/>
                </a:moveTo>
                <a:lnTo>
                  <a:pt x="0" y="0"/>
                </a:lnTo>
                <a:lnTo>
                  <a:pt x="0" y="6402287"/>
                </a:lnTo>
                <a:lnTo>
                  <a:pt x="5028705" y="6402287"/>
                </a:lnTo>
                <a:lnTo>
                  <a:pt x="50287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101610">
            <a:off x="6356179" y="5367797"/>
            <a:ext cx="3180070" cy="3435887"/>
          </a:xfrm>
          <a:custGeom>
            <a:avLst/>
            <a:gdLst/>
            <a:ahLst/>
            <a:cxnLst/>
            <a:rect l="l" t="t" r="r" b="b"/>
            <a:pathLst>
              <a:path w="3180070" h="3435887">
                <a:moveTo>
                  <a:pt x="0" y="0"/>
                </a:moveTo>
                <a:lnTo>
                  <a:pt x="3180070" y="0"/>
                </a:lnTo>
                <a:lnTo>
                  <a:pt x="3180070" y="3435887"/>
                </a:lnTo>
                <a:lnTo>
                  <a:pt x="0" y="34358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93298" y="591763"/>
            <a:ext cx="9895954" cy="1558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99"/>
              </a:lnSpc>
            </a:pPr>
            <a:r>
              <a:rPr lang="en-US" sz="9999">
                <a:solidFill>
                  <a:srgbClr val="06725B"/>
                </a:solidFill>
                <a:latin typeface="Agrandir Narrow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3298" y="2412431"/>
            <a:ext cx="8570917" cy="4318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6725B"/>
                </a:solidFill>
                <a:latin typeface="Agrandir Narrow"/>
              </a:rPr>
              <a:t>Definition of HR Analytics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6725B"/>
                </a:solidFill>
                <a:latin typeface="Agrandir Narrow"/>
              </a:rPr>
              <a:t>Industries Using HR Analytics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6725B"/>
                </a:solidFill>
                <a:latin typeface="Agrandir Narrow"/>
              </a:rPr>
              <a:t>Applications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6725B"/>
                </a:solidFill>
                <a:latin typeface="Agrandir Narrow"/>
              </a:rPr>
              <a:t>Advantages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6725B"/>
                </a:solidFill>
                <a:latin typeface="Agrandir Narrow"/>
              </a:rPr>
              <a:t>Tools &amp; Technologies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6725B"/>
                </a:solidFill>
                <a:latin typeface="Agrandir Narrow"/>
              </a:rPr>
              <a:t>Conclusion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3298" y="3009232"/>
            <a:ext cx="12228900" cy="502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6725B"/>
                </a:solidFill>
                <a:latin typeface="Agrandir Narrow"/>
              </a:rPr>
              <a:t>Also known as People Analytics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6725B"/>
                </a:solidFill>
                <a:latin typeface="Agrandir Narrow"/>
              </a:rPr>
              <a:t>Data-driven approach to manage people at work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6725B"/>
                </a:solidFill>
                <a:latin typeface="Agrandir Narrow"/>
              </a:rPr>
              <a:t>Revolves around analyzing people’s problems using data</a:t>
            </a:r>
          </a:p>
          <a:p>
            <a:pPr marL="863596" lvl="1" indent="-431798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6725B"/>
                </a:solidFill>
                <a:latin typeface="Agrandir Narrow"/>
              </a:rPr>
              <a:t>A methodology for creating insights on how investments in human capital assets contribute to the success of organization</a:t>
            </a:r>
          </a:p>
        </p:txBody>
      </p:sp>
      <p:grpSp>
        <p:nvGrpSpPr>
          <p:cNvPr id="3" name="Group 3"/>
          <p:cNvGrpSpPr/>
          <p:nvPr/>
        </p:nvGrpSpPr>
        <p:grpSpPr>
          <a:xfrm rot="-1128517">
            <a:off x="15223459" y="8987672"/>
            <a:ext cx="3086100" cy="943939"/>
            <a:chOff x="0" y="0"/>
            <a:chExt cx="812800" cy="2486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48609"/>
            </a:xfrm>
            <a:custGeom>
              <a:avLst/>
              <a:gdLst/>
              <a:ahLst/>
              <a:cxnLst/>
              <a:rect l="l" t="t" r="r" b="b"/>
              <a:pathLst>
                <a:path w="812800" h="248609">
                  <a:moveTo>
                    <a:pt x="124305" y="0"/>
                  </a:moveTo>
                  <a:lnTo>
                    <a:pt x="688495" y="0"/>
                  </a:lnTo>
                  <a:cubicBezTo>
                    <a:pt x="757147" y="0"/>
                    <a:pt x="812800" y="55653"/>
                    <a:pt x="812800" y="124305"/>
                  </a:cubicBezTo>
                  <a:lnTo>
                    <a:pt x="812800" y="124305"/>
                  </a:lnTo>
                  <a:cubicBezTo>
                    <a:pt x="812800" y="192956"/>
                    <a:pt x="757147" y="248609"/>
                    <a:pt x="688495" y="248609"/>
                  </a:cubicBezTo>
                  <a:lnTo>
                    <a:pt x="124305" y="248609"/>
                  </a:lnTo>
                  <a:cubicBezTo>
                    <a:pt x="55653" y="248609"/>
                    <a:pt x="0" y="192956"/>
                    <a:pt x="0" y="124305"/>
                  </a:cubicBezTo>
                  <a:lnTo>
                    <a:pt x="0" y="124305"/>
                  </a:lnTo>
                  <a:cubicBezTo>
                    <a:pt x="0" y="55653"/>
                    <a:pt x="55653" y="0"/>
                    <a:pt x="1243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6725B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33350"/>
              <a:ext cx="812800" cy="381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  <a:spcBef>
                  <a:spcPct val="0"/>
                </a:spcBef>
              </a:pPr>
              <a:r>
                <a:rPr lang="en-US" sz="2899">
                  <a:solidFill>
                    <a:srgbClr val="06725B"/>
                  </a:solidFill>
                  <a:latin typeface="Agrandir Narrow"/>
                </a:rPr>
                <a:t>Decision-making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 rot="217339">
            <a:off x="13653673" y="8091038"/>
            <a:ext cx="3086100" cy="943939"/>
            <a:chOff x="0" y="0"/>
            <a:chExt cx="812800" cy="2486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48609"/>
            </a:xfrm>
            <a:custGeom>
              <a:avLst/>
              <a:gdLst/>
              <a:ahLst/>
              <a:cxnLst/>
              <a:rect l="l" t="t" r="r" b="b"/>
              <a:pathLst>
                <a:path w="812800" h="248609">
                  <a:moveTo>
                    <a:pt x="124305" y="0"/>
                  </a:moveTo>
                  <a:lnTo>
                    <a:pt x="688495" y="0"/>
                  </a:lnTo>
                  <a:cubicBezTo>
                    <a:pt x="757147" y="0"/>
                    <a:pt x="812800" y="55653"/>
                    <a:pt x="812800" y="124305"/>
                  </a:cubicBezTo>
                  <a:lnTo>
                    <a:pt x="812800" y="124305"/>
                  </a:lnTo>
                  <a:cubicBezTo>
                    <a:pt x="812800" y="192956"/>
                    <a:pt x="757147" y="248609"/>
                    <a:pt x="688495" y="248609"/>
                  </a:cubicBezTo>
                  <a:lnTo>
                    <a:pt x="124305" y="248609"/>
                  </a:lnTo>
                  <a:cubicBezTo>
                    <a:pt x="55653" y="248609"/>
                    <a:pt x="0" y="192956"/>
                    <a:pt x="0" y="124305"/>
                  </a:cubicBezTo>
                  <a:lnTo>
                    <a:pt x="0" y="124305"/>
                  </a:lnTo>
                  <a:cubicBezTo>
                    <a:pt x="0" y="55653"/>
                    <a:pt x="55653" y="0"/>
                    <a:pt x="1243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6725B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33350"/>
              <a:ext cx="812800" cy="381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  <a:spcBef>
                  <a:spcPct val="0"/>
                </a:spcBef>
              </a:pPr>
              <a:r>
                <a:rPr lang="en-US" sz="2899">
                  <a:solidFill>
                    <a:srgbClr val="06725B"/>
                  </a:solidFill>
                  <a:latin typeface="Agrandir Narrow"/>
                </a:rPr>
                <a:t>People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 rot="-787024">
            <a:off x="14837985" y="6868380"/>
            <a:ext cx="3479628" cy="943939"/>
            <a:chOff x="0" y="0"/>
            <a:chExt cx="916445" cy="2486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16445" cy="248609"/>
            </a:xfrm>
            <a:custGeom>
              <a:avLst/>
              <a:gdLst/>
              <a:ahLst/>
              <a:cxnLst/>
              <a:rect l="l" t="t" r="r" b="b"/>
              <a:pathLst>
                <a:path w="916445" h="248609">
                  <a:moveTo>
                    <a:pt x="113471" y="0"/>
                  </a:moveTo>
                  <a:lnTo>
                    <a:pt x="802974" y="0"/>
                  </a:lnTo>
                  <a:cubicBezTo>
                    <a:pt x="865642" y="0"/>
                    <a:pt x="916445" y="50803"/>
                    <a:pt x="916445" y="113471"/>
                  </a:cubicBezTo>
                  <a:lnTo>
                    <a:pt x="916445" y="135138"/>
                  </a:lnTo>
                  <a:cubicBezTo>
                    <a:pt x="916445" y="197807"/>
                    <a:pt x="865642" y="248609"/>
                    <a:pt x="802974" y="248609"/>
                  </a:cubicBezTo>
                  <a:lnTo>
                    <a:pt x="113471" y="248609"/>
                  </a:lnTo>
                  <a:cubicBezTo>
                    <a:pt x="83377" y="248609"/>
                    <a:pt x="54515" y="236654"/>
                    <a:pt x="33235" y="215374"/>
                  </a:cubicBezTo>
                  <a:cubicBezTo>
                    <a:pt x="11955" y="194094"/>
                    <a:pt x="0" y="165233"/>
                    <a:pt x="0" y="135138"/>
                  </a:cubicBezTo>
                  <a:lnTo>
                    <a:pt x="0" y="113471"/>
                  </a:lnTo>
                  <a:cubicBezTo>
                    <a:pt x="0" y="50803"/>
                    <a:pt x="50803" y="0"/>
                    <a:pt x="11347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6725B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33350"/>
              <a:ext cx="916445" cy="381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  <a:spcBef>
                  <a:spcPct val="0"/>
                </a:spcBef>
              </a:pPr>
              <a:r>
                <a:rPr lang="en-US" sz="2899">
                  <a:solidFill>
                    <a:srgbClr val="06725B"/>
                  </a:solidFill>
                  <a:latin typeface="Agrandir Narrow"/>
                </a:rPr>
                <a:t>Data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 rot="-564934">
            <a:off x="11861738" y="9173185"/>
            <a:ext cx="3086100" cy="943939"/>
            <a:chOff x="0" y="0"/>
            <a:chExt cx="812800" cy="24860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248609"/>
            </a:xfrm>
            <a:custGeom>
              <a:avLst/>
              <a:gdLst/>
              <a:ahLst/>
              <a:cxnLst/>
              <a:rect l="l" t="t" r="r" b="b"/>
              <a:pathLst>
                <a:path w="812800" h="248609">
                  <a:moveTo>
                    <a:pt x="124305" y="0"/>
                  </a:moveTo>
                  <a:lnTo>
                    <a:pt x="688495" y="0"/>
                  </a:lnTo>
                  <a:cubicBezTo>
                    <a:pt x="757147" y="0"/>
                    <a:pt x="812800" y="55653"/>
                    <a:pt x="812800" y="124305"/>
                  </a:cubicBezTo>
                  <a:lnTo>
                    <a:pt x="812800" y="124305"/>
                  </a:lnTo>
                  <a:cubicBezTo>
                    <a:pt x="812800" y="192956"/>
                    <a:pt x="757147" y="248609"/>
                    <a:pt x="688495" y="248609"/>
                  </a:cubicBezTo>
                  <a:lnTo>
                    <a:pt x="124305" y="248609"/>
                  </a:lnTo>
                  <a:cubicBezTo>
                    <a:pt x="55653" y="248609"/>
                    <a:pt x="0" y="192956"/>
                    <a:pt x="0" y="124305"/>
                  </a:cubicBezTo>
                  <a:lnTo>
                    <a:pt x="0" y="124305"/>
                  </a:lnTo>
                  <a:cubicBezTo>
                    <a:pt x="0" y="55653"/>
                    <a:pt x="55653" y="0"/>
                    <a:pt x="1243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6725B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133350"/>
              <a:ext cx="812800" cy="3819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  <a:spcBef>
                  <a:spcPct val="0"/>
                </a:spcBef>
              </a:pPr>
              <a:r>
                <a:rPr lang="en-US" sz="2899">
                  <a:solidFill>
                    <a:srgbClr val="06725B"/>
                  </a:solidFill>
                  <a:latin typeface="Agrandir Narrow"/>
                </a:rPr>
                <a:t>Insights</a:t>
              </a:r>
            </a:p>
          </p:txBody>
        </p:sp>
      </p:grpSp>
      <p:sp>
        <p:nvSpPr>
          <p:cNvPr id="15" name="Freeform 15"/>
          <p:cNvSpPr/>
          <p:nvPr/>
        </p:nvSpPr>
        <p:spPr>
          <a:xfrm rot="3457116">
            <a:off x="13568603" y="5501716"/>
            <a:ext cx="1205818" cy="1731593"/>
          </a:xfrm>
          <a:custGeom>
            <a:avLst/>
            <a:gdLst/>
            <a:ahLst/>
            <a:cxnLst/>
            <a:rect l="l" t="t" r="r" b="b"/>
            <a:pathLst>
              <a:path w="1205818" h="1731593">
                <a:moveTo>
                  <a:pt x="0" y="0"/>
                </a:moveTo>
                <a:lnTo>
                  <a:pt x="1205819" y="0"/>
                </a:lnTo>
                <a:lnTo>
                  <a:pt x="1205819" y="1731593"/>
                </a:lnTo>
                <a:lnTo>
                  <a:pt x="0" y="173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10667362" flipH="1">
            <a:off x="4335145" y="7856207"/>
            <a:ext cx="5448136" cy="1783026"/>
          </a:xfrm>
          <a:custGeom>
            <a:avLst/>
            <a:gdLst/>
            <a:ahLst/>
            <a:cxnLst/>
            <a:rect l="l" t="t" r="r" b="b"/>
            <a:pathLst>
              <a:path w="5448136" h="1783026">
                <a:moveTo>
                  <a:pt x="5448135" y="0"/>
                </a:moveTo>
                <a:lnTo>
                  <a:pt x="0" y="0"/>
                </a:lnTo>
                <a:lnTo>
                  <a:pt x="0" y="1783026"/>
                </a:lnTo>
                <a:lnTo>
                  <a:pt x="5448135" y="1783026"/>
                </a:lnTo>
                <a:lnTo>
                  <a:pt x="544813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793298" y="450183"/>
            <a:ext cx="11298748" cy="2749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99"/>
              </a:lnSpc>
            </a:pPr>
            <a:r>
              <a:rPr lang="en-US" sz="9999">
                <a:solidFill>
                  <a:srgbClr val="06725B"/>
                </a:solidFill>
                <a:latin typeface="Agrandir Narrow"/>
              </a:rPr>
              <a:t>Definition of HR Analytics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3298" y="3773313"/>
            <a:ext cx="10048920" cy="572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HR Analytics is being used across a wide range of industries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IT and Telecom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Banking and Finance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Retails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Healthcare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Education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Hospitality and Tourism</a:t>
            </a:r>
          </a:p>
        </p:txBody>
      </p:sp>
      <p:sp>
        <p:nvSpPr>
          <p:cNvPr id="3" name="Freeform 3"/>
          <p:cNvSpPr/>
          <p:nvPr/>
        </p:nvSpPr>
        <p:spPr>
          <a:xfrm rot="6713954">
            <a:off x="1332165" y="1597543"/>
            <a:ext cx="2870471" cy="3101383"/>
          </a:xfrm>
          <a:custGeom>
            <a:avLst/>
            <a:gdLst/>
            <a:ahLst/>
            <a:cxnLst/>
            <a:rect l="l" t="t" r="r" b="b"/>
            <a:pathLst>
              <a:path w="2870471" h="3101383">
                <a:moveTo>
                  <a:pt x="0" y="0"/>
                </a:moveTo>
                <a:lnTo>
                  <a:pt x="2870471" y="0"/>
                </a:lnTo>
                <a:lnTo>
                  <a:pt x="2870471" y="3101383"/>
                </a:lnTo>
                <a:lnTo>
                  <a:pt x="0" y="3101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176635" y="4659602"/>
            <a:ext cx="4832609" cy="4841411"/>
          </a:xfrm>
          <a:custGeom>
            <a:avLst/>
            <a:gdLst/>
            <a:ahLst/>
            <a:cxnLst/>
            <a:rect l="l" t="t" r="r" b="b"/>
            <a:pathLst>
              <a:path w="4832609" h="4841411">
                <a:moveTo>
                  <a:pt x="0" y="0"/>
                </a:moveTo>
                <a:lnTo>
                  <a:pt x="4832609" y="0"/>
                </a:lnTo>
                <a:lnTo>
                  <a:pt x="4832609" y="4841411"/>
                </a:lnTo>
                <a:lnTo>
                  <a:pt x="0" y="48414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93298" y="591763"/>
            <a:ext cx="16215946" cy="1558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99"/>
              </a:lnSpc>
            </a:pPr>
            <a:r>
              <a:rPr lang="en-US" sz="9999">
                <a:solidFill>
                  <a:srgbClr val="06725B"/>
                </a:solidFill>
                <a:latin typeface="Agrandir Narrow"/>
              </a:rPr>
              <a:t>Industries Using HR Analytics</a:t>
            </a: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038646" y="8293055"/>
            <a:ext cx="2949359" cy="965245"/>
          </a:xfrm>
          <a:custGeom>
            <a:avLst/>
            <a:gdLst/>
            <a:ahLst/>
            <a:cxnLst/>
            <a:rect l="l" t="t" r="r" b="b"/>
            <a:pathLst>
              <a:path w="2949359" h="965245">
                <a:moveTo>
                  <a:pt x="0" y="0"/>
                </a:moveTo>
                <a:lnTo>
                  <a:pt x="2949359" y="0"/>
                </a:lnTo>
                <a:lnTo>
                  <a:pt x="2949359" y="965245"/>
                </a:lnTo>
                <a:lnTo>
                  <a:pt x="0" y="965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93298" y="2527300"/>
            <a:ext cx="11364141" cy="5032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06725B"/>
                </a:solidFill>
                <a:latin typeface="Agrandir Narrow"/>
              </a:rPr>
              <a:t>There are numerous applications of HR Analytics</a:t>
            </a:r>
          </a:p>
          <a:p>
            <a:pPr marL="863601" lvl="1" indent="-43180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6725B"/>
                </a:solidFill>
                <a:latin typeface="Agrandir Narrow"/>
              </a:rPr>
              <a:t>Employee performance and development</a:t>
            </a:r>
          </a:p>
          <a:p>
            <a:pPr marL="863601" lvl="1" indent="-43180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6725B"/>
                </a:solidFill>
                <a:latin typeface="Agrandir Narrow"/>
              </a:rPr>
              <a:t>Retention</a:t>
            </a:r>
          </a:p>
          <a:p>
            <a:pPr marL="863601" lvl="1" indent="-43180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6725B"/>
                </a:solidFill>
                <a:latin typeface="Agrandir Narrow"/>
              </a:rPr>
              <a:t>Workforce productivity</a:t>
            </a:r>
          </a:p>
          <a:p>
            <a:pPr marL="863601" lvl="1" indent="-43180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6725B"/>
                </a:solidFill>
                <a:latin typeface="Agrandir Narrow"/>
              </a:rPr>
              <a:t>Talent analytics</a:t>
            </a:r>
          </a:p>
          <a:p>
            <a:pPr marL="863601" lvl="1" indent="-43180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6725B"/>
                </a:solidFill>
                <a:latin typeface="Agrandir Narrow"/>
              </a:rPr>
              <a:t>Payroll</a:t>
            </a:r>
          </a:p>
          <a:p>
            <a:pPr marL="863601" lvl="1" indent="-43180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06725B"/>
                </a:solidFill>
                <a:latin typeface="Agrandir Narrow"/>
              </a:rPr>
              <a:t>Recruitment</a:t>
            </a:r>
          </a:p>
        </p:txBody>
      </p:sp>
      <p:sp>
        <p:nvSpPr>
          <p:cNvPr id="4" name="Freeform 4"/>
          <p:cNvSpPr/>
          <p:nvPr/>
        </p:nvSpPr>
        <p:spPr>
          <a:xfrm>
            <a:off x="12856913" y="3395557"/>
            <a:ext cx="4402387" cy="5862743"/>
          </a:xfrm>
          <a:custGeom>
            <a:avLst/>
            <a:gdLst/>
            <a:ahLst/>
            <a:cxnLst/>
            <a:rect l="l" t="t" r="r" b="b"/>
            <a:pathLst>
              <a:path w="4402387" h="5862743">
                <a:moveTo>
                  <a:pt x="0" y="0"/>
                </a:moveTo>
                <a:lnTo>
                  <a:pt x="4402387" y="0"/>
                </a:lnTo>
                <a:lnTo>
                  <a:pt x="4402387" y="5862743"/>
                </a:lnTo>
                <a:lnTo>
                  <a:pt x="0" y="58627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93298" y="591763"/>
            <a:ext cx="14321517" cy="1558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99"/>
              </a:lnSpc>
            </a:pPr>
            <a:r>
              <a:rPr lang="en-US" sz="9999">
                <a:solidFill>
                  <a:srgbClr val="06725B"/>
                </a:solidFill>
                <a:latin typeface="Agrandir Narrow"/>
              </a:rPr>
              <a:t>Applications</a:t>
            </a: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5019" y="4591974"/>
            <a:ext cx="5514281" cy="4862593"/>
          </a:xfrm>
          <a:custGeom>
            <a:avLst/>
            <a:gdLst/>
            <a:ahLst/>
            <a:cxnLst/>
            <a:rect l="l" t="t" r="r" b="b"/>
            <a:pathLst>
              <a:path w="5514281" h="4862593">
                <a:moveTo>
                  <a:pt x="0" y="0"/>
                </a:moveTo>
                <a:lnTo>
                  <a:pt x="5514281" y="0"/>
                </a:lnTo>
                <a:lnTo>
                  <a:pt x="5514281" y="4862594"/>
                </a:lnTo>
                <a:lnTo>
                  <a:pt x="0" y="4862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93298" y="4064171"/>
            <a:ext cx="10541128" cy="572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The advantages include: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Developing positive company culture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Supporting workplace productivity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Improving recruitment and talent acquisition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Saving time, money and resources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Employee performance management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Upskilling and reskilling</a:t>
            </a:r>
          </a:p>
          <a:p>
            <a:pPr>
              <a:lnSpc>
                <a:spcPts val="5599"/>
              </a:lnSpc>
            </a:pPr>
            <a:endParaRPr lang="en-US" sz="3999">
              <a:solidFill>
                <a:srgbClr val="06725B"/>
              </a:solidFill>
              <a:latin typeface="Agrandir Narrow"/>
            </a:endParaRPr>
          </a:p>
        </p:txBody>
      </p:sp>
      <p:sp>
        <p:nvSpPr>
          <p:cNvPr id="4" name="Freeform 4"/>
          <p:cNvSpPr/>
          <p:nvPr/>
        </p:nvSpPr>
        <p:spPr>
          <a:xfrm rot="6713954">
            <a:off x="1438070" y="1962908"/>
            <a:ext cx="2180654" cy="2356074"/>
          </a:xfrm>
          <a:custGeom>
            <a:avLst/>
            <a:gdLst/>
            <a:ahLst/>
            <a:cxnLst/>
            <a:rect l="l" t="t" r="r" b="b"/>
            <a:pathLst>
              <a:path w="2180654" h="2356074">
                <a:moveTo>
                  <a:pt x="0" y="0"/>
                </a:moveTo>
                <a:lnTo>
                  <a:pt x="2180654" y="0"/>
                </a:lnTo>
                <a:lnTo>
                  <a:pt x="2180654" y="2356074"/>
                </a:lnTo>
                <a:lnTo>
                  <a:pt x="0" y="23560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93298" y="591763"/>
            <a:ext cx="14250896" cy="1558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99"/>
              </a:lnSpc>
            </a:pPr>
            <a:r>
              <a:rPr lang="en-US" sz="9999">
                <a:solidFill>
                  <a:srgbClr val="06725B"/>
                </a:solidFill>
                <a:latin typeface="Agrandir Narrow"/>
              </a:rPr>
              <a:t>Advantages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65908" y="4796386"/>
            <a:ext cx="4278930" cy="4615659"/>
          </a:xfrm>
          <a:custGeom>
            <a:avLst/>
            <a:gdLst/>
            <a:ahLst/>
            <a:cxnLst/>
            <a:rect l="l" t="t" r="r" b="b"/>
            <a:pathLst>
              <a:path w="4278930" h="4615659">
                <a:moveTo>
                  <a:pt x="0" y="0"/>
                </a:moveTo>
                <a:lnTo>
                  <a:pt x="4278929" y="0"/>
                </a:lnTo>
                <a:lnTo>
                  <a:pt x="4278929" y="4615659"/>
                </a:lnTo>
                <a:lnTo>
                  <a:pt x="0" y="4615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298957">
            <a:off x="831888" y="7859608"/>
            <a:ext cx="1907900" cy="2057539"/>
          </a:xfrm>
          <a:custGeom>
            <a:avLst/>
            <a:gdLst/>
            <a:ahLst/>
            <a:cxnLst/>
            <a:rect l="l" t="t" r="r" b="b"/>
            <a:pathLst>
              <a:path w="1907900" h="2057539">
                <a:moveTo>
                  <a:pt x="0" y="0"/>
                </a:moveTo>
                <a:lnTo>
                  <a:pt x="1907900" y="0"/>
                </a:lnTo>
                <a:lnTo>
                  <a:pt x="1907900" y="2057539"/>
                </a:lnTo>
                <a:lnTo>
                  <a:pt x="0" y="2057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93298" y="591763"/>
            <a:ext cx="16134115" cy="1558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399"/>
              </a:lnSpc>
            </a:pPr>
            <a:r>
              <a:rPr lang="en-US" sz="9999" dirty="0">
                <a:solidFill>
                  <a:srgbClr val="06725B"/>
                </a:solidFill>
                <a:latin typeface="Agrandir Narrow"/>
              </a:rPr>
              <a:t>Tools &amp; Technologies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3298" y="2526630"/>
            <a:ext cx="15307198" cy="2205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4"/>
              </a:lnSpc>
            </a:pPr>
            <a:r>
              <a:rPr lang="en-US" sz="4003">
                <a:solidFill>
                  <a:srgbClr val="06725B"/>
                </a:solidFill>
                <a:latin typeface="Agrandir Narrow"/>
              </a:rPr>
              <a:t>Data scientists use a variety of tools and technologies to build HR analytics solutions. Some common tools and technologies used include:</a:t>
            </a:r>
          </a:p>
          <a:p>
            <a:pPr>
              <a:lnSpc>
                <a:spcPts val="5604"/>
              </a:lnSpc>
            </a:pPr>
            <a:endParaRPr lang="en-US" sz="4003">
              <a:solidFill>
                <a:srgbClr val="06725B"/>
              </a:solidFill>
              <a:latin typeface="Agrandir Narrow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85838" y="4541262"/>
            <a:ext cx="2821856" cy="361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R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Python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MATLAB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Excel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Tableau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33196" y="4541262"/>
            <a:ext cx="6365459" cy="361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Database Management System 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Big Data Technologies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Cloud Platforms</a:t>
            </a:r>
          </a:p>
          <a:p>
            <a:pPr marL="863599" lvl="1" indent="-431800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6725B"/>
                </a:solidFill>
                <a:latin typeface="Agrandir Narrow"/>
              </a:rPr>
              <a:t>Machine Learning</a:t>
            </a: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7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24735" y="3898949"/>
            <a:ext cx="13321011" cy="426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4000" b="0" i="0" dirty="0">
                <a:solidFill>
                  <a:srgbClr val="333333"/>
                </a:solidFill>
                <a:effectLst/>
                <a:latin typeface="Agrandir Narrow" panose="020B0604020202020204" charset="0"/>
              </a:rPr>
              <a:t>HR analytics provide insight into the business in a way that no other data does. It is an insight into how your employees perform and react to the business itself. Without proper </a:t>
            </a:r>
            <a:r>
              <a:rPr lang="en-US" sz="4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grandir Narrow" panose="020B0604020202020204" charset="0"/>
              </a:rPr>
              <a:t>people analytics tool </a:t>
            </a:r>
            <a:r>
              <a:rPr lang="en-US" sz="4000" b="0" i="0" dirty="0">
                <a:solidFill>
                  <a:srgbClr val="333333"/>
                </a:solidFill>
                <a:effectLst/>
                <a:latin typeface="Agrandir Narrow" panose="020B0604020202020204" charset="0"/>
              </a:rPr>
              <a:t>you wouldn’t be able to understand how you can improve overall team performance and morale.</a:t>
            </a:r>
            <a:endParaRPr lang="en-US" sz="3999" dirty="0">
              <a:solidFill>
                <a:srgbClr val="06725B"/>
              </a:solidFill>
              <a:latin typeface="Agrandir Narrow" panose="020B0604020202020204" charset="0"/>
            </a:endParaRPr>
          </a:p>
        </p:txBody>
      </p:sp>
      <p:sp>
        <p:nvSpPr>
          <p:cNvPr id="3" name="Freeform 3"/>
          <p:cNvSpPr/>
          <p:nvPr/>
        </p:nvSpPr>
        <p:spPr>
          <a:xfrm rot="-2861680">
            <a:off x="1682164" y="7873263"/>
            <a:ext cx="1205818" cy="1731593"/>
          </a:xfrm>
          <a:custGeom>
            <a:avLst/>
            <a:gdLst/>
            <a:ahLst/>
            <a:cxnLst/>
            <a:rect l="l" t="t" r="r" b="b"/>
            <a:pathLst>
              <a:path w="1205818" h="1731593">
                <a:moveTo>
                  <a:pt x="0" y="0"/>
                </a:moveTo>
                <a:lnTo>
                  <a:pt x="1205819" y="0"/>
                </a:lnTo>
                <a:lnTo>
                  <a:pt x="1205819" y="1731593"/>
                </a:lnTo>
                <a:lnTo>
                  <a:pt x="0" y="173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3541009">
            <a:off x="2101418" y="1750813"/>
            <a:ext cx="1046635" cy="1703105"/>
          </a:xfrm>
          <a:custGeom>
            <a:avLst/>
            <a:gdLst/>
            <a:ahLst/>
            <a:cxnLst/>
            <a:rect l="l" t="t" r="r" b="b"/>
            <a:pathLst>
              <a:path w="1046635" h="1703105">
                <a:moveTo>
                  <a:pt x="0" y="0"/>
                </a:moveTo>
                <a:lnTo>
                  <a:pt x="1046635" y="0"/>
                </a:lnTo>
                <a:lnTo>
                  <a:pt x="1046635" y="1703104"/>
                </a:lnTo>
                <a:lnTo>
                  <a:pt x="0" y="17031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4492530">
            <a:off x="13750625" y="6643457"/>
            <a:ext cx="3180070" cy="3435887"/>
          </a:xfrm>
          <a:custGeom>
            <a:avLst/>
            <a:gdLst/>
            <a:ahLst/>
            <a:cxnLst/>
            <a:rect l="l" t="t" r="r" b="b"/>
            <a:pathLst>
              <a:path w="3180070" h="3435887">
                <a:moveTo>
                  <a:pt x="0" y="0"/>
                </a:moveTo>
                <a:lnTo>
                  <a:pt x="3180070" y="0"/>
                </a:lnTo>
                <a:lnTo>
                  <a:pt x="3180070" y="3435887"/>
                </a:lnTo>
                <a:lnTo>
                  <a:pt x="0" y="34358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24736" y="2690870"/>
            <a:ext cx="13179770" cy="1248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99"/>
              </a:lnSpc>
            </a:pPr>
            <a:r>
              <a:rPr lang="en-US" sz="9999" dirty="0">
                <a:latin typeface="Agrandir Narrow"/>
              </a:rPr>
              <a:t>Conclusion</a:t>
            </a: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72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3298" y="563188"/>
            <a:ext cx="8989005" cy="2597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5615"/>
              </a:lnSpc>
            </a:pPr>
            <a:r>
              <a:rPr lang="en-US" sz="16611">
                <a:solidFill>
                  <a:srgbClr val="FAF7E8"/>
                </a:solidFill>
                <a:latin typeface="Agrandir Narrow"/>
              </a:rPr>
              <a:t>Thanks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904165" y="4980873"/>
            <a:ext cx="5567711" cy="1463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4"/>
              </a:lnSpc>
            </a:pPr>
            <a:r>
              <a:rPr lang="en-US" sz="4765">
                <a:solidFill>
                  <a:srgbClr val="FAF7E8"/>
                </a:solidFill>
                <a:latin typeface="Agrandir Narrow"/>
              </a:rPr>
              <a:t>Do not forget to smile</a:t>
            </a:r>
          </a:p>
        </p:txBody>
      </p:sp>
      <p:sp>
        <p:nvSpPr>
          <p:cNvPr id="4" name="Freeform 4"/>
          <p:cNvSpPr/>
          <p:nvPr/>
        </p:nvSpPr>
        <p:spPr>
          <a:xfrm rot="-2154279">
            <a:off x="8332346" y="6251111"/>
            <a:ext cx="1143639" cy="1860951"/>
          </a:xfrm>
          <a:custGeom>
            <a:avLst/>
            <a:gdLst/>
            <a:ahLst/>
            <a:cxnLst/>
            <a:rect l="l" t="t" r="r" b="b"/>
            <a:pathLst>
              <a:path w="1143639" h="1860951">
                <a:moveTo>
                  <a:pt x="0" y="0"/>
                </a:moveTo>
                <a:lnTo>
                  <a:pt x="1143639" y="0"/>
                </a:lnTo>
                <a:lnTo>
                  <a:pt x="1143639" y="1860951"/>
                </a:lnTo>
                <a:lnTo>
                  <a:pt x="0" y="1860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9296642">
            <a:off x="12319508" y="2454547"/>
            <a:ext cx="3474804" cy="3754331"/>
          </a:xfrm>
          <a:custGeom>
            <a:avLst/>
            <a:gdLst/>
            <a:ahLst/>
            <a:cxnLst/>
            <a:rect l="l" t="t" r="r" b="b"/>
            <a:pathLst>
              <a:path w="3474804" h="3754331">
                <a:moveTo>
                  <a:pt x="0" y="0"/>
                </a:moveTo>
                <a:lnTo>
                  <a:pt x="3474804" y="0"/>
                </a:lnTo>
                <a:lnTo>
                  <a:pt x="3474804" y="3754330"/>
                </a:lnTo>
                <a:lnTo>
                  <a:pt x="0" y="3754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238</Words>
  <Application>Microsoft Office PowerPoint</Application>
  <PresentationFormat>Custom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Agrandir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cp:lastModifiedBy>Gautamee Jakinkar</cp:lastModifiedBy>
  <cp:revision>6</cp:revision>
  <dcterms:created xsi:type="dcterms:W3CDTF">2006-08-16T00:00:00Z</dcterms:created>
  <dcterms:modified xsi:type="dcterms:W3CDTF">2024-02-07T09:49:42Z</dcterms:modified>
  <dc:identifier>DAF8Cg8VuT8</dc:identifier>
</cp:coreProperties>
</file>