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2" r:id="rId6"/>
    <p:sldId id="270" r:id="rId7"/>
    <p:sldId id="273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67" r:id="rId17"/>
    <p:sldId id="268" r:id="rId18"/>
    <p:sldId id="269" r:id="rId19"/>
  </p:sldIdLst>
  <p:sldSz cx="10058400" cy="7772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39" marR="0" lvl="1" indent="-143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79" marR="0" lvl="2" indent="-28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319" marR="0" lvl="3" indent="-431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759" marR="0" lvl="4" indent="-575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198" marR="0" lvl="5" indent="-719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638" marR="0" lvl="6" indent="-863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078" marR="0" lvl="7" indent="-100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517" marR="0" lvl="8" indent="-11517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9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39" marR="0" lvl="1" indent="-143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79" marR="0" lvl="2" indent="-28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319" marR="0" lvl="3" indent="-431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759" marR="0" lvl="4" indent="-575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198" marR="0" lvl="5" indent="-719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638" marR="0" lvl="6" indent="-863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078" marR="0" lvl="7" indent="-100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517" marR="0" lvl="8" indent="-11517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49362" y="696912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7771" marR="0" lvl="1" indent="-387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55542" marR="0" lvl="2" indent="-7741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83313" marR="0" lvl="3" indent="-11613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911084" marR="0" lvl="4" indent="-2783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38855" marR="0" lvl="5" indent="-6655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66626" marR="0" lvl="6" indent="-10526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094397" marR="0" lvl="7" indent="-1697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822168" marR="0" lvl="8" indent="-5567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5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39" marR="0" lvl="1" indent="-143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79" marR="0" lvl="2" indent="-28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319" marR="0" lvl="3" indent="-4319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759" marR="0" lvl="4" indent="-575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198" marR="0" lvl="5" indent="-719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638" marR="0" lvl="6" indent="-863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078" marR="0" lvl="7" indent="-10078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517" marR="0" lvl="8" indent="-11517" algn="l" rtl="0">
              <a:spcBef>
                <a:spcPts val="0"/>
              </a:spcBef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328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114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814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9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21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522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091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94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396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09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10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60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88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25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79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41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07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82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970939" y="8829965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92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>
            <a:off x="558789" y="7077959"/>
            <a:ext cx="7110300" cy="2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1F63B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3"/>
          <p:cNvSpPr txBox="1"/>
          <p:nvPr/>
        </p:nvSpPr>
        <p:spPr>
          <a:xfrm>
            <a:off x="7709350" y="6931450"/>
            <a:ext cx="1839300" cy="24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1F63B6"/>
                </a:solidFill>
              </a:rPr>
              <a:t>757 R Users Group</a:t>
            </a:r>
          </a:p>
        </p:txBody>
      </p:sp>
      <p:sp>
        <p:nvSpPr>
          <p:cNvPr id="14" name="Shape 14"/>
          <p:cNvSpPr/>
          <p:nvPr/>
        </p:nvSpPr>
        <p:spPr>
          <a:xfrm>
            <a:off x="4931110" y="0"/>
            <a:ext cx="5127290" cy="182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92874" y="3480021"/>
            <a:ext cx="7623970" cy="538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65088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50800" algn="l" rtl="0"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52387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50800" algn="l" rtl="0"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292874" y="4089821"/>
            <a:ext cx="7623842" cy="215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65088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50800" algn="l" rtl="0"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52387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50800" algn="l" rtl="0"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Shape 17" descr="757-rug-logo.png"/>
          <p:cNvPicPr preferRelativeResize="0"/>
          <p:nvPr/>
        </p:nvPicPr>
        <p:blipFill rotWithShape="1">
          <a:blip r:embed="rId2">
            <a:alphaModFix/>
          </a:blip>
          <a:srcRect l="6016" r="5628"/>
          <a:stretch/>
        </p:blipFill>
        <p:spPr>
          <a:xfrm>
            <a:off x="238225" y="335275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44500" y="1159250"/>
            <a:ext cx="9156699" cy="0"/>
          </a:xfrm>
          <a:prstGeom prst="straightConnector1">
            <a:avLst/>
          </a:prstGeom>
          <a:noFill/>
          <a:ln w="9525" cap="flat" cmpd="sng">
            <a:solidFill>
              <a:srgbClr val="1F63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22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713" marR="0" lvl="1" indent="-11112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30186" marR="0" lvl="2" indent="-1586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2900" marR="0" lvl="3" indent="0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8787" marR="0" lvl="4" indent="-1587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buClr>
                <a:schemeClr val="dk2"/>
              </a:buClr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713" marR="0" lvl="1" indent="-11112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30186" marR="0" lvl="2" indent="-1586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2900" marR="0" lvl="3" indent="0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8787" marR="0" lvl="4" indent="-1587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823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91440" marR="0" lvl="0" indent="-59689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128588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115887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4"/>
          </p:nvPr>
        </p:nvSpPr>
        <p:spPr>
          <a:xfrm>
            <a:off x="7650678" y="7248096"/>
            <a:ext cx="1947588" cy="15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128588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115887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599154" y="588743"/>
            <a:ext cx="83007" cy="738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598627" y="49589"/>
            <a:ext cx="1031103" cy="240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757-rug-logo.png"/>
          <p:cNvPicPr preferRelativeResize="0"/>
          <p:nvPr/>
        </p:nvPicPr>
        <p:blipFill rotWithShape="1">
          <a:blip r:embed="rId2">
            <a:alphaModFix/>
          </a:blip>
          <a:srcRect l="6016" r="5628"/>
          <a:stretch/>
        </p:blipFill>
        <p:spPr>
          <a:xfrm>
            <a:off x="8642400" y="748537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 Cov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368300" y="7030769"/>
            <a:ext cx="9385309" cy="503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1F63B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Shape 29" descr="757-rug-logo.png"/>
          <p:cNvPicPr preferRelativeResize="0"/>
          <p:nvPr/>
        </p:nvPicPr>
        <p:blipFill rotWithShape="1">
          <a:blip r:embed="rId2">
            <a:alphaModFix/>
          </a:blip>
          <a:srcRect l="6016" r="5628"/>
          <a:stretch/>
        </p:blipFill>
        <p:spPr>
          <a:xfrm>
            <a:off x="368300" y="6016400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: Text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31"/>
          <p:cNvCxnSpPr/>
          <p:nvPr/>
        </p:nvCxnSpPr>
        <p:spPr>
          <a:xfrm>
            <a:off x="444500" y="1159250"/>
            <a:ext cx="9156699" cy="0"/>
          </a:xfrm>
          <a:prstGeom prst="straightConnector1">
            <a:avLst/>
          </a:prstGeom>
          <a:noFill/>
          <a:ln w="9525" cap="flat" cmpd="sng">
            <a:solidFill>
              <a:srgbClr val="1F63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/>
          <p:nvPr/>
        </p:nvSpPr>
        <p:spPr>
          <a:xfrm>
            <a:off x="9599154" y="588743"/>
            <a:ext cx="83007" cy="738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8598627" y="49589"/>
            <a:ext cx="1031103" cy="240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663277" y="1395411"/>
            <a:ext cx="6932456" cy="215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713" marR="0" lvl="1" indent="-11112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30186" marR="0" lvl="2" indent="-1586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2900" marR="0" lvl="3" indent="0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8787" marR="0" lvl="4" indent="-1587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713" marR="0" lvl="1" indent="-11112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30186" marR="0" lvl="2" indent="-1586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42900" marR="0" lvl="3" indent="0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8787" marR="0" lvl="4" indent="-1587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2663277" y="6954660"/>
            <a:ext cx="1786801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91440" marR="0" lvl="0" indent="-59689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AutoNum type="arabicParenR"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128588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115887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7650678" y="7248096"/>
            <a:ext cx="1947588" cy="15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128588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115887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5"/>
          </p:nvPr>
        </p:nvSpPr>
        <p:spPr>
          <a:xfrm>
            <a:off x="444500" y="1395412"/>
            <a:ext cx="2137335" cy="5795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30188" marR="0" lvl="1" indent="-128588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900" marR="0" lvl="2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8788" marR="0" lvl="3" indent="-115887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1500" marR="0" lvl="4" indent="-114300" algn="l" rtl="0"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01918" marR="0" lvl="5" indent="-12221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11358" marR="0" lvl="6" indent="-123657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20798" marR="0" lvl="7" indent="-125098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330237" marR="0" lvl="8" indent="-12653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2663277" y="1397250"/>
            <a:ext cx="0" cy="579410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" name="Shape 40" descr="757-rug-logo.png"/>
          <p:cNvPicPr preferRelativeResize="0"/>
          <p:nvPr/>
        </p:nvPicPr>
        <p:blipFill rotWithShape="1">
          <a:blip r:embed="rId2">
            <a:alphaModFix/>
          </a:blip>
          <a:srcRect l="6016" r="5628"/>
          <a:stretch/>
        </p:blipFill>
        <p:spPr>
          <a:xfrm>
            <a:off x="8642400" y="748537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4821414" y="7315200"/>
            <a:ext cx="415573" cy="137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6.wav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6.wav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6.wav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6.wav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6.wav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6.wav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learn/learn-sql" TargetMode="External"/><Relationship Id="rId5" Type="http://schemas.openxmlformats.org/officeDocument/2006/relationships/hyperlink" Target="http://sqlzoo.net/wiki/AdventureWorks" TargetMode="External"/><Relationship Id="rId4" Type="http://schemas.openxmlformats.org/officeDocument/2006/relationships/hyperlink" Target="https://www.hackerrank.com/domains/sql/selec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orfolkdatasci.herokuapp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portmort@gmail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4.wav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5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6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6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6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92874" y="2794221"/>
            <a:ext cx="7623900" cy="53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 smtClean="0"/>
              <a:t>757 RUG – Machine Learning</a:t>
            </a:r>
            <a:endParaRPr lang="en-US"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292874" y="3404021"/>
            <a:ext cx="7623900" cy="215400"/>
          </a:xfrm>
          <a:prstGeom prst="rect">
            <a:avLst/>
          </a:prstGeom>
          <a:noFill/>
          <a:ln>
            <a:noFill/>
          </a:ln>
        </p:spPr>
        <p:txBody>
          <a:bodyPr lIns="1827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lang="en-US" dirty="0" smtClean="0"/>
              <a:t>2017.06.20 – Dan Ross-Li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endParaRPr sz="1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/>
              <a:t>https://facebookincubator.github.io/prophet/docs/quick_start.html#r-api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Facebook Prophet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>
          <a:xfrm>
            <a:off x="4881967" y="7206712"/>
            <a:ext cx="4716300" cy="195271"/>
          </a:xfrm>
        </p:spPr>
        <p:txBody>
          <a:bodyPr/>
          <a:lstStyle/>
          <a:p>
            <a:r>
              <a:rPr lang="en-US" sz="1000" dirty="0"/>
              <a:t>https://facebookincubator.github.io/prophet/docs/quick_start.html#r-api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9" y="2588217"/>
            <a:ext cx="9047211" cy="14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death.wav"/>
          </p:stSnd>
        </p:sndAc>
      </p:transition>
    </mc:Choice>
    <mc:Fallback xmlns="">
      <p:transition spd="slow">
        <p:sndAc>
          <p:stSnd>
            <p:snd r:embed="rId5" name="deat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/>
              <a:t>https://facebookincubator.github.io/prophet/docs/quick_start.html#r-api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Facebook Prophet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>
          <a:xfrm>
            <a:off x="4881967" y="7206712"/>
            <a:ext cx="4716300" cy="195271"/>
          </a:xfrm>
        </p:spPr>
        <p:txBody>
          <a:bodyPr/>
          <a:lstStyle/>
          <a:p>
            <a:r>
              <a:rPr lang="en-US" sz="1000" dirty="0"/>
              <a:t>https://facebookincubator.github.io/prophet/docs/quick_start.html#r-api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85" y="2532519"/>
            <a:ext cx="8292163" cy="13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death.wav"/>
          </p:stSnd>
        </p:sndAc>
      </p:transition>
    </mc:Choice>
    <mc:Fallback xmlns="">
      <p:transition spd="slow">
        <p:sndAc>
          <p:stSnd>
            <p:snd r:embed="rId5" name="deat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/>
              <a:t>https://facebookincubator.github.io/prophet/docs/quick_start.html#r-api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Facebook Prophet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>
          <a:xfrm>
            <a:off x="4881967" y="7206712"/>
            <a:ext cx="4716300" cy="195271"/>
          </a:xfrm>
        </p:spPr>
        <p:txBody>
          <a:bodyPr/>
          <a:lstStyle/>
          <a:p>
            <a:r>
              <a:rPr lang="en-US" sz="1000" dirty="0"/>
              <a:t>https://facebookincubator.github.io/prophet/docs/quick_start.html#r-api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714" y="2727703"/>
            <a:ext cx="4992506" cy="16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death.wav"/>
          </p:stSnd>
        </p:sndAc>
      </p:transition>
    </mc:Choice>
    <mc:Fallback xmlns="">
      <p:transition spd="slow">
        <p:sndAc>
          <p:stSnd>
            <p:snd r:embed="rId5" name="deat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/>
              <a:t>https://facebookincubator.github.io/prophet/docs/quick_start.html#r-api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Facebook Prophet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>
          <a:xfrm>
            <a:off x="4881967" y="7206712"/>
            <a:ext cx="4716300" cy="195271"/>
          </a:xfrm>
        </p:spPr>
        <p:txBody>
          <a:bodyPr/>
          <a:lstStyle/>
          <a:p>
            <a:r>
              <a:rPr lang="en-US" sz="1000" dirty="0"/>
              <a:t>https://facebookincubator.github.io/prophet/docs/quick_start.html#r-api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645" y="1989872"/>
            <a:ext cx="6088510" cy="43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3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death.wav"/>
          </p:stSnd>
        </p:sndAc>
      </p:transition>
    </mc:Choice>
    <mc:Fallback xmlns="">
      <p:transition spd="slow">
        <p:sndAc>
          <p:stSnd>
            <p:snd r:embed="rId5" name="deat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/>
              <a:t>https://facebookincubator.github.io/prophet/docs/quick_start.html#r-api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Facebook Prophet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>
          <a:xfrm>
            <a:off x="4881967" y="7206712"/>
            <a:ext cx="4716300" cy="195271"/>
          </a:xfrm>
        </p:spPr>
        <p:txBody>
          <a:bodyPr/>
          <a:lstStyle/>
          <a:p>
            <a:r>
              <a:rPr lang="en-US" sz="1000" dirty="0"/>
              <a:t>https://facebookincubator.github.io/prophet/docs/quick_start.html#r-api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97" y="1961236"/>
            <a:ext cx="7441203" cy="45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death.wav"/>
          </p:stSnd>
        </p:sndAc>
      </p:transition>
    </mc:Choice>
    <mc:Fallback xmlns="">
      <p:transition spd="slow">
        <p:sndAc>
          <p:stSnd>
            <p:snd r:embed="rId5" name="deat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/>
              <a:t>https://facebookincubator.github.io/prophet/docs/quick_start.html#r-api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Facebook Prophet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>
          <a:xfrm>
            <a:off x="4881967" y="7206712"/>
            <a:ext cx="4716300" cy="195271"/>
          </a:xfrm>
        </p:spPr>
        <p:txBody>
          <a:bodyPr/>
          <a:lstStyle/>
          <a:p>
            <a:r>
              <a:rPr lang="en-US" sz="1000" dirty="0"/>
              <a:t>https://facebookincubator.github.io/prophet/docs/quick_start.html#r-api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50" y="1596715"/>
            <a:ext cx="77533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death.wav"/>
          </p:stSnd>
        </p:sndAc>
      </p:transition>
    </mc:Choice>
    <mc:Fallback xmlns="">
      <p:transition spd="slow">
        <p:sndAc>
          <p:stSnd>
            <p:snd r:embed="rId5" name="deat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/>
              <a:t>Many Places to Learn and Practice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/>
              <a:t>Resources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4"/>
          </p:nvPr>
        </p:nvSpPr>
        <p:spPr>
          <a:xfrm>
            <a:off x="7650678" y="7248096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/>
              <a:t>W3Schools</a:t>
            </a:r>
            <a:r>
              <a:rPr lang="en-US" sz="2400"/>
              <a:t> -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http://www.w3schools.com/sql/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 b="1"/>
              <a:t>Hacker Rank</a:t>
            </a:r>
            <a:r>
              <a:rPr lang="en-US" sz="2400"/>
              <a:t> -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https://www.hackerrank.com/domains/sql/select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 b="1"/>
              <a:t>SQL Zoo</a:t>
            </a:r>
            <a:r>
              <a:rPr lang="en-US" sz="2400"/>
              <a:t> - </a:t>
            </a:r>
            <a:r>
              <a:rPr lang="en-US" sz="2400" u="sng">
                <a:solidFill>
                  <a:schemeClr val="dk2"/>
                </a:solidFill>
                <a:hlinkClick r:id="rId5"/>
              </a:rPr>
              <a:t>http://sqlzoo.net/wiki/AdventureWorks</a:t>
            </a:r>
          </a:p>
          <a:p>
            <a:pPr lvl="0">
              <a:spcBef>
                <a:spcPts val="0"/>
              </a:spcBef>
              <a:buNone/>
            </a:pPr>
            <a:endParaRPr sz="2400" b="1"/>
          </a:p>
          <a:p>
            <a:pPr lvl="0">
              <a:spcBef>
                <a:spcPts val="0"/>
              </a:spcBef>
              <a:buNone/>
            </a:pPr>
            <a:r>
              <a:rPr lang="en-US" sz="2400" b="1"/>
              <a:t>Codecademy</a:t>
            </a:r>
            <a:r>
              <a:rPr lang="en-US" sz="2400"/>
              <a:t> -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https://www.codecademy.com/learn/learn-sql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 b="1"/>
              <a:t>Other Norfolk Data Science Members!</a:t>
            </a:r>
          </a:p>
          <a:p>
            <a:pPr lvl="0">
              <a:spcBef>
                <a:spcPts val="0"/>
              </a:spcBef>
              <a:buNone/>
            </a:pPr>
            <a:endParaRPr sz="2400" b="1"/>
          </a:p>
          <a:p>
            <a:pPr lvl="0" indent="457200" algn="l" rtl="0">
              <a:spcBef>
                <a:spcPts val="0"/>
              </a:spcBef>
              <a:buNone/>
            </a:pPr>
            <a:r>
              <a:rPr lang="en-US" sz="2400"/>
              <a:t>       Experienced SQL users are all around you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/>
              <a:t>We’re Here to Help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/>
              <a:t>Questions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7650678" y="7248096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/>
              <a:t>In Person</a:t>
            </a:r>
            <a:r>
              <a:rPr lang="en-US" sz="2400"/>
              <a:t> - Ask Now!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US" sz="2400" b="1"/>
              <a:t>Via Chat</a:t>
            </a:r>
            <a:r>
              <a:rPr lang="en-US" sz="2400"/>
              <a:t> - Join the Norfolk Data Science Community on Slack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algn="ctr" rtl="0"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http://norfolkdatasci.herokuapp.com/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US" sz="2400" b="1"/>
              <a:t>Via Email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Steve -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reportmort@gmail.com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work-complete.wav"/>
          </p:stSnd>
        </p:sndAc>
      </p:transition>
    </mc:Choice>
    <mc:Fallback>
      <p:transition spd="slow">
        <p:sndAc>
          <p:stSnd>
            <p:snd r:embed="rId3" name="work-complet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7650678" y="7248096"/>
            <a:ext cx="1947588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US" sz="2400" dirty="0" smtClean="0"/>
              <a:t>Congrats! Some Great News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endParaRPr lang="en-US" sz="2400" dirty="0" smtClean="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US" sz="2400" dirty="0" smtClean="0"/>
              <a:t>New NDS/RUG Outline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endParaRPr lang="en-US" sz="2400" dirty="0" smtClean="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US" sz="2400" dirty="0" smtClean="0"/>
              <a:t>Facebook Prophet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endParaRPr lang="en-US" sz="2400" dirty="0" smtClean="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US" sz="2400" dirty="0" smtClean="0"/>
              <a:t>I Can R, and So Can U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ashreg.wav"/>
          </p:stSnd>
        </p:sndAc>
      </p:transition>
    </mc:Choice>
    <mc:Fallback xmlns="">
      <p:transition spd="slow">
        <p:sndAc>
          <p:stSnd>
            <p:snd r:embed="rId4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 smtClean="0"/>
              <a:t>Jobs </a:t>
            </a:r>
            <a:r>
              <a:rPr lang="en-US" dirty="0" err="1" smtClean="0"/>
              <a:t>Jobs</a:t>
            </a:r>
            <a:r>
              <a:rPr lang="en-US" dirty="0" smtClean="0"/>
              <a:t> </a:t>
            </a:r>
            <a:r>
              <a:rPr lang="en-US" dirty="0" err="1" smtClean="0"/>
              <a:t>Jobs</a:t>
            </a:r>
            <a:endParaRPr lang="en-US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dirty="0" smtClean="0"/>
              <a:t>News and Updates</a:t>
            </a:r>
            <a:endParaRPr lang="en-US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7650678" y="7248096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200"/>
              <a:t>Source: Wikipedia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 smtClean="0"/>
              <a:t>Steve Mortimer – UVA Darden</a:t>
            </a: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 smtClean="0"/>
              <a:t>Josiah Baker – Amazon: Data Scientist</a:t>
            </a: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 smtClean="0"/>
              <a:t>Deb Martin – VPA: Data Scientist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endParaRPr lang="en-US" sz="2400" dirty="0"/>
          </a:p>
          <a:p>
            <a:pPr marL="457200" lvl="0" indent="-381000">
              <a:buSzPct val="100000"/>
              <a:buChar char="●"/>
            </a:pPr>
            <a:r>
              <a:rPr lang="en-US" sz="2400" dirty="0" smtClean="0"/>
              <a:t>Chris </a:t>
            </a:r>
            <a:r>
              <a:rPr lang="en-US" sz="2400" dirty="0" err="1" smtClean="0"/>
              <a:t>Brossman</a:t>
            </a:r>
            <a:r>
              <a:rPr lang="en-US" sz="2400" dirty="0" smtClean="0"/>
              <a:t> – </a:t>
            </a:r>
            <a:r>
              <a:rPr lang="en-US" sz="2400" dirty="0" err="1" smtClean="0"/>
              <a:t>Lessa</a:t>
            </a:r>
            <a:r>
              <a:rPr lang="en-US" sz="2400" dirty="0"/>
              <a:t>: Director Data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pplause.wav"/>
          </p:stSnd>
        </p:sndAc>
      </p:transition>
    </mc:Choice>
    <mc:Fallback xmlns="">
      <p:transition spd="slow"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lang="en-US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dirty="0" smtClean="0"/>
              <a:t>And the new head is….</a:t>
            </a:r>
            <a:endParaRPr lang="en-US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7650678" y="7248096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200"/>
              <a:t>Source: Wikipedia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Dan Ross-Li – Forecasting =(.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86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bomb.wav"/>
          </p:stSnd>
        </p:sndAc>
      </p:transition>
    </mc:Choice>
    <mc:Fallback xmlns="">
      <p:transition spd="slow"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 lang="en-US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7650678" y="7248096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200" dirty="0"/>
              <a:t>Source: </a:t>
            </a:r>
            <a:r>
              <a:rPr lang="en-US" sz="1200" dirty="0" err="1" smtClean="0"/>
              <a:t>Wowwiki</a:t>
            </a:r>
            <a:endParaRPr lang="en-US" sz="1200" dirty="0"/>
          </a:p>
        </p:txBody>
      </p:sp>
      <p:pic>
        <p:nvPicPr>
          <p:cNvPr id="1028" name="Picture 4" descr="Image result for peon warcra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52" y="2076774"/>
            <a:ext cx="4137635" cy="424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5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ready.wav"/>
          </p:stSnd>
        </p:sndAc>
      </p:transition>
    </mc:Choice>
    <mc:Fallback xmlns="">
      <p:transition spd="slow">
        <p:sndAc>
          <p:stSnd>
            <p:snd r:embed="rId5" name="ready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 smtClean="0"/>
              <a:t>Work </a:t>
            </a:r>
            <a:r>
              <a:rPr lang="en-US" dirty="0" err="1" smtClean="0"/>
              <a:t>Work</a:t>
            </a:r>
            <a:r>
              <a:rPr lang="en-US" dirty="0" smtClean="0"/>
              <a:t> </a:t>
            </a:r>
            <a:r>
              <a:rPr lang="en-US" dirty="0" err="1" smtClean="0"/>
              <a:t>Work</a:t>
            </a:r>
            <a:endParaRPr lang="en-US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dirty="0" smtClean="0"/>
              <a:t>New NDS/RUG Outline</a:t>
            </a:r>
            <a:endParaRPr lang="en-US" dirty="0"/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RUG and NDS are merging!</a:t>
            </a:r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8" indent="-342900"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Week 1: NDS</a:t>
            </a:r>
          </a:p>
          <a:p>
            <a:pPr marL="76200" lvl="8">
              <a:buSzPct val="100000"/>
            </a:pPr>
            <a:r>
              <a:rPr lang="en-US" sz="2400" dirty="0" smtClean="0"/>
              <a:t>	Review Results</a:t>
            </a:r>
          </a:p>
          <a:p>
            <a:pPr marL="76200" lvl="8">
              <a:buSzPct val="100000"/>
            </a:pPr>
            <a:r>
              <a:rPr lang="en-US" sz="2400" dirty="0"/>
              <a:t>	</a:t>
            </a:r>
            <a:r>
              <a:rPr lang="en-US" sz="2400" dirty="0" smtClean="0"/>
              <a:t>Introduce New Data Set</a:t>
            </a:r>
          </a:p>
          <a:p>
            <a:pPr marL="76200" lvl="8">
              <a:buSzPct val="100000"/>
            </a:pPr>
            <a:endParaRPr lang="en-US" sz="2400" dirty="0" smtClean="0"/>
          </a:p>
          <a:p>
            <a:pPr marL="419100" lvl="8" indent="-342900"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Week 3: RUG</a:t>
            </a:r>
          </a:p>
          <a:p>
            <a:pPr marL="76200" lvl="8">
              <a:buSzPct val="100000"/>
            </a:pPr>
            <a:r>
              <a:rPr lang="en-US" sz="2400" dirty="0"/>
              <a:t>	</a:t>
            </a:r>
            <a:r>
              <a:rPr lang="en-US" sz="2400" dirty="0" smtClean="0"/>
              <a:t>Introduce Tools that Compliment the Data Set</a:t>
            </a:r>
          </a:p>
          <a:p>
            <a:pPr marL="419100" lvl="8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19100" lvl="8" indent="-342900"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Week 3/4: Coffee and Code</a:t>
            </a:r>
          </a:p>
          <a:p>
            <a:pPr marL="76200" lvl="8">
              <a:buSzPct val="100000"/>
            </a:pPr>
            <a:r>
              <a:rPr lang="en-US" sz="2400" dirty="0"/>
              <a:t>	Collaboratively Work on the Data Set</a:t>
            </a:r>
          </a:p>
          <a:p>
            <a:pPr marL="76200" lvl="8">
              <a:buSzPct val="100000"/>
            </a:pPr>
            <a:endParaRPr lang="en-US" sz="2400" dirty="0" smtClean="0"/>
          </a:p>
          <a:p>
            <a:pPr marL="419100" lvl="8" indent="-342900"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End of Month: Submit Data Set</a:t>
            </a:r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nnoyed4.wav"/>
          </p:stSnd>
        </p:sndAc>
      </p:transition>
    </mc:Choice>
    <mc:Fallback xmlns="">
      <p:transition spd="slow">
        <p:sndAc>
          <p:stSnd>
            <p:snd r:embed="rId4" name="annoyed4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 smtClean="0"/>
              <a:t>C 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endParaRPr lang="en-US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dirty="0" smtClean="0"/>
              <a:t>What We Need From You</a:t>
            </a:r>
            <a:endParaRPr lang="en-US" dirty="0"/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Collaboration</a:t>
            </a:r>
          </a:p>
          <a:p>
            <a:pPr marL="76200" lvl="1">
              <a:buSzPct val="100000"/>
            </a:pPr>
            <a:r>
              <a:rPr lang="en-US" sz="2400" dirty="0"/>
              <a:t>	</a:t>
            </a:r>
            <a:r>
              <a:rPr lang="en-US" sz="2400" dirty="0" smtClean="0"/>
              <a:t>Work Together</a:t>
            </a:r>
          </a:p>
          <a:p>
            <a:pPr marL="76200" lvl="1">
              <a:buSzPct val="100000"/>
            </a:pPr>
            <a:r>
              <a:rPr lang="en-US" sz="2400" dirty="0" smtClean="0"/>
              <a:t>	Ask for code</a:t>
            </a:r>
          </a:p>
          <a:p>
            <a:pPr marL="76200" lvl="1">
              <a:buSzPct val="100000"/>
            </a:pPr>
            <a:r>
              <a:rPr lang="en-US" sz="2400" dirty="0"/>
              <a:t>	</a:t>
            </a:r>
            <a:r>
              <a:rPr lang="en-US" sz="2400" dirty="0" smtClean="0"/>
              <a:t>Open your code</a:t>
            </a:r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Commitment</a:t>
            </a:r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r>
              <a:rPr lang="en-US" sz="2400" dirty="0" smtClean="0"/>
              <a:t>Come to Events</a:t>
            </a:r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r>
              <a:rPr lang="en-US" sz="2400" dirty="0" smtClean="0"/>
              <a:t>Work after Events</a:t>
            </a:r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Community</a:t>
            </a:r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r>
              <a:rPr lang="en-US" sz="2400" dirty="0" smtClean="0"/>
              <a:t>Submit Data Sets</a:t>
            </a:r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r>
              <a:rPr lang="en-US" sz="2400" dirty="0" smtClean="0"/>
              <a:t>Get on Slack – norfolkdatasci.slack.com</a:t>
            </a:r>
          </a:p>
          <a:p>
            <a:pPr marL="76200" lvl="0">
              <a:buSzPct val="100000"/>
            </a:pPr>
            <a:r>
              <a:rPr lang="en-US" sz="2400" dirty="0"/>
              <a:t>	</a:t>
            </a:r>
            <a:r>
              <a:rPr lang="en-US" sz="2400" dirty="0" smtClean="0"/>
              <a:t>Get on </a:t>
            </a:r>
            <a:r>
              <a:rPr lang="en-US" sz="2400" dirty="0" err="1" smtClean="0"/>
              <a:t>Github</a:t>
            </a:r>
            <a:r>
              <a:rPr lang="en-US" sz="2400" dirty="0"/>
              <a:t> - https://github.com/NorfolkDataSci</a:t>
            </a:r>
            <a:endParaRPr lang="en-US" sz="2400" dirty="0" smtClean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death.wav"/>
          </p:stSnd>
        </p:sndAc>
      </p:transition>
    </mc:Choice>
    <mc:Fallback xmlns="">
      <p:transition spd="slow">
        <p:sndAc>
          <p:stSnd>
            <p:snd r:embed="rId4" name="deat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/>
              <a:t>https://facebookincubator.github.io/prophet/docs/quick_start.html#r-api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Facebook Prophet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All info taken from Facebook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>
          <a:xfrm>
            <a:off x="4881967" y="7206712"/>
            <a:ext cx="4716300" cy="195271"/>
          </a:xfrm>
        </p:spPr>
        <p:txBody>
          <a:bodyPr/>
          <a:lstStyle/>
          <a:p>
            <a:r>
              <a:rPr lang="en-US" sz="1000" dirty="0"/>
              <a:t>https://facebookincubator.github.io/prophet/docs/quick_start.html#r-api</a:t>
            </a:r>
          </a:p>
        </p:txBody>
      </p:sp>
    </p:spTree>
    <p:extLst>
      <p:ext uri="{BB962C8B-B14F-4D97-AF65-F5344CB8AC3E}">
        <p14:creationId xmlns:p14="http://schemas.microsoft.com/office/powerpoint/2010/main" val="11762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death.wav"/>
          </p:stSnd>
        </p:sndAc>
      </p:transition>
    </mc:Choice>
    <mc:Fallback xmlns="">
      <p:transition spd="slow">
        <p:sndAc>
          <p:stSnd>
            <p:snd r:embed="rId4" name="deat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/>
              <a:t>https://facebookincubator.github.io/prophet/docs/quick_start.html#r-api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Facebook Prophet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What is Prophet?</a:t>
            </a:r>
          </a:p>
          <a:p>
            <a:pPr marL="76200" lvl="0" rtl="0">
              <a:spcBef>
                <a:spcPts val="0"/>
              </a:spcBef>
              <a:buSzPct val="100000"/>
            </a:pPr>
            <a:endParaRPr lang="en-US" sz="2400" dirty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 smtClean="0"/>
              <a:t>Time Series Decomposition</a:t>
            </a:r>
          </a:p>
          <a:p>
            <a:pPr marL="76200" lvl="0" rtl="0">
              <a:spcBef>
                <a:spcPts val="0"/>
              </a:spcBef>
              <a:buSzPct val="100000"/>
            </a:pPr>
            <a:endParaRPr lang="en-US" sz="2400" dirty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 smtClean="0"/>
              <a:t>Similar to STL, </a:t>
            </a:r>
            <a:r>
              <a:rPr lang="en-US" sz="2400" dirty="0" err="1" smtClean="0"/>
              <a:t>STLPlus</a:t>
            </a:r>
            <a:r>
              <a:rPr lang="en-US" sz="2400" dirty="0" smtClean="0"/>
              <a:t>, Decompose</a:t>
            </a:r>
          </a:p>
          <a:p>
            <a:pPr marL="76200" lvl="0" rtl="0">
              <a:spcBef>
                <a:spcPts val="0"/>
              </a:spcBef>
              <a:buSzPct val="100000"/>
            </a:pPr>
            <a:endParaRPr lang="en-US" sz="2400" dirty="0"/>
          </a:p>
          <a:p>
            <a:pPr marL="419100" lvl="0" indent="-3429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What’s Different</a:t>
            </a:r>
            <a:r>
              <a:rPr lang="en-US" sz="2400" dirty="0" smtClean="0"/>
              <a:t>?</a:t>
            </a:r>
          </a:p>
          <a:p>
            <a:pPr marL="76200" lvl="0">
              <a:buSzPct val="100000"/>
            </a:pPr>
            <a:endParaRPr lang="en-US" sz="2400" dirty="0"/>
          </a:p>
          <a:p>
            <a:pPr marL="76200" lvl="0">
              <a:buSzPct val="100000"/>
            </a:pPr>
            <a:r>
              <a:rPr lang="en-US" sz="2400" dirty="0" smtClean="0"/>
              <a:t>Integrates ggplot2</a:t>
            </a:r>
          </a:p>
          <a:p>
            <a:pPr marL="76200" lvl="0">
              <a:buSzPct val="100000"/>
            </a:pPr>
            <a:r>
              <a:rPr lang="en-US" sz="2400" dirty="0" smtClean="0"/>
              <a:t>Very simple user interface</a:t>
            </a:r>
          </a:p>
          <a:p>
            <a:pPr marL="76200" lvl="0">
              <a:buSzPct val="100000"/>
            </a:pPr>
            <a:r>
              <a:rPr lang="en-US" sz="2400" dirty="0" smtClean="0"/>
              <a:t>Integrates forecast</a:t>
            </a:r>
            <a:endParaRPr lang="en-US" sz="2400" dirty="0"/>
          </a:p>
          <a:p>
            <a:pPr marL="76200" lvl="0" rtl="0">
              <a:spcBef>
                <a:spcPts val="0"/>
              </a:spcBef>
              <a:buSzPct val="100000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0" rtl="0">
              <a:spcBef>
                <a:spcPts val="0"/>
              </a:spcBef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76200" lvl="8">
              <a:buSzPct val="100000"/>
            </a:pPr>
            <a:r>
              <a:rPr lang="en-US" sz="2400" dirty="0"/>
              <a:t>	</a:t>
            </a:r>
            <a:endParaRPr lang="en-US" sz="2400" dirty="0" smtClean="0"/>
          </a:p>
          <a:p>
            <a:pPr marL="419100" lvl="5" indent="-342900"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19100" lvl="0" indent="-342900" rtl="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>
          <a:xfrm>
            <a:off x="4881967" y="7206712"/>
            <a:ext cx="4716300" cy="195271"/>
          </a:xfrm>
        </p:spPr>
        <p:txBody>
          <a:bodyPr/>
          <a:lstStyle/>
          <a:p>
            <a:r>
              <a:rPr lang="en-US" sz="1000" dirty="0"/>
              <a:t>https://facebookincubator.github.io/prophet/docs/quick_start.html#r-api</a:t>
            </a:r>
          </a:p>
        </p:txBody>
      </p:sp>
    </p:spTree>
    <p:extLst>
      <p:ext uri="{BB962C8B-B14F-4D97-AF65-F5344CB8AC3E}">
        <p14:creationId xmlns:p14="http://schemas.microsoft.com/office/powerpoint/2010/main" val="246184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death.wav"/>
          </p:stSnd>
        </p:sndAc>
      </p:transition>
    </mc:Choice>
    <mc:Fallback xmlns="">
      <p:transition spd="slow">
        <p:sndAc>
          <p:stSnd>
            <p:snd r:embed="rId4" name="deat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theme/theme1.xml><?xml version="1.0" encoding="utf-8"?>
<a:theme xmlns:a="http://schemas.openxmlformats.org/drawingml/2006/main" name="Homes_Presentation_Master">
  <a:themeElements>
    <a:clrScheme name="Custom 1">
      <a:dk1>
        <a:srgbClr val="516473"/>
      </a:dk1>
      <a:lt1>
        <a:srgbClr val="FFFFFF"/>
      </a:lt1>
      <a:dk2>
        <a:srgbClr val="0054A0"/>
      </a:dk2>
      <a:lt2>
        <a:srgbClr val="FFFFFF"/>
      </a:lt2>
      <a:accent1>
        <a:srgbClr val="D2DAE0"/>
      </a:accent1>
      <a:accent2>
        <a:srgbClr val="B0BCC5"/>
      </a:accent2>
      <a:accent3>
        <a:srgbClr val="8294A2"/>
      </a:accent3>
      <a:accent4>
        <a:srgbClr val="516473"/>
      </a:accent4>
      <a:accent5>
        <a:srgbClr val="3B4953"/>
      </a:accent5>
      <a:accent6>
        <a:srgbClr val="F7841B"/>
      </a:accent6>
      <a:hlink>
        <a:srgbClr val="0054A0"/>
      </a:hlink>
      <a:folHlink>
        <a:srgbClr val="EC881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295</Words>
  <Application>Microsoft Office PowerPoint</Application>
  <PresentationFormat>Custom</PresentationFormat>
  <Paragraphs>177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Wingdings</vt:lpstr>
      <vt:lpstr>Homes_Presentation_Master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Ross-Li, Dan</dc:creator>
  <cp:lastModifiedBy>Ross-Li, Dan</cp:lastModifiedBy>
  <cp:revision>11</cp:revision>
  <dcterms:modified xsi:type="dcterms:W3CDTF">2017-06-20T13:36:53Z</dcterms:modified>
</cp:coreProperties>
</file>