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83" r:id="rId6"/>
    <p:sldId id="274" r:id="rId7"/>
    <p:sldId id="275" r:id="rId8"/>
    <p:sldId id="284" r:id="rId9"/>
    <p:sldId id="285" r:id="rId10"/>
    <p:sldId id="278" r:id="rId11"/>
    <p:sldId id="280" r:id="rId12"/>
    <p:sldId id="279" r:id="rId13"/>
    <p:sldId id="286" r:id="rId14"/>
    <p:sldId id="290" r:id="rId15"/>
    <p:sldId id="287" r:id="rId16"/>
    <p:sldId id="288" r:id="rId17"/>
    <p:sldId id="289" r:id="rId18"/>
  </p:sldIdLst>
  <p:sldSz cx="10058400" cy="7772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1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39" marR="0" lvl="1" indent="-143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79" marR="0" lvl="2" indent="-28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319" marR="0" lvl="3" indent="-431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759" marR="0" lvl="4" indent="-575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198" marR="0" lvl="5" indent="-719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638" marR="0" lvl="6" indent="-863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078" marR="0" lvl="7" indent="-100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517" marR="0" lvl="8" indent="-11517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9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39" marR="0" lvl="1" indent="-143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79" marR="0" lvl="2" indent="-28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319" marR="0" lvl="3" indent="-431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759" marR="0" lvl="4" indent="-575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198" marR="0" lvl="5" indent="-719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638" marR="0" lvl="6" indent="-863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078" marR="0" lvl="7" indent="-100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517" marR="0" lvl="8" indent="-11517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49362" y="696912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7771" marR="0" lvl="1" indent="-387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55542" marR="0" lvl="2" indent="-7741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83313" marR="0" lvl="3" indent="-11613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911084" marR="0" lvl="4" indent="-2783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38855" marR="0" lvl="5" indent="-6655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66626" marR="0" lvl="6" indent="-10526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094397" marR="0" lvl="7" indent="-1697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822168" marR="0" lvl="8" indent="-5567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5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39" marR="0" lvl="1" indent="-143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79" marR="0" lvl="2" indent="-28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319" marR="0" lvl="3" indent="-431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759" marR="0" lvl="4" indent="-575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198" marR="0" lvl="5" indent="-719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638" marR="0" lvl="6" indent="-863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078" marR="0" lvl="7" indent="-100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517" marR="0" lvl="8" indent="-11517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600" cy="3476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225176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Aaron</a:t>
            </a: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75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66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02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57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63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12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275" cy="4171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Scott</a:t>
            </a:r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71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275" cy="4171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Mike</a:t>
            </a: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50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Mike</a:t>
            </a: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17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4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77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35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Zach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69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04887" y="4403725"/>
            <a:ext cx="5121300" cy="41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Aaron</a:t>
            </a: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5325"/>
            <a:ext cx="4498975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06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>
            <a:off x="558789" y="7077959"/>
            <a:ext cx="7110300" cy="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1F63B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 txBox="1"/>
          <p:nvPr/>
        </p:nvSpPr>
        <p:spPr>
          <a:xfrm>
            <a:off x="7709350" y="6931450"/>
            <a:ext cx="1839300" cy="24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1F63B6"/>
                </a:solidFill>
              </a:rPr>
              <a:t>757 R Users Group</a:t>
            </a:r>
          </a:p>
        </p:txBody>
      </p:sp>
      <p:sp>
        <p:nvSpPr>
          <p:cNvPr id="14" name="Shape 14"/>
          <p:cNvSpPr/>
          <p:nvPr/>
        </p:nvSpPr>
        <p:spPr>
          <a:xfrm>
            <a:off x="4931110" y="0"/>
            <a:ext cx="5127290" cy="182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92874" y="3480021"/>
            <a:ext cx="7623970" cy="538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65088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52387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842" cy="215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65088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52387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Shape 17" descr="757-rug-logo.png"/>
          <p:cNvPicPr preferRelativeResize="0"/>
          <p:nvPr/>
        </p:nvPicPr>
        <p:blipFill rotWithShape="1">
          <a:blip r:embed="rId2">
            <a:alphaModFix/>
          </a:blip>
          <a:srcRect l="6016" r="5628"/>
          <a:stretch/>
        </p:blipFill>
        <p:spPr>
          <a:xfrm>
            <a:off x="238225" y="335275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44500" y="1159250"/>
            <a:ext cx="9156699" cy="0"/>
          </a:xfrm>
          <a:prstGeom prst="straightConnector1">
            <a:avLst/>
          </a:prstGeom>
          <a:noFill/>
          <a:ln w="9525" cap="flat" cmpd="sng">
            <a:solidFill>
              <a:srgbClr val="1F63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22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713" marR="0" lvl="1" indent="-1111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30186" marR="0" lvl="2" indent="-1586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marR="0" lvl="3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8787" marR="0" lvl="4" indent="-1587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lr>
                <a:schemeClr val="dk2"/>
              </a:buClr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713" marR="0" lvl="1" indent="-1111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30186" marR="0" lvl="2" indent="-1586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marR="0" lvl="3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8787" marR="0" lvl="4" indent="-1587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823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91440" marR="0" lvl="0" indent="-5968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588" cy="15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99154" y="588743"/>
            <a:ext cx="83007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598627" y="49589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757-rug-logo.png"/>
          <p:cNvPicPr preferRelativeResize="0"/>
          <p:nvPr/>
        </p:nvPicPr>
        <p:blipFill rotWithShape="1">
          <a:blip r:embed="rId2">
            <a:alphaModFix/>
          </a:blip>
          <a:srcRect l="6016" r="5628"/>
          <a:stretch/>
        </p:blipFill>
        <p:spPr>
          <a:xfrm>
            <a:off x="8642400" y="748537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Lg-Ghosted-Shield-off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24316" y="0"/>
            <a:ext cx="4734083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C:\Users\Whitney\Documents\CHICAGO GSB\PPT-Large-Logo-with-Tag-Po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" y="4796579"/>
            <a:ext cx="9052560" cy="257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02920" y="1318429"/>
            <a:ext cx="9052560" cy="1260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920" marR="0" lvl="5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05840" marR="0" lvl="6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08760" marR="0" lvl="7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11680" marR="0" lvl="8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02921" y="2726818"/>
            <a:ext cx="7040879" cy="1337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20" marR="0" lvl="1" indent="0" algn="ctr" rtl="0"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40" marR="0" lvl="2" indent="0" algn="ctr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08760" marR="0" lvl="3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1680" marR="0" lvl="4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17520" marR="0" lvl="6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0440" marR="0" lvl="7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60" marR="0" lvl="8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2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Lg-Ghosted-Shield-off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24316" y="0"/>
            <a:ext cx="4734083" cy="777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0" y="777240"/>
            <a:ext cx="10058400" cy="1799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Shape 26" descr="CB-shield-tit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" y="196110"/>
            <a:ext cx="2310288" cy="467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2920" y="1077772"/>
            <a:ext cx="9052560" cy="1316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2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2920" marR="0" lvl="5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05840" marR="0" lvl="6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08760" marR="0" lvl="7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11680" marR="0" lvl="8" indent="0" algn="l" rtl="0">
              <a:spcBef>
                <a:spcPts val="0"/>
              </a:spcBef>
              <a:spcAft>
                <a:spcPts val="0"/>
              </a:spcAft>
              <a:buNone/>
              <a:defRPr sz="396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2919" y="2570075"/>
            <a:ext cx="9052560" cy="4891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  <a:defRPr sz="2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1460" marR="0" lvl="1" indent="-69850" algn="just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2920" marR="0" lvl="2" indent="-69850" algn="just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7245" marR="0" lvl="3" indent="-132715" algn="just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8705" marR="0" lvl="4" indent="-76835" algn="just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060" marR="0" lvl="5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8980" marR="0" lvl="6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1900" marR="0" lvl="7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4820" marR="0" lvl="8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 descr="Type department name here"/>
          <p:cNvSpPr txBox="1">
            <a:spLocks noGrp="1"/>
          </p:cNvSpPr>
          <p:nvPr>
            <p:ph type="body" idx="2"/>
          </p:nvPr>
        </p:nvSpPr>
        <p:spPr>
          <a:xfrm>
            <a:off x="5765469" y="99160"/>
            <a:ext cx="3801707" cy="621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1460" marR="0" lvl="0" indent="-251460" algn="r" rtl="0">
              <a:spcBef>
                <a:spcPts val="726"/>
              </a:spcBef>
              <a:spcAft>
                <a:spcPts val="0"/>
              </a:spcAft>
              <a:buNone/>
              <a:defRPr sz="363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817245" marR="0" lvl="1" indent="-314325" algn="just" rtl="0">
              <a:spcBef>
                <a:spcPts val="616"/>
              </a:spcBef>
              <a:spcAft>
                <a:spcPts val="0"/>
              </a:spcAft>
              <a:buNone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51460" algn="just" rtl="0">
              <a:spcBef>
                <a:spcPts val="528"/>
              </a:spcBef>
              <a:spcAft>
                <a:spcPts val="0"/>
              </a:spcAft>
              <a:buNone/>
              <a:defRPr sz="26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0220" marR="0" lvl="3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63140" marR="0" lvl="4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66060" marR="0" lvl="5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68980" marR="0" lvl="6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71900" marR="0" lvl="7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74820" marR="0" lvl="8" indent="-251460" algn="just" rtl="0">
              <a:spcBef>
                <a:spcPts val="44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34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821414" y="7315200"/>
            <a:ext cx="415573" cy="137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92874" y="2794221"/>
            <a:ext cx="7623900" cy="53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/>
              <a:t>RUG – Team Machine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292874" y="3404021"/>
            <a:ext cx="7623900" cy="215400"/>
          </a:xfrm>
          <a:prstGeom prst="rect">
            <a:avLst/>
          </a:prstGeom>
          <a:noFill/>
          <a:ln>
            <a:noFill/>
          </a:ln>
        </p:spPr>
        <p:txBody>
          <a:bodyPr lIns="1827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lang="en-US" dirty="0"/>
              <a:t>2017.04.18 – Dan Ross-Li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44500" y="2248060"/>
            <a:ext cx="8026838" cy="4209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02920" indent="-43307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What we used to explore the data set</a:t>
            </a:r>
          </a:p>
          <a:p>
            <a:pPr marL="1005840" lvl="1" indent="-251460">
              <a:spcBef>
                <a:spcPts val="0"/>
              </a:spcBef>
            </a:pPr>
            <a:r>
              <a:rPr lang="en-US" sz="2400" dirty="0"/>
              <a:t>Split the data between Training/ Test set</a:t>
            </a:r>
          </a:p>
          <a:p>
            <a:pPr marL="1508760" lvl="2" indent="-251460">
              <a:spcBef>
                <a:spcPts val="0"/>
              </a:spcBef>
            </a:pPr>
            <a:r>
              <a:rPr lang="en-US" sz="2400" dirty="0"/>
              <a:t>80% of the data for training &amp; validation</a:t>
            </a:r>
          </a:p>
          <a:p>
            <a:pPr marL="1508760" lvl="2" indent="-251460">
              <a:spcBef>
                <a:spcPts val="0"/>
              </a:spcBef>
            </a:pPr>
            <a:r>
              <a:rPr lang="en-US" sz="2400" dirty="0"/>
              <a:t>20% of the data for testing</a:t>
            </a:r>
          </a:p>
          <a:p>
            <a:pPr marL="502920" indent="-43307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-US" sz="2400" dirty="0"/>
              <a:t>Simple linear regression</a:t>
            </a:r>
          </a:p>
          <a:p>
            <a:pPr marL="502920" indent="-43307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KNN</a:t>
            </a:r>
          </a:p>
          <a:p>
            <a:pPr marL="502920" indent="-43307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Random Forest</a:t>
            </a:r>
          </a:p>
          <a:p>
            <a:pPr marL="502920" indent="-43307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Boosting</a:t>
            </a:r>
          </a:p>
          <a:p>
            <a:pPr marL="502920" indent="-43307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Lasso</a:t>
            </a:r>
            <a:endParaRPr sz="2400" dirty="0"/>
          </a:p>
          <a:p>
            <a:pPr>
              <a:spcBef>
                <a:spcPts val="0"/>
              </a:spcBef>
              <a:buSzPct val="25000"/>
            </a:pPr>
            <a:endParaRPr dirty="0"/>
          </a:p>
          <a:p>
            <a:pPr>
              <a:spcBef>
                <a:spcPts val="0"/>
              </a:spcBef>
              <a:buSzPct val="25000"/>
            </a:pPr>
            <a:endParaRPr dirty="0"/>
          </a:p>
          <a:p>
            <a:pPr>
              <a:buSzPct val="25000"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6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2920" y="1160373"/>
            <a:ext cx="9052560" cy="1278089"/>
          </a:xfrm>
          <a:prstGeom prst="rect">
            <a:avLst/>
          </a:prstGeom>
        </p:spPr>
        <p:txBody>
          <a:bodyPr lIns="100568" tIns="100568" rIns="100568" bIns="100568" anchor="b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/>
              <a:t>Booth ML LC HF Index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2919" y="2438449"/>
            <a:ext cx="9052560" cy="4747710"/>
          </a:xfrm>
          <a:prstGeom prst="rect">
            <a:avLst/>
          </a:prstGeom>
        </p:spPr>
        <p:txBody>
          <a:bodyPr lIns="100568" tIns="100568" rIns="100568" bIns="100568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Outstanding Loans: &gt;$4 Billion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  <a:buClr>
                <a:schemeClr val="dk1"/>
              </a:buClr>
              <a:buSzPct val="42307"/>
            </a:pPr>
            <a:r>
              <a:rPr lang="en-US"/>
              <a:t>LC Average Loan: -.003%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rPr lang="en-US"/>
              <a:t>LC Average Loan Weight by size: 4.98%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  <a:buClr>
                <a:schemeClr val="dk1"/>
              </a:buClr>
              <a:buSzPct val="42307"/>
            </a:pPr>
            <a:r>
              <a:rPr lang="en-US"/>
              <a:t>MLLCHF: 7.65%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78" y="114300"/>
            <a:ext cx="3795413" cy="710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44500" y="1636180"/>
            <a:ext cx="4950460" cy="2914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02920" indent="-349250">
              <a:spcBef>
                <a:spcPts val="0"/>
              </a:spcBef>
              <a:buSzPct val="100000"/>
              <a:buChar char="●"/>
            </a:pPr>
            <a:r>
              <a:rPr lang="en-US" sz="1540" dirty="0"/>
              <a:t>Interpretable results</a:t>
            </a:r>
          </a:p>
          <a:p>
            <a:pPr marL="1005840" lvl="1" indent="-349250" algn="l">
              <a:spcBef>
                <a:spcPts val="0"/>
              </a:spcBef>
            </a:pPr>
            <a:r>
              <a:rPr lang="en-US" sz="1540" dirty="0"/>
              <a:t>Largest coefficients on variables we would expect (e.g. interest rate, grade, employment length)</a:t>
            </a:r>
          </a:p>
          <a:p>
            <a:pPr marL="1005840" lvl="1" indent="-349250" algn="l">
              <a:spcBef>
                <a:spcPts val="0"/>
              </a:spcBef>
            </a:pPr>
            <a:r>
              <a:rPr lang="en-US" sz="1540" dirty="0"/>
              <a:t>Overall prediction performance relatively poor</a:t>
            </a:r>
          </a:p>
          <a:p>
            <a:pPr marL="1005840" lvl="1" indent="-349250" algn="l">
              <a:spcBef>
                <a:spcPts val="0"/>
              </a:spcBef>
            </a:pPr>
            <a:r>
              <a:rPr lang="en-US" sz="1540" dirty="0"/>
              <a:t>However, top 100 loans based on returns predicted under model would have generated 6.50% actual  returns</a:t>
            </a:r>
          </a:p>
          <a:p>
            <a:pPr marL="1005840" lvl="1" indent="-349250" algn="l">
              <a:spcBef>
                <a:spcPts val="0"/>
              </a:spcBef>
            </a:pPr>
            <a:r>
              <a:rPr lang="en-US" sz="1540" dirty="0"/>
              <a:t>Top 10 loans &gt;9%</a:t>
            </a:r>
          </a:p>
          <a:p>
            <a:pPr>
              <a:buClr>
                <a:srgbClr val="000000"/>
              </a:buClr>
              <a:buSzPct val="25000"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Results Lasso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096" y="1888008"/>
            <a:ext cx="3150014" cy="24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 descr="Lasso MS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105" y="4684883"/>
            <a:ext cx="4177910" cy="263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Lasso Compression Coefficien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148" y="4712959"/>
            <a:ext cx="4177912" cy="2578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43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RMSE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9" y="2508078"/>
            <a:ext cx="6667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Validation Returns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59" y="1519310"/>
            <a:ext cx="4139750" cy="52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Validation Returns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71" y="2321462"/>
            <a:ext cx="6867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Validation Returns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71" y="2565302"/>
            <a:ext cx="67151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6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Test Returns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11" y="2404190"/>
            <a:ext cx="65341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78530" y="1394315"/>
            <a:ext cx="10058400" cy="12239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rgbClr val="820009"/>
                </a:solidFill>
              </a:rPr>
              <a:t>Lending Club - MACHINE EARNINGS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02920" y="2761615"/>
            <a:ext cx="8541720" cy="129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200" dirty="0"/>
              <a:t>Aaron Trent, Dan Ross-Li, Mike Buckley, Scott </a:t>
            </a:r>
            <a:r>
              <a:rPr lang="en-US" sz="2200" dirty="0" err="1"/>
              <a:t>Katzbeck</a:t>
            </a:r>
            <a:r>
              <a:rPr lang="en-US" sz="2200" dirty="0"/>
              <a:t>, Zack </a:t>
            </a:r>
            <a:r>
              <a:rPr lang="en-US" sz="2200" dirty="0" err="1"/>
              <a:t>Fountas</a:t>
            </a:r>
            <a:endParaRPr lang="en-US" sz="2200" dirty="0"/>
          </a:p>
          <a:p>
            <a:endParaRPr sz="2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>
              <a:lnSpc>
                <a:spcPct val="114000"/>
              </a:lnSpc>
            </a:pPr>
            <a:r>
              <a:rPr lang="en-US" sz="2200" dirty="0"/>
              <a:t>All Slides generously taken with consent for 757 RUG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78530" y="415535"/>
            <a:ext cx="9190500" cy="1905750"/>
          </a:xfrm>
          <a:prstGeom prst="rect">
            <a:avLst/>
          </a:prstGeom>
          <a:noFill/>
          <a:ln>
            <a:noFill/>
          </a:ln>
        </p:spPr>
        <p:txBody>
          <a:bodyPr lIns="100568" tIns="100568" rIns="100568" bIns="100568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20" b="1">
                <a:solidFill>
                  <a:srgbClr val="585858"/>
                </a:solidFill>
                <a:highlight>
                  <a:srgbClr val="F9F9F9"/>
                </a:highlight>
              </a:rPr>
              <a:t>“Lending Club’s platform has the potential to profoundly transform traditional banking over the next decade.”</a:t>
            </a:r>
          </a:p>
          <a:p>
            <a:pPr>
              <a:lnSpc>
                <a:spcPct val="150000"/>
              </a:lnSpc>
            </a:pPr>
            <a:r>
              <a:rPr lang="en-US" sz="1320">
                <a:solidFill>
                  <a:srgbClr val="585858"/>
                </a:solidFill>
                <a:highlight>
                  <a:srgbClr val="F9F9F9"/>
                </a:highlight>
              </a:rPr>
              <a:t>-- Larry Summers, 71st Secretary of the Treasury of the United States of America; Lending Club Board member</a:t>
            </a:r>
          </a:p>
        </p:txBody>
      </p:sp>
    </p:spTree>
    <p:extLst>
      <p:ext uri="{BB962C8B-B14F-4D97-AF65-F5344CB8AC3E}">
        <p14:creationId xmlns:p14="http://schemas.microsoft.com/office/powerpoint/2010/main" val="39185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2396" y="1862672"/>
            <a:ext cx="4555025" cy="41934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02920" indent="-251460">
              <a:spcBef>
                <a:spcPts val="0"/>
              </a:spcBef>
              <a:buChar char="●"/>
            </a:pPr>
            <a:r>
              <a:rPr lang="en-US" sz="1540" dirty="0"/>
              <a:t>Founded in 2006 after Prosper (2005); went public in 2014</a:t>
            </a:r>
          </a:p>
          <a:p>
            <a:pPr marL="502920" indent="-251460">
              <a:spcBef>
                <a:spcPts val="0"/>
              </a:spcBef>
              <a:buChar char="●"/>
            </a:pPr>
            <a:r>
              <a:rPr lang="en-US" sz="1540" dirty="0"/>
              <a:t>World’s largest online credit marketplace; over $22 billion invested</a:t>
            </a:r>
          </a:p>
          <a:p>
            <a:pPr marL="502920" indent="-251460">
              <a:spcBef>
                <a:spcPts val="0"/>
              </a:spcBef>
              <a:buChar char="●"/>
            </a:pPr>
            <a:r>
              <a:rPr lang="en-US" sz="1540" dirty="0"/>
              <a:t>Facilitates personal and business loans</a:t>
            </a:r>
          </a:p>
          <a:p>
            <a:pPr marL="1005840" lvl="1" indent="-349250" algn="l">
              <a:spcBef>
                <a:spcPts val="0"/>
              </a:spcBef>
            </a:pPr>
            <a:r>
              <a:rPr lang="en-US" sz="1540" dirty="0"/>
              <a:t>Allows borrowers to access lower rates through a fast, online process</a:t>
            </a:r>
          </a:p>
          <a:p>
            <a:pPr marL="1005840" lvl="1" indent="-349250" algn="l">
              <a:spcBef>
                <a:spcPts val="0"/>
              </a:spcBef>
            </a:pPr>
            <a:r>
              <a:rPr lang="en-US" sz="1540" dirty="0"/>
              <a:t>Investors provide capital and can create a “diversified” portfolio of loans</a:t>
            </a:r>
          </a:p>
          <a:p>
            <a:pPr marL="502920" indent="-349250">
              <a:spcBef>
                <a:spcPts val="0"/>
              </a:spcBef>
              <a:buSzPct val="100000"/>
              <a:buChar char="●"/>
            </a:pPr>
            <a:r>
              <a:rPr lang="en-US" sz="1540" dirty="0"/>
              <a:t>Large retail investor base and growing institutional interest from banks, dedicated funds, asset managers, and pension funds</a:t>
            </a:r>
          </a:p>
          <a:p>
            <a:pPr marL="502920" indent="-349250">
              <a:spcBef>
                <a:spcPts val="0"/>
              </a:spcBef>
              <a:buSzPct val="100000"/>
              <a:buChar char="●"/>
            </a:pPr>
            <a:r>
              <a:rPr lang="en-US" sz="1540" dirty="0"/>
              <a:t>Scandal in 2016 forced CEO to step down; loan originations slowed as a result</a:t>
            </a:r>
          </a:p>
          <a:p>
            <a:pPr marL="502920" indent="-349250">
              <a:spcBef>
                <a:spcPts val="0"/>
              </a:spcBef>
              <a:buSzPct val="100000"/>
              <a:buChar char="●"/>
            </a:pPr>
            <a:r>
              <a:rPr lang="en-US" sz="1540" dirty="0"/>
              <a:t>Liquidity risk of platform remains open question (i.e., possibility that institutional investors pulling funds from marketplace)</a:t>
            </a:r>
          </a:p>
          <a:p>
            <a:pPr>
              <a:spcBef>
                <a:spcPts val="0"/>
              </a:spcBef>
            </a:pPr>
            <a:endParaRPr sz="1540" dirty="0"/>
          </a:p>
          <a:p>
            <a:pPr>
              <a:spcBef>
                <a:spcPts val="0"/>
              </a:spcBef>
              <a:buSzPct val="25000"/>
            </a:pPr>
            <a:endParaRPr sz="1540" dirty="0"/>
          </a:p>
          <a:p>
            <a:pPr>
              <a:spcBef>
                <a:spcPts val="0"/>
              </a:spcBef>
              <a:buSzPct val="25000"/>
            </a:pPr>
            <a:endParaRPr sz="1540" dirty="0"/>
          </a:p>
          <a:p>
            <a:pPr>
              <a:buSzPct val="25000"/>
            </a:pPr>
            <a:endParaRPr sz="154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Lending Club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" name="Shape 63" descr="Screenshot 2017-03-10 18.50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46" y="1751427"/>
            <a:ext cx="4212172" cy="249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Screenshot 2017-03-10 18.53.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356" y="4684498"/>
            <a:ext cx="4845336" cy="238023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 rot="2548550">
            <a:off x="6637448" y="4157286"/>
            <a:ext cx="100669" cy="53280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0568" tIns="100568" rIns="100568" bIns="100568" anchor="ctr" anchorCtr="0">
            <a:noAutofit/>
          </a:bodyPr>
          <a:lstStyle/>
          <a:p>
            <a:endParaRPr sz="1540"/>
          </a:p>
        </p:txBody>
      </p:sp>
    </p:spTree>
    <p:extLst>
      <p:ext uri="{BB962C8B-B14F-4D97-AF65-F5344CB8AC3E}">
        <p14:creationId xmlns:p14="http://schemas.microsoft.com/office/powerpoint/2010/main" val="215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44500" y="2410898"/>
            <a:ext cx="8026838" cy="44129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2400" dirty="0"/>
              <a:t>To create an investable prediction model for retail investors to forecast total returns of the loans available for purchase on the marketplace.</a:t>
            </a:r>
          </a:p>
          <a:p>
            <a:pPr>
              <a:spcBef>
                <a:spcPts val="0"/>
              </a:spcBef>
              <a:buSzPct val="25000"/>
            </a:pPr>
            <a:endParaRPr sz="2400" dirty="0"/>
          </a:p>
          <a:p>
            <a:pPr>
              <a:spcBef>
                <a:spcPts val="0"/>
              </a:spcBef>
              <a:buSzPct val="25000"/>
            </a:pPr>
            <a:r>
              <a:rPr lang="en-US" sz="2400" dirty="0"/>
              <a:t>Retail investor can download spreadsheet of available loan data, run through prediction model, and identify loans that meet specific return targets. </a:t>
            </a:r>
          </a:p>
          <a:p>
            <a:pPr>
              <a:spcBef>
                <a:spcPts val="0"/>
              </a:spcBef>
              <a:buSzPct val="25000"/>
            </a:pPr>
            <a:endParaRPr dirty="0"/>
          </a:p>
          <a:p>
            <a:pPr>
              <a:buSzPct val="25000"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4500" y="1249253"/>
            <a:ext cx="8026838" cy="5791627"/>
          </a:xfrm>
        </p:spPr>
        <p:txBody>
          <a:bodyPr/>
          <a:lstStyle/>
          <a:p>
            <a:pPr marL="125730">
              <a:spcBef>
                <a:spcPts val="0"/>
              </a:spcBef>
              <a:buSzPct val="100000"/>
            </a:pPr>
            <a:r>
              <a:rPr lang="en-US" sz="2400" dirty="0"/>
              <a:t>Data Set</a:t>
            </a:r>
          </a:p>
          <a:p>
            <a:pPr marL="502920" indent="-377190">
              <a:spcBef>
                <a:spcPts val="0"/>
              </a:spcBef>
              <a:buSzPct val="100000"/>
              <a:buChar char="●"/>
            </a:pPr>
            <a:r>
              <a:rPr lang="en-US" sz="1980" dirty="0"/>
              <a:t>Publicly available data from the Lending Club website</a:t>
            </a:r>
          </a:p>
          <a:p>
            <a:pPr marL="502920" indent="-377190">
              <a:spcBef>
                <a:spcPts val="0"/>
              </a:spcBef>
              <a:buSzPct val="100000"/>
              <a:buChar char="●"/>
            </a:pPr>
            <a:r>
              <a:rPr lang="en-US" sz="1980" dirty="0"/>
              <a:t>Added data available to investors (members of Lending Club)</a:t>
            </a:r>
          </a:p>
          <a:p>
            <a:pPr marL="502920" indent="-377190">
              <a:spcBef>
                <a:spcPts val="0"/>
              </a:spcBef>
              <a:buSzPct val="100000"/>
              <a:buChar char="●"/>
            </a:pPr>
            <a:r>
              <a:rPr lang="en-US" sz="1980" dirty="0"/>
              <a:t>Loans issued from 2012-2014 - Only using completed loans</a:t>
            </a:r>
          </a:p>
          <a:p>
            <a:pPr marL="125730">
              <a:spcBef>
                <a:spcPts val="0"/>
              </a:spcBef>
              <a:buSzPct val="100000"/>
            </a:pPr>
            <a:endParaRPr lang="en-US" sz="1980" dirty="0"/>
          </a:p>
          <a:p>
            <a:pPr marL="125730">
              <a:spcBef>
                <a:spcPts val="0"/>
              </a:spcBef>
              <a:buSzPct val="100000"/>
            </a:pPr>
            <a:r>
              <a:rPr lang="en-US" sz="2400" dirty="0"/>
              <a:t>Target Variable</a:t>
            </a:r>
          </a:p>
          <a:p>
            <a:pPr marL="502920" indent="-377190">
              <a:spcBef>
                <a:spcPts val="0"/>
              </a:spcBef>
              <a:buSzPct val="100000"/>
              <a:buChar char="●"/>
            </a:pPr>
            <a:r>
              <a:rPr lang="en-US" sz="1980" dirty="0"/>
              <a:t>Annualized Total Returns</a:t>
            </a:r>
          </a:p>
          <a:p>
            <a:pPr marL="1005840" lvl="1" indent="-377190">
              <a:spcBef>
                <a:spcPts val="0"/>
              </a:spcBef>
            </a:pPr>
            <a:r>
              <a:rPr lang="en-US" sz="1980" dirty="0"/>
              <a:t>The total payment to investors (principal + interest) less collection fees on an annualized basis</a:t>
            </a:r>
          </a:p>
          <a:p>
            <a:pPr marL="125730">
              <a:spcBef>
                <a:spcPts val="0"/>
              </a:spcBef>
              <a:buSzPct val="100000"/>
            </a:pPr>
            <a:endParaRPr lang="en-US" sz="1980" dirty="0"/>
          </a:p>
          <a:p>
            <a:pPr marL="125730">
              <a:spcBef>
                <a:spcPts val="0"/>
              </a:spcBef>
              <a:buSzPct val="100000"/>
            </a:pPr>
            <a:r>
              <a:rPr lang="en-US" sz="2400" dirty="0"/>
              <a:t>Predictors</a:t>
            </a:r>
          </a:p>
          <a:p>
            <a:pPr marL="502920" indent="-377190">
              <a:spcBef>
                <a:spcPts val="0"/>
              </a:spcBef>
              <a:buSzPct val="100000"/>
              <a:buChar char="●"/>
            </a:pPr>
            <a:r>
              <a:rPr lang="en-US" sz="1980" dirty="0"/>
              <a:t>68 loan application details and borrower characteristics, e.g.,</a:t>
            </a:r>
          </a:p>
          <a:p>
            <a:pPr marL="1005840" lvl="1" indent="-377190">
              <a:spcBef>
                <a:spcPts val="0"/>
              </a:spcBef>
            </a:pPr>
            <a:r>
              <a:rPr lang="en-US" sz="1980" dirty="0"/>
              <a:t>Lending Club loan “grade” (A, B, C, D, E, F, G)</a:t>
            </a:r>
          </a:p>
          <a:p>
            <a:pPr marL="1005840" lvl="1" indent="-377190">
              <a:spcBef>
                <a:spcPts val="0"/>
              </a:spcBef>
            </a:pPr>
            <a:r>
              <a:rPr lang="en-US" sz="1980" dirty="0"/>
              <a:t>Borrower home ownership status (own, rent, etc.)</a:t>
            </a:r>
          </a:p>
          <a:p>
            <a:pPr marL="1005840" lvl="1" indent="-377190">
              <a:spcBef>
                <a:spcPts val="0"/>
              </a:spcBef>
            </a:pPr>
            <a:r>
              <a:rPr lang="en-US" sz="1980" dirty="0"/>
              <a:t>Loan purpose (debt consolidation, home improvement, small biz, etc.)</a:t>
            </a:r>
          </a:p>
          <a:p>
            <a:pPr marL="1005840" lvl="1" indent="-377190">
              <a:spcBef>
                <a:spcPts val="0"/>
              </a:spcBef>
            </a:pPr>
            <a:r>
              <a:rPr lang="en-US" sz="1980" dirty="0"/>
              <a:t>FICO score range</a:t>
            </a:r>
          </a:p>
          <a:p>
            <a:pPr marL="502920" indent="-377190">
              <a:spcBef>
                <a:spcPts val="0"/>
              </a:spcBef>
              <a:buSzPct val="100000"/>
              <a:buChar char="●"/>
            </a:pPr>
            <a:endParaRPr lang="en-US" sz="1980" dirty="0"/>
          </a:p>
          <a:p>
            <a:pPr marL="1005840" lvl="1" indent="-377190">
              <a:spcBef>
                <a:spcPts val="0"/>
              </a:spcBef>
            </a:pPr>
            <a:endParaRPr lang="en-US" sz="198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Compare historical data to data available to investors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Drop identification and raw text variables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Exclude non-completed loans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Drop variables not available to investors at outset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Drop variables used to filter out non-completes and calculate returns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Identify NA's, deal with </a:t>
            </a:r>
            <a:r>
              <a:rPr lang="en-US" sz="2640" dirty="0" err="1"/>
              <a:t>missingness</a:t>
            </a:r>
            <a:r>
              <a:rPr lang="en-US" sz="2640" dirty="0"/>
              <a:t> (including mean imputation)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Check factor levels of categorical variables</a:t>
            </a:r>
          </a:p>
          <a:p>
            <a:pPr marL="502920" indent="-419100">
              <a:spcBef>
                <a:spcPts val="0"/>
              </a:spcBef>
              <a:buSzPct val="100000"/>
              <a:buChar char="●"/>
            </a:pPr>
            <a:r>
              <a:rPr lang="en-US" sz="2640" dirty="0"/>
              <a:t>Other data transformations, e.g. number of days between loan issue date and first credit line</a:t>
            </a:r>
          </a:p>
          <a:p>
            <a:pPr>
              <a:buSzPct val="25000"/>
            </a:pPr>
            <a:endParaRPr sz="264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Returns by Grade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7" name="Shape 97" descr="Credit Rating Box 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56" y="2563230"/>
            <a:ext cx="8001784" cy="493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Distribution by Size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hape 106" descr="Loan Distribution by Si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04" y="2476884"/>
            <a:ext cx="7693579" cy="4748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34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5515" y="2001875"/>
            <a:ext cx="8026838" cy="804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2200" dirty="0"/>
              <a:t>Distribution by Income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Shape 114" descr="Return by Annual In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2779655"/>
            <a:ext cx="7334250" cy="452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910532"/>
      </p:ext>
    </p:extLst>
  </p:cSld>
  <p:clrMapOvr>
    <a:masterClrMapping/>
  </p:clrMapOvr>
</p:sld>
</file>

<file path=ppt/theme/theme1.xml><?xml version="1.0" encoding="utf-8"?>
<a:theme xmlns:a="http://schemas.openxmlformats.org/drawingml/2006/main" name="Homes_Presentation_Master">
  <a:themeElements>
    <a:clrScheme name="Custom 1">
      <a:dk1>
        <a:srgbClr val="516473"/>
      </a:dk1>
      <a:lt1>
        <a:srgbClr val="FFFFFF"/>
      </a:lt1>
      <a:dk2>
        <a:srgbClr val="0054A0"/>
      </a:dk2>
      <a:lt2>
        <a:srgbClr val="FFFFFF"/>
      </a:lt2>
      <a:accent1>
        <a:srgbClr val="D2DAE0"/>
      </a:accent1>
      <a:accent2>
        <a:srgbClr val="B0BCC5"/>
      </a:accent2>
      <a:accent3>
        <a:srgbClr val="8294A2"/>
      </a:accent3>
      <a:accent4>
        <a:srgbClr val="516473"/>
      </a:accent4>
      <a:accent5>
        <a:srgbClr val="3B4953"/>
      </a:accent5>
      <a:accent6>
        <a:srgbClr val="F7841B"/>
      </a:accent6>
      <a:hlink>
        <a:srgbClr val="0054A0"/>
      </a:hlink>
      <a:folHlink>
        <a:srgbClr val="EC88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pptC017.tmp</Template>
  <TotalTime>67</TotalTime>
  <Words>591</Words>
  <Application>Microsoft Office PowerPoint</Application>
  <PresentationFormat>Custom</PresentationFormat>
  <Paragraphs>105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Noto Sans Symbols</vt:lpstr>
      <vt:lpstr>Homes_Presentation_Master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Booth ML LC HF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</dc:creator>
  <cp:lastModifiedBy>Main</cp:lastModifiedBy>
  <cp:revision>4</cp:revision>
  <dcterms:modified xsi:type="dcterms:W3CDTF">2017-04-17T23:40:11Z</dcterms:modified>
</cp:coreProperties>
</file>