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sldIdLst>
    <p:sldId id="256" r:id="rId2"/>
    <p:sldId id="261" r:id="rId3"/>
    <p:sldId id="260" r:id="rId4"/>
    <p:sldId id="262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6" r:id="rId15"/>
    <p:sldId id="275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8866EC-780F-4336-A49A-F742CB8339D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703C18D-744C-49FB-B3F1-E50262E340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Scope of the Project</a:t>
          </a:r>
          <a:endParaRPr lang="en-US" dirty="0"/>
        </a:p>
      </dgm:t>
    </dgm:pt>
    <dgm:pt modelId="{13DC2874-E0AA-4515-AD1E-F04AAC81E18C}" type="parTrans" cxnId="{707DD784-EEAC-4877-8730-51E36425B833}">
      <dgm:prSet/>
      <dgm:spPr/>
      <dgm:t>
        <a:bodyPr/>
        <a:lstStyle/>
        <a:p>
          <a:endParaRPr lang="en-US"/>
        </a:p>
      </dgm:t>
    </dgm:pt>
    <dgm:pt modelId="{467B649B-CD2A-4B7D-9A94-6066DDE67DE2}" type="sibTrans" cxnId="{707DD784-EEAC-4877-8730-51E36425B833}">
      <dgm:prSet/>
      <dgm:spPr/>
      <dgm:t>
        <a:bodyPr/>
        <a:lstStyle/>
        <a:p>
          <a:endParaRPr lang="en-US"/>
        </a:p>
      </dgm:t>
    </dgm:pt>
    <dgm:pt modelId="{99D80B77-CA60-4E27-83B2-9E4C96CE75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•⁠  ⁠Develop the best possible model using Arma, ARIMA, SARIMA or Box-Jenkins to forecast Temperature  </a:t>
          </a:r>
        </a:p>
      </dgm:t>
    </dgm:pt>
    <dgm:pt modelId="{669A9F87-7E5F-4416-B3D0-CB204DA4C028}" type="parTrans" cxnId="{4FF8F69F-44C0-449C-B926-CA9C81F439D3}">
      <dgm:prSet/>
      <dgm:spPr/>
      <dgm:t>
        <a:bodyPr/>
        <a:lstStyle/>
        <a:p>
          <a:endParaRPr lang="en-US"/>
        </a:p>
      </dgm:t>
    </dgm:pt>
    <dgm:pt modelId="{26E99BFC-CBC6-4285-B694-1CF655B4975B}" type="sibTrans" cxnId="{4FF8F69F-44C0-449C-B926-CA9C81F439D3}">
      <dgm:prSet/>
      <dgm:spPr/>
      <dgm:t>
        <a:bodyPr/>
        <a:lstStyle/>
        <a:p>
          <a:endParaRPr lang="en-US"/>
        </a:p>
      </dgm:t>
    </dgm:pt>
    <dgm:pt modelId="{98A6322B-95D7-4EE2-B27E-47A9C1783C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•⁠  ⁠Perform all the required analysis on pretrained and post-trained data</a:t>
          </a:r>
        </a:p>
      </dgm:t>
    </dgm:pt>
    <dgm:pt modelId="{FF279762-9810-4C4F-91A6-D298183F489E}" type="parTrans" cxnId="{4E25843F-1DFB-4575-AE10-DB6425FE1E01}">
      <dgm:prSet/>
      <dgm:spPr/>
      <dgm:t>
        <a:bodyPr/>
        <a:lstStyle/>
        <a:p>
          <a:endParaRPr lang="en-US"/>
        </a:p>
      </dgm:t>
    </dgm:pt>
    <dgm:pt modelId="{70C9A740-3C62-46AF-A854-EB2A920D7D53}" type="sibTrans" cxnId="{4E25843F-1DFB-4575-AE10-DB6425FE1E01}">
      <dgm:prSet/>
      <dgm:spPr/>
      <dgm:t>
        <a:bodyPr/>
        <a:lstStyle/>
        <a:p>
          <a:endParaRPr lang="en-US"/>
        </a:p>
      </dgm:t>
    </dgm:pt>
    <dgm:pt modelId="{1E017DE4-6EFC-4FA8-B59F-7154C616AE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 dirty="0"/>
            <a:t> Understanding the concepts and underlying methodology of the data</a:t>
          </a:r>
          <a:endParaRPr lang="en-US" dirty="0"/>
        </a:p>
      </dgm:t>
    </dgm:pt>
    <dgm:pt modelId="{B0272C0E-829F-4EA1-BE1B-47535EAB8A6C}" type="parTrans" cxnId="{DBA600A0-6E74-458D-8513-345E4B4BE878}">
      <dgm:prSet/>
      <dgm:spPr/>
      <dgm:t>
        <a:bodyPr/>
        <a:lstStyle/>
        <a:p>
          <a:endParaRPr lang="en-US"/>
        </a:p>
      </dgm:t>
    </dgm:pt>
    <dgm:pt modelId="{A59EB293-BC3E-4906-8BBE-3FCF5099D05B}" type="sibTrans" cxnId="{DBA600A0-6E74-458D-8513-345E4B4BE878}">
      <dgm:prSet/>
      <dgm:spPr/>
      <dgm:t>
        <a:bodyPr/>
        <a:lstStyle/>
        <a:p>
          <a:endParaRPr lang="en-US"/>
        </a:p>
      </dgm:t>
    </dgm:pt>
    <dgm:pt modelId="{C02ACBF1-DAE6-4ADA-8F85-9A1A88C276F2}" type="pres">
      <dgm:prSet presAssocID="{E78866EC-780F-4336-A49A-F742CB8339DC}" presName="root" presStyleCnt="0">
        <dgm:presLayoutVars>
          <dgm:dir/>
          <dgm:resizeHandles val="exact"/>
        </dgm:presLayoutVars>
      </dgm:prSet>
      <dgm:spPr/>
    </dgm:pt>
    <dgm:pt modelId="{E699A6E9-74AD-4805-9D86-5E93BA498F87}" type="pres">
      <dgm:prSet presAssocID="{9703C18D-744C-49FB-B3F1-E50262E3400B}" presName="compNode" presStyleCnt="0"/>
      <dgm:spPr/>
    </dgm:pt>
    <dgm:pt modelId="{1528BAC0-0C28-4719-9AB1-D45B1F593EBD}" type="pres">
      <dgm:prSet presAssocID="{9703C18D-744C-49FB-B3F1-E50262E3400B}" presName="bgRect" presStyleLbl="bgShp" presStyleIdx="0" presStyleCnt="4" custLinFactNeighborX="0" custLinFactNeighborY="-1953"/>
      <dgm:spPr/>
    </dgm:pt>
    <dgm:pt modelId="{56B4ED5D-90A0-4F21-9FC1-E2BDBAA3344F}" type="pres">
      <dgm:prSet presAssocID="{9703C18D-744C-49FB-B3F1-E50262E340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2F4CC786-13B8-4DDE-BCAB-127B16E4FC21}" type="pres">
      <dgm:prSet presAssocID="{9703C18D-744C-49FB-B3F1-E50262E3400B}" presName="spaceRect" presStyleCnt="0"/>
      <dgm:spPr/>
    </dgm:pt>
    <dgm:pt modelId="{2B2F9B2E-24D8-4AC0-8D4B-39199B972D4C}" type="pres">
      <dgm:prSet presAssocID="{9703C18D-744C-49FB-B3F1-E50262E3400B}" presName="parTx" presStyleLbl="revTx" presStyleIdx="0" presStyleCnt="4">
        <dgm:presLayoutVars>
          <dgm:chMax val="0"/>
          <dgm:chPref val="0"/>
        </dgm:presLayoutVars>
      </dgm:prSet>
      <dgm:spPr/>
    </dgm:pt>
    <dgm:pt modelId="{AFEA06F4-80E9-4B71-B112-353996831C24}" type="pres">
      <dgm:prSet presAssocID="{467B649B-CD2A-4B7D-9A94-6066DDE67DE2}" presName="sibTrans" presStyleCnt="0"/>
      <dgm:spPr/>
    </dgm:pt>
    <dgm:pt modelId="{C46A6C5E-5303-472A-9D26-DD5617DF6F62}" type="pres">
      <dgm:prSet presAssocID="{99D80B77-CA60-4E27-83B2-9E4C96CE751E}" presName="compNode" presStyleCnt="0"/>
      <dgm:spPr/>
    </dgm:pt>
    <dgm:pt modelId="{F633F89D-14ED-46CE-9D01-09A9D8EBD0EE}" type="pres">
      <dgm:prSet presAssocID="{99D80B77-CA60-4E27-83B2-9E4C96CE751E}" presName="bgRect" presStyleLbl="bgShp" presStyleIdx="1" presStyleCnt="4"/>
      <dgm:spPr/>
    </dgm:pt>
    <dgm:pt modelId="{D75423D4-ED1A-4B0E-9517-055FB7F919A0}" type="pres">
      <dgm:prSet presAssocID="{99D80B77-CA60-4E27-83B2-9E4C96CE751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E56913E9-865B-4E66-A5B0-B1DEEB6E9856}" type="pres">
      <dgm:prSet presAssocID="{99D80B77-CA60-4E27-83B2-9E4C96CE751E}" presName="spaceRect" presStyleCnt="0"/>
      <dgm:spPr/>
    </dgm:pt>
    <dgm:pt modelId="{A3A7FFBD-AF8E-484D-849F-9A6D46B32173}" type="pres">
      <dgm:prSet presAssocID="{99D80B77-CA60-4E27-83B2-9E4C96CE751E}" presName="parTx" presStyleLbl="revTx" presStyleIdx="1" presStyleCnt="4">
        <dgm:presLayoutVars>
          <dgm:chMax val="0"/>
          <dgm:chPref val="0"/>
        </dgm:presLayoutVars>
      </dgm:prSet>
      <dgm:spPr/>
    </dgm:pt>
    <dgm:pt modelId="{50546683-5B56-4759-8840-6F4F981A2248}" type="pres">
      <dgm:prSet presAssocID="{26E99BFC-CBC6-4285-B694-1CF655B4975B}" presName="sibTrans" presStyleCnt="0"/>
      <dgm:spPr/>
    </dgm:pt>
    <dgm:pt modelId="{6D2B0648-56CF-4EB4-A389-246B8193EE04}" type="pres">
      <dgm:prSet presAssocID="{98A6322B-95D7-4EE2-B27E-47A9C1783C73}" presName="compNode" presStyleCnt="0"/>
      <dgm:spPr/>
    </dgm:pt>
    <dgm:pt modelId="{2A0680D1-CA6A-49B0-84A6-F058475EB862}" type="pres">
      <dgm:prSet presAssocID="{98A6322B-95D7-4EE2-B27E-47A9C1783C73}" presName="bgRect" presStyleLbl="bgShp" presStyleIdx="2" presStyleCnt="4"/>
      <dgm:spPr/>
    </dgm:pt>
    <dgm:pt modelId="{1FEED37A-98BB-44EA-A4B5-9189DA8A9D03}" type="pres">
      <dgm:prSet presAssocID="{98A6322B-95D7-4EE2-B27E-47A9C1783C7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6B498BF3-5BE5-42EA-9397-86D9AE68E67D}" type="pres">
      <dgm:prSet presAssocID="{98A6322B-95D7-4EE2-B27E-47A9C1783C73}" presName="spaceRect" presStyleCnt="0"/>
      <dgm:spPr/>
    </dgm:pt>
    <dgm:pt modelId="{77823986-FD17-4FF5-A5A4-4DCEED502525}" type="pres">
      <dgm:prSet presAssocID="{98A6322B-95D7-4EE2-B27E-47A9C1783C73}" presName="parTx" presStyleLbl="revTx" presStyleIdx="2" presStyleCnt="4">
        <dgm:presLayoutVars>
          <dgm:chMax val="0"/>
          <dgm:chPref val="0"/>
        </dgm:presLayoutVars>
      </dgm:prSet>
      <dgm:spPr/>
    </dgm:pt>
    <dgm:pt modelId="{B00F46F8-3EB3-4236-A9A1-200534C67BA1}" type="pres">
      <dgm:prSet presAssocID="{70C9A740-3C62-46AF-A854-EB2A920D7D53}" presName="sibTrans" presStyleCnt="0"/>
      <dgm:spPr/>
    </dgm:pt>
    <dgm:pt modelId="{AD39D192-B2F1-4324-A7A3-C5194F5E2474}" type="pres">
      <dgm:prSet presAssocID="{1E017DE4-6EFC-4FA8-B59F-7154C616AEC2}" presName="compNode" presStyleCnt="0"/>
      <dgm:spPr/>
    </dgm:pt>
    <dgm:pt modelId="{21406728-C9D8-42B0-ABDA-07B55F24B430}" type="pres">
      <dgm:prSet presAssocID="{1E017DE4-6EFC-4FA8-B59F-7154C616AEC2}" presName="bgRect" presStyleLbl="bgShp" presStyleIdx="3" presStyleCnt="4"/>
      <dgm:spPr/>
    </dgm:pt>
    <dgm:pt modelId="{D4EC3027-52BC-4DD9-B855-0A353A2F4B9C}" type="pres">
      <dgm:prSet presAssocID="{1E017DE4-6EFC-4FA8-B59F-7154C616AEC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00BD93E-DAFA-4E63-8A90-C5B9CFE880DD}" type="pres">
      <dgm:prSet presAssocID="{1E017DE4-6EFC-4FA8-B59F-7154C616AEC2}" presName="spaceRect" presStyleCnt="0"/>
      <dgm:spPr/>
    </dgm:pt>
    <dgm:pt modelId="{E046BDCC-1235-4588-AC7F-CF1F685B6041}" type="pres">
      <dgm:prSet presAssocID="{1E017DE4-6EFC-4FA8-B59F-7154C616AEC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5741F1F-CAC7-7741-99B8-78E80E7FBA01}" type="presOf" srcId="{9703C18D-744C-49FB-B3F1-E50262E3400B}" destId="{2B2F9B2E-24D8-4AC0-8D4B-39199B972D4C}" srcOrd="0" destOrd="0" presId="urn:microsoft.com/office/officeart/2018/2/layout/IconVerticalSolidList"/>
    <dgm:cxn modelId="{4E25843F-1DFB-4575-AE10-DB6425FE1E01}" srcId="{E78866EC-780F-4336-A49A-F742CB8339DC}" destId="{98A6322B-95D7-4EE2-B27E-47A9C1783C73}" srcOrd="2" destOrd="0" parTransId="{FF279762-9810-4C4F-91A6-D298183F489E}" sibTransId="{70C9A740-3C62-46AF-A854-EB2A920D7D53}"/>
    <dgm:cxn modelId="{50AA1544-A3D6-1042-94FE-91CE7B1583F4}" type="presOf" srcId="{E78866EC-780F-4336-A49A-F742CB8339DC}" destId="{C02ACBF1-DAE6-4ADA-8F85-9A1A88C276F2}" srcOrd="0" destOrd="0" presId="urn:microsoft.com/office/officeart/2018/2/layout/IconVerticalSolidList"/>
    <dgm:cxn modelId="{F8044B7D-9A41-6F40-A146-DCF6440AD7E4}" type="presOf" srcId="{98A6322B-95D7-4EE2-B27E-47A9C1783C73}" destId="{77823986-FD17-4FF5-A5A4-4DCEED502525}" srcOrd="0" destOrd="0" presId="urn:microsoft.com/office/officeart/2018/2/layout/IconVerticalSolidList"/>
    <dgm:cxn modelId="{707DD784-EEAC-4877-8730-51E36425B833}" srcId="{E78866EC-780F-4336-A49A-F742CB8339DC}" destId="{9703C18D-744C-49FB-B3F1-E50262E3400B}" srcOrd="0" destOrd="0" parTransId="{13DC2874-E0AA-4515-AD1E-F04AAC81E18C}" sibTransId="{467B649B-CD2A-4B7D-9A94-6066DDE67DE2}"/>
    <dgm:cxn modelId="{4FF8F69F-44C0-449C-B926-CA9C81F439D3}" srcId="{E78866EC-780F-4336-A49A-F742CB8339DC}" destId="{99D80B77-CA60-4E27-83B2-9E4C96CE751E}" srcOrd="1" destOrd="0" parTransId="{669A9F87-7E5F-4416-B3D0-CB204DA4C028}" sibTransId="{26E99BFC-CBC6-4285-B694-1CF655B4975B}"/>
    <dgm:cxn modelId="{DBA600A0-6E74-458D-8513-345E4B4BE878}" srcId="{E78866EC-780F-4336-A49A-F742CB8339DC}" destId="{1E017DE4-6EFC-4FA8-B59F-7154C616AEC2}" srcOrd="3" destOrd="0" parTransId="{B0272C0E-829F-4EA1-BE1B-47535EAB8A6C}" sibTransId="{A59EB293-BC3E-4906-8BBE-3FCF5099D05B}"/>
    <dgm:cxn modelId="{47C83DA0-E609-ED45-AADC-1DB92885781E}" type="presOf" srcId="{1E017DE4-6EFC-4FA8-B59F-7154C616AEC2}" destId="{E046BDCC-1235-4588-AC7F-CF1F685B6041}" srcOrd="0" destOrd="0" presId="urn:microsoft.com/office/officeart/2018/2/layout/IconVerticalSolidList"/>
    <dgm:cxn modelId="{2A5F00F7-4297-5641-AF91-CB1E8FB6EB9D}" type="presOf" srcId="{99D80B77-CA60-4E27-83B2-9E4C96CE751E}" destId="{A3A7FFBD-AF8E-484D-849F-9A6D46B32173}" srcOrd="0" destOrd="0" presId="urn:microsoft.com/office/officeart/2018/2/layout/IconVerticalSolidList"/>
    <dgm:cxn modelId="{C2BD81CA-3F5B-374A-BBBD-4467BE18E826}" type="presParOf" srcId="{C02ACBF1-DAE6-4ADA-8F85-9A1A88C276F2}" destId="{E699A6E9-74AD-4805-9D86-5E93BA498F87}" srcOrd="0" destOrd="0" presId="urn:microsoft.com/office/officeart/2018/2/layout/IconVerticalSolidList"/>
    <dgm:cxn modelId="{4C02122A-2427-BE41-92B2-7E869427C5B8}" type="presParOf" srcId="{E699A6E9-74AD-4805-9D86-5E93BA498F87}" destId="{1528BAC0-0C28-4719-9AB1-D45B1F593EBD}" srcOrd="0" destOrd="0" presId="urn:microsoft.com/office/officeart/2018/2/layout/IconVerticalSolidList"/>
    <dgm:cxn modelId="{93DB0A34-32A6-5C42-B89C-8680FC9F0C16}" type="presParOf" srcId="{E699A6E9-74AD-4805-9D86-5E93BA498F87}" destId="{56B4ED5D-90A0-4F21-9FC1-E2BDBAA3344F}" srcOrd="1" destOrd="0" presId="urn:microsoft.com/office/officeart/2018/2/layout/IconVerticalSolidList"/>
    <dgm:cxn modelId="{B95295E7-727E-6E45-AAF5-F848729BA6FE}" type="presParOf" srcId="{E699A6E9-74AD-4805-9D86-5E93BA498F87}" destId="{2F4CC786-13B8-4DDE-BCAB-127B16E4FC21}" srcOrd="2" destOrd="0" presId="urn:microsoft.com/office/officeart/2018/2/layout/IconVerticalSolidList"/>
    <dgm:cxn modelId="{783BD4EB-AE93-F043-862B-2B29D0C09C17}" type="presParOf" srcId="{E699A6E9-74AD-4805-9D86-5E93BA498F87}" destId="{2B2F9B2E-24D8-4AC0-8D4B-39199B972D4C}" srcOrd="3" destOrd="0" presId="urn:microsoft.com/office/officeart/2018/2/layout/IconVerticalSolidList"/>
    <dgm:cxn modelId="{0A804A17-ECBA-264D-A43D-44CB2B6AFDB6}" type="presParOf" srcId="{C02ACBF1-DAE6-4ADA-8F85-9A1A88C276F2}" destId="{AFEA06F4-80E9-4B71-B112-353996831C24}" srcOrd="1" destOrd="0" presId="urn:microsoft.com/office/officeart/2018/2/layout/IconVerticalSolidList"/>
    <dgm:cxn modelId="{AE0B3AD9-EA84-B843-802A-8C755803EF23}" type="presParOf" srcId="{C02ACBF1-DAE6-4ADA-8F85-9A1A88C276F2}" destId="{C46A6C5E-5303-472A-9D26-DD5617DF6F62}" srcOrd="2" destOrd="0" presId="urn:microsoft.com/office/officeart/2018/2/layout/IconVerticalSolidList"/>
    <dgm:cxn modelId="{202017D8-FC87-4B46-BEAD-CD36C31D824C}" type="presParOf" srcId="{C46A6C5E-5303-472A-9D26-DD5617DF6F62}" destId="{F633F89D-14ED-46CE-9D01-09A9D8EBD0EE}" srcOrd="0" destOrd="0" presId="urn:microsoft.com/office/officeart/2018/2/layout/IconVerticalSolidList"/>
    <dgm:cxn modelId="{AFE9D4DD-5956-614F-BD35-50E167FD1679}" type="presParOf" srcId="{C46A6C5E-5303-472A-9D26-DD5617DF6F62}" destId="{D75423D4-ED1A-4B0E-9517-055FB7F919A0}" srcOrd="1" destOrd="0" presId="urn:microsoft.com/office/officeart/2018/2/layout/IconVerticalSolidList"/>
    <dgm:cxn modelId="{E2885FF0-9E19-8549-A85A-7F7154AF43C6}" type="presParOf" srcId="{C46A6C5E-5303-472A-9D26-DD5617DF6F62}" destId="{E56913E9-865B-4E66-A5B0-B1DEEB6E9856}" srcOrd="2" destOrd="0" presId="urn:microsoft.com/office/officeart/2018/2/layout/IconVerticalSolidList"/>
    <dgm:cxn modelId="{0A7B48A2-3663-D641-B848-798D5D5014DE}" type="presParOf" srcId="{C46A6C5E-5303-472A-9D26-DD5617DF6F62}" destId="{A3A7FFBD-AF8E-484D-849F-9A6D46B32173}" srcOrd="3" destOrd="0" presId="urn:microsoft.com/office/officeart/2018/2/layout/IconVerticalSolidList"/>
    <dgm:cxn modelId="{A9B411EA-C76E-3646-B54F-F50ABA621B34}" type="presParOf" srcId="{C02ACBF1-DAE6-4ADA-8F85-9A1A88C276F2}" destId="{50546683-5B56-4759-8840-6F4F981A2248}" srcOrd="3" destOrd="0" presId="urn:microsoft.com/office/officeart/2018/2/layout/IconVerticalSolidList"/>
    <dgm:cxn modelId="{BA727299-E0D6-EB42-8CE2-5A735D397141}" type="presParOf" srcId="{C02ACBF1-DAE6-4ADA-8F85-9A1A88C276F2}" destId="{6D2B0648-56CF-4EB4-A389-246B8193EE04}" srcOrd="4" destOrd="0" presId="urn:microsoft.com/office/officeart/2018/2/layout/IconVerticalSolidList"/>
    <dgm:cxn modelId="{0D202B1F-B58A-044E-97F4-72C47E70BB2F}" type="presParOf" srcId="{6D2B0648-56CF-4EB4-A389-246B8193EE04}" destId="{2A0680D1-CA6A-49B0-84A6-F058475EB862}" srcOrd="0" destOrd="0" presId="urn:microsoft.com/office/officeart/2018/2/layout/IconVerticalSolidList"/>
    <dgm:cxn modelId="{C166088B-9242-F34A-B1BE-B4D58D848C10}" type="presParOf" srcId="{6D2B0648-56CF-4EB4-A389-246B8193EE04}" destId="{1FEED37A-98BB-44EA-A4B5-9189DA8A9D03}" srcOrd="1" destOrd="0" presId="urn:microsoft.com/office/officeart/2018/2/layout/IconVerticalSolidList"/>
    <dgm:cxn modelId="{98B70234-B188-C24D-B507-2AD1720DE56F}" type="presParOf" srcId="{6D2B0648-56CF-4EB4-A389-246B8193EE04}" destId="{6B498BF3-5BE5-42EA-9397-86D9AE68E67D}" srcOrd="2" destOrd="0" presId="urn:microsoft.com/office/officeart/2018/2/layout/IconVerticalSolidList"/>
    <dgm:cxn modelId="{4F0E05E0-0C7E-9F4D-BD1B-609924042F8C}" type="presParOf" srcId="{6D2B0648-56CF-4EB4-A389-246B8193EE04}" destId="{77823986-FD17-4FF5-A5A4-4DCEED502525}" srcOrd="3" destOrd="0" presId="urn:microsoft.com/office/officeart/2018/2/layout/IconVerticalSolidList"/>
    <dgm:cxn modelId="{E2279FD5-C221-6540-BD76-85048ADCE835}" type="presParOf" srcId="{C02ACBF1-DAE6-4ADA-8F85-9A1A88C276F2}" destId="{B00F46F8-3EB3-4236-A9A1-200534C67BA1}" srcOrd="5" destOrd="0" presId="urn:microsoft.com/office/officeart/2018/2/layout/IconVerticalSolidList"/>
    <dgm:cxn modelId="{FB11893A-FE29-0341-BA93-134033937555}" type="presParOf" srcId="{C02ACBF1-DAE6-4ADA-8F85-9A1A88C276F2}" destId="{AD39D192-B2F1-4324-A7A3-C5194F5E2474}" srcOrd="6" destOrd="0" presId="urn:microsoft.com/office/officeart/2018/2/layout/IconVerticalSolidList"/>
    <dgm:cxn modelId="{40B1335C-9D4C-414E-8B70-23F9BF7D65AA}" type="presParOf" srcId="{AD39D192-B2F1-4324-A7A3-C5194F5E2474}" destId="{21406728-C9D8-42B0-ABDA-07B55F24B430}" srcOrd="0" destOrd="0" presId="urn:microsoft.com/office/officeart/2018/2/layout/IconVerticalSolidList"/>
    <dgm:cxn modelId="{1A111F25-1E5E-B84F-B556-F553C6C57731}" type="presParOf" srcId="{AD39D192-B2F1-4324-A7A3-C5194F5E2474}" destId="{D4EC3027-52BC-4DD9-B855-0A353A2F4B9C}" srcOrd="1" destOrd="0" presId="urn:microsoft.com/office/officeart/2018/2/layout/IconVerticalSolidList"/>
    <dgm:cxn modelId="{1B1E04AA-81B6-2E42-A31A-9E1D22B91068}" type="presParOf" srcId="{AD39D192-B2F1-4324-A7A3-C5194F5E2474}" destId="{000BD93E-DAFA-4E63-8A90-C5B9CFE880DD}" srcOrd="2" destOrd="0" presId="urn:microsoft.com/office/officeart/2018/2/layout/IconVerticalSolidList"/>
    <dgm:cxn modelId="{5074ADBD-0E03-3D42-9AE4-EB0F682E4187}" type="presParOf" srcId="{AD39D192-B2F1-4324-A7A3-C5194F5E2474}" destId="{E046BDCC-1235-4588-AC7F-CF1F685B604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40F6EA-0F1B-4460-9146-758B9AED3A9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05E9832-16CF-49CF-9F95-0822F1601C9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Data Source</a:t>
          </a:r>
          <a:endParaRPr lang="en-US" dirty="0"/>
        </a:p>
      </dgm:t>
    </dgm:pt>
    <dgm:pt modelId="{2BD2313F-F963-44D6-A018-9672A76AFE0C}" type="parTrans" cxnId="{AA072C88-7AA3-4A3D-859B-02AA46C4AAEE}">
      <dgm:prSet/>
      <dgm:spPr/>
      <dgm:t>
        <a:bodyPr/>
        <a:lstStyle/>
        <a:p>
          <a:endParaRPr lang="en-US"/>
        </a:p>
      </dgm:t>
    </dgm:pt>
    <dgm:pt modelId="{88742C28-B1AA-4C68-BDB9-0FF3FA21435B}" type="sibTrans" cxnId="{AA072C88-7AA3-4A3D-859B-02AA46C4AAEE}">
      <dgm:prSet/>
      <dgm:spPr/>
      <dgm:t>
        <a:bodyPr/>
        <a:lstStyle/>
        <a:p>
          <a:endParaRPr lang="en-US"/>
        </a:p>
      </dgm:t>
    </dgm:pt>
    <dgm:pt modelId="{CF134A7C-C8E3-4BE5-83BE-D8C4CBE47E0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cap="none" dirty="0"/>
            <a:t>Public Datasets: </a:t>
          </a:r>
          <a:r>
            <a:rPr lang="en-US" cap="none" dirty="0"/>
            <a:t>Use dataset from Kaggle named Jena Climate Data. Data used of period 2009 to 2012.</a:t>
          </a:r>
        </a:p>
      </dgm:t>
    </dgm:pt>
    <dgm:pt modelId="{777EFEB5-0D91-4013-B07D-4B287E912693}" type="parTrans" cxnId="{F7FBBDCF-C530-4796-9610-2B45F20196DE}">
      <dgm:prSet/>
      <dgm:spPr/>
      <dgm:t>
        <a:bodyPr/>
        <a:lstStyle/>
        <a:p>
          <a:endParaRPr lang="en-US"/>
        </a:p>
      </dgm:t>
    </dgm:pt>
    <dgm:pt modelId="{66BA269A-D134-4942-9B23-E69B5A5A3059}" type="sibTrans" cxnId="{F7FBBDCF-C530-4796-9610-2B45F20196DE}">
      <dgm:prSet/>
      <dgm:spPr/>
      <dgm:t>
        <a:bodyPr/>
        <a:lstStyle/>
        <a:p>
          <a:endParaRPr lang="en-US"/>
        </a:p>
      </dgm:t>
    </dgm:pt>
    <dgm:pt modelId="{8E5A716F-C49E-4178-9362-E6AFECE41B7E}" type="pres">
      <dgm:prSet presAssocID="{B740F6EA-0F1B-4460-9146-758B9AED3A9C}" presName="root" presStyleCnt="0">
        <dgm:presLayoutVars>
          <dgm:dir/>
          <dgm:resizeHandles val="exact"/>
        </dgm:presLayoutVars>
      </dgm:prSet>
      <dgm:spPr/>
    </dgm:pt>
    <dgm:pt modelId="{CB2A1355-CC45-43B8-92D3-C8D198D1215F}" type="pres">
      <dgm:prSet presAssocID="{F05E9832-16CF-49CF-9F95-0822F1601C90}" presName="compNode" presStyleCnt="0"/>
      <dgm:spPr/>
    </dgm:pt>
    <dgm:pt modelId="{9FAAE2B4-E166-4CDA-9DBE-2DD9BBA8A689}" type="pres">
      <dgm:prSet presAssocID="{F05E9832-16CF-49CF-9F95-0822F1601C90}" presName="iconBgRect" presStyleLbl="bgShp" presStyleIdx="0" presStyleCnt="2" custScaleX="107313" custScaleY="106942"/>
      <dgm:spPr>
        <a:prstGeom prst="round2DiagRect">
          <a:avLst>
            <a:gd name="adj1" fmla="val 29727"/>
            <a:gd name="adj2" fmla="val 0"/>
          </a:avLst>
        </a:prstGeom>
      </dgm:spPr>
    </dgm:pt>
    <dgm:pt modelId="{9BFEF460-D862-41D1-814B-03529614307D}" type="pres">
      <dgm:prSet presAssocID="{F05E9832-16CF-49CF-9F95-0822F1601C9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73F08DE-2681-4F34-89CF-CC345F199EAD}" type="pres">
      <dgm:prSet presAssocID="{F05E9832-16CF-49CF-9F95-0822F1601C90}" presName="spaceRect" presStyleCnt="0"/>
      <dgm:spPr/>
    </dgm:pt>
    <dgm:pt modelId="{4F1E9621-5F4F-4247-8EB0-EFB5D5E9DB9C}" type="pres">
      <dgm:prSet presAssocID="{F05E9832-16CF-49CF-9F95-0822F1601C90}" presName="textRect" presStyleLbl="revTx" presStyleIdx="0" presStyleCnt="2">
        <dgm:presLayoutVars>
          <dgm:chMax val="1"/>
          <dgm:chPref val="1"/>
        </dgm:presLayoutVars>
      </dgm:prSet>
      <dgm:spPr/>
    </dgm:pt>
    <dgm:pt modelId="{8F6DB72C-7178-421B-B330-4D83033794B3}" type="pres">
      <dgm:prSet presAssocID="{88742C28-B1AA-4C68-BDB9-0FF3FA21435B}" presName="sibTrans" presStyleCnt="0"/>
      <dgm:spPr/>
    </dgm:pt>
    <dgm:pt modelId="{48ADF267-E7D9-4478-81EC-0752CABEDAAD}" type="pres">
      <dgm:prSet presAssocID="{CF134A7C-C8E3-4BE5-83BE-D8C4CBE47E07}" presName="compNode" presStyleCnt="0"/>
      <dgm:spPr/>
    </dgm:pt>
    <dgm:pt modelId="{594562FA-F8B0-4653-8B58-475D23AF364F}" type="pres">
      <dgm:prSet presAssocID="{CF134A7C-C8E3-4BE5-83BE-D8C4CBE47E07}" presName="iconBgRect" presStyleLbl="bgShp" presStyleIdx="1" presStyleCnt="2" custLinFactNeighborX="-6923" custLinFactNeighborY="-2070"/>
      <dgm:spPr>
        <a:prstGeom prst="round2DiagRect">
          <a:avLst>
            <a:gd name="adj1" fmla="val 29727"/>
            <a:gd name="adj2" fmla="val 0"/>
          </a:avLst>
        </a:prstGeom>
      </dgm:spPr>
    </dgm:pt>
    <dgm:pt modelId="{90681DC3-7C61-469B-AC13-597C01D0D0CA}" type="pres">
      <dgm:prSet presAssocID="{CF134A7C-C8E3-4BE5-83BE-D8C4CBE47E07}" presName="iconRect" presStyleLbl="node1" presStyleIdx="1" presStyleCnt="2" custLinFactNeighborX="-16898" custLinFactNeighborY="-459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75B47D-5B6A-433D-8159-172F1FBA1768}" type="pres">
      <dgm:prSet presAssocID="{CF134A7C-C8E3-4BE5-83BE-D8C4CBE47E07}" presName="spaceRect" presStyleCnt="0"/>
      <dgm:spPr/>
    </dgm:pt>
    <dgm:pt modelId="{AEE55C57-A5D7-410D-91D5-B00C3A404898}" type="pres">
      <dgm:prSet presAssocID="{CF134A7C-C8E3-4BE5-83BE-D8C4CBE47E07}" presName="textRect" presStyleLbl="revTx" presStyleIdx="1" presStyleCnt="2" custLinFactNeighborX="-3118" custLinFactNeighborY="-47796">
        <dgm:presLayoutVars>
          <dgm:chMax val="1"/>
          <dgm:chPref val="1"/>
        </dgm:presLayoutVars>
      </dgm:prSet>
      <dgm:spPr/>
    </dgm:pt>
  </dgm:ptLst>
  <dgm:cxnLst>
    <dgm:cxn modelId="{DE530803-F55C-41B8-A58D-B44A8621464B}" type="presOf" srcId="{CF134A7C-C8E3-4BE5-83BE-D8C4CBE47E07}" destId="{AEE55C57-A5D7-410D-91D5-B00C3A404898}" srcOrd="0" destOrd="0" presId="urn:microsoft.com/office/officeart/2018/5/layout/IconLeafLabelList"/>
    <dgm:cxn modelId="{75A6AA56-AB94-4BB3-A595-3F08401814B0}" type="presOf" srcId="{B740F6EA-0F1B-4460-9146-758B9AED3A9C}" destId="{8E5A716F-C49E-4178-9362-E6AFECE41B7E}" srcOrd="0" destOrd="0" presId="urn:microsoft.com/office/officeart/2018/5/layout/IconLeafLabelList"/>
    <dgm:cxn modelId="{AA072C88-7AA3-4A3D-859B-02AA46C4AAEE}" srcId="{B740F6EA-0F1B-4460-9146-758B9AED3A9C}" destId="{F05E9832-16CF-49CF-9F95-0822F1601C90}" srcOrd="0" destOrd="0" parTransId="{2BD2313F-F963-44D6-A018-9672A76AFE0C}" sibTransId="{88742C28-B1AA-4C68-BDB9-0FF3FA21435B}"/>
    <dgm:cxn modelId="{AE16D6B0-2211-4C9B-BE8D-6C37A0F3B6A1}" type="presOf" srcId="{F05E9832-16CF-49CF-9F95-0822F1601C90}" destId="{4F1E9621-5F4F-4247-8EB0-EFB5D5E9DB9C}" srcOrd="0" destOrd="0" presId="urn:microsoft.com/office/officeart/2018/5/layout/IconLeafLabelList"/>
    <dgm:cxn modelId="{F7FBBDCF-C530-4796-9610-2B45F20196DE}" srcId="{B740F6EA-0F1B-4460-9146-758B9AED3A9C}" destId="{CF134A7C-C8E3-4BE5-83BE-D8C4CBE47E07}" srcOrd="1" destOrd="0" parTransId="{777EFEB5-0D91-4013-B07D-4B287E912693}" sibTransId="{66BA269A-D134-4942-9B23-E69B5A5A3059}"/>
    <dgm:cxn modelId="{9FA36847-14DA-445A-A3C2-D83C7C4BF59B}" type="presParOf" srcId="{8E5A716F-C49E-4178-9362-E6AFECE41B7E}" destId="{CB2A1355-CC45-43B8-92D3-C8D198D1215F}" srcOrd="0" destOrd="0" presId="urn:microsoft.com/office/officeart/2018/5/layout/IconLeafLabelList"/>
    <dgm:cxn modelId="{867DB47D-61B1-48FF-AB64-E828C139429E}" type="presParOf" srcId="{CB2A1355-CC45-43B8-92D3-C8D198D1215F}" destId="{9FAAE2B4-E166-4CDA-9DBE-2DD9BBA8A689}" srcOrd="0" destOrd="0" presId="urn:microsoft.com/office/officeart/2018/5/layout/IconLeafLabelList"/>
    <dgm:cxn modelId="{4726B153-B5A9-467E-9451-AF94BF34FE96}" type="presParOf" srcId="{CB2A1355-CC45-43B8-92D3-C8D198D1215F}" destId="{9BFEF460-D862-41D1-814B-03529614307D}" srcOrd="1" destOrd="0" presId="urn:microsoft.com/office/officeart/2018/5/layout/IconLeafLabelList"/>
    <dgm:cxn modelId="{57674D7A-74AB-408B-899A-8751EB0F2B62}" type="presParOf" srcId="{CB2A1355-CC45-43B8-92D3-C8D198D1215F}" destId="{C73F08DE-2681-4F34-89CF-CC345F199EAD}" srcOrd="2" destOrd="0" presId="urn:microsoft.com/office/officeart/2018/5/layout/IconLeafLabelList"/>
    <dgm:cxn modelId="{5CFB5B7A-AD4B-41AF-9DBD-C0EA273A6235}" type="presParOf" srcId="{CB2A1355-CC45-43B8-92D3-C8D198D1215F}" destId="{4F1E9621-5F4F-4247-8EB0-EFB5D5E9DB9C}" srcOrd="3" destOrd="0" presId="urn:microsoft.com/office/officeart/2018/5/layout/IconLeafLabelList"/>
    <dgm:cxn modelId="{D074E7E3-EC8E-469F-B192-225553BA9C52}" type="presParOf" srcId="{8E5A716F-C49E-4178-9362-E6AFECE41B7E}" destId="{8F6DB72C-7178-421B-B330-4D83033794B3}" srcOrd="1" destOrd="0" presId="urn:microsoft.com/office/officeart/2018/5/layout/IconLeafLabelList"/>
    <dgm:cxn modelId="{EB7E4096-8623-47FB-AD2C-D0F5E8E1689C}" type="presParOf" srcId="{8E5A716F-C49E-4178-9362-E6AFECE41B7E}" destId="{48ADF267-E7D9-4478-81EC-0752CABEDAAD}" srcOrd="2" destOrd="0" presId="urn:microsoft.com/office/officeart/2018/5/layout/IconLeafLabelList"/>
    <dgm:cxn modelId="{1D75D618-672B-4B5A-8E8C-4C1BFBB0E696}" type="presParOf" srcId="{48ADF267-E7D9-4478-81EC-0752CABEDAAD}" destId="{594562FA-F8B0-4653-8B58-475D23AF364F}" srcOrd="0" destOrd="0" presId="urn:microsoft.com/office/officeart/2018/5/layout/IconLeafLabelList"/>
    <dgm:cxn modelId="{511F49C7-1074-4384-A657-CC3C9695118E}" type="presParOf" srcId="{48ADF267-E7D9-4478-81EC-0752CABEDAAD}" destId="{90681DC3-7C61-469B-AC13-597C01D0D0CA}" srcOrd="1" destOrd="0" presId="urn:microsoft.com/office/officeart/2018/5/layout/IconLeafLabelList"/>
    <dgm:cxn modelId="{5B544ED4-9575-407C-910F-BB3475A5C0E8}" type="presParOf" srcId="{48ADF267-E7D9-4478-81EC-0752CABEDAAD}" destId="{B475B47D-5B6A-433D-8159-172F1FBA1768}" srcOrd="2" destOrd="0" presId="urn:microsoft.com/office/officeart/2018/5/layout/IconLeafLabelList"/>
    <dgm:cxn modelId="{4B84F98C-E0F4-43E9-A078-2265A30B4AD2}" type="presParOf" srcId="{48ADF267-E7D9-4478-81EC-0752CABEDAAD}" destId="{AEE55C57-A5D7-410D-91D5-B00C3A40489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28BAC0-0C28-4719-9AB1-D45B1F593EBD}">
      <dsp:nvSpPr>
        <dsp:cNvPr id="0" name=""/>
        <dsp:cNvSpPr/>
      </dsp:nvSpPr>
      <dsp:spPr>
        <a:xfrm>
          <a:off x="0" y="0"/>
          <a:ext cx="6877050" cy="11110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B4ED5D-90A0-4F21-9FC1-E2BDBAA3344F}">
      <dsp:nvSpPr>
        <dsp:cNvPr id="0" name=""/>
        <dsp:cNvSpPr/>
      </dsp:nvSpPr>
      <dsp:spPr>
        <a:xfrm>
          <a:off x="336084" y="252172"/>
          <a:ext cx="611063" cy="6110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F9B2E-24D8-4AC0-8D4B-39199B972D4C}">
      <dsp:nvSpPr>
        <dsp:cNvPr id="0" name=""/>
        <dsp:cNvSpPr/>
      </dsp:nvSpPr>
      <dsp:spPr>
        <a:xfrm>
          <a:off x="1283233" y="2192"/>
          <a:ext cx="5593816" cy="111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83" tIns="117583" rIns="117583" bIns="1175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Scope of the Project</a:t>
          </a:r>
          <a:endParaRPr lang="en-US" sz="1800" kern="1200" dirty="0"/>
        </a:p>
      </dsp:txBody>
      <dsp:txXfrm>
        <a:off x="1283233" y="2192"/>
        <a:ext cx="5593816" cy="1111024"/>
      </dsp:txXfrm>
    </dsp:sp>
    <dsp:sp modelId="{F633F89D-14ED-46CE-9D01-09A9D8EBD0EE}">
      <dsp:nvSpPr>
        <dsp:cNvPr id="0" name=""/>
        <dsp:cNvSpPr/>
      </dsp:nvSpPr>
      <dsp:spPr>
        <a:xfrm>
          <a:off x="0" y="1390972"/>
          <a:ext cx="6877050" cy="11110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423D4-ED1A-4B0E-9517-055FB7F919A0}">
      <dsp:nvSpPr>
        <dsp:cNvPr id="0" name=""/>
        <dsp:cNvSpPr/>
      </dsp:nvSpPr>
      <dsp:spPr>
        <a:xfrm>
          <a:off x="336084" y="1640953"/>
          <a:ext cx="611063" cy="6110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A7FFBD-AF8E-484D-849F-9A6D46B32173}">
      <dsp:nvSpPr>
        <dsp:cNvPr id="0" name=""/>
        <dsp:cNvSpPr/>
      </dsp:nvSpPr>
      <dsp:spPr>
        <a:xfrm>
          <a:off x="1283233" y="1390972"/>
          <a:ext cx="5593816" cy="111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83" tIns="117583" rIns="117583" bIns="1175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•⁠  ⁠Develop the best possible model using Arma, ARIMA, SARIMA or Box-Jenkins to forecast Temperature  </a:t>
          </a:r>
        </a:p>
      </dsp:txBody>
      <dsp:txXfrm>
        <a:off x="1283233" y="1390972"/>
        <a:ext cx="5593816" cy="1111024"/>
      </dsp:txXfrm>
    </dsp:sp>
    <dsp:sp modelId="{2A0680D1-CA6A-49B0-84A6-F058475EB862}">
      <dsp:nvSpPr>
        <dsp:cNvPr id="0" name=""/>
        <dsp:cNvSpPr/>
      </dsp:nvSpPr>
      <dsp:spPr>
        <a:xfrm>
          <a:off x="0" y="2779753"/>
          <a:ext cx="6877050" cy="11110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EED37A-98BB-44EA-A4B5-9189DA8A9D03}">
      <dsp:nvSpPr>
        <dsp:cNvPr id="0" name=""/>
        <dsp:cNvSpPr/>
      </dsp:nvSpPr>
      <dsp:spPr>
        <a:xfrm>
          <a:off x="336084" y="3029733"/>
          <a:ext cx="611063" cy="6110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823986-FD17-4FF5-A5A4-4DCEED502525}">
      <dsp:nvSpPr>
        <dsp:cNvPr id="0" name=""/>
        <dsp:cNvSpPr/>
      </dsp:nvSpPr>
      <dsp:spPr>
        <a:xfrm>
          <a:off x="1283233" y="2779753"/>
          <a:ext cx="5593816" cy="111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83" tIns="117583" rIns="117583" bIns="1175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•⁠  ⁠Perform all the required analysis on pretrained and post-trained data</a:t>
          </a:r>
        </a:p>
      </dsp:txBody>
      <dsp:txXfrm>
        <a:off x="1283233" y="2779753"/>
        <a:ext cx="5593816" cy="1111024"/>
      </dsp:txXfrm>
    </dsp:sp>
    <dsp:sp modelId="{21406728-C9D8-42B0-ABDA-07B55F24B430}">
      <dsp:nvSpPr>
        <dsp:cNvPr id="0" name=""/>
        <dsp:cNvSpPr/>
      </dsp:nvSpPr>
      <dsp:spPr>
        <a:xfrm>
          <a:off x="0" y="4168533"/>
          <a:ext cx="6877050" cy="11110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EC3027-52BC-4DD9-B855-0A353A2F4B9C}">
      <dsp:nvSpPr>
        <dsp:cNvPr id="0" name=""/>
        <dsp:cNvSpPr/>
      </dsp:nvSpPr>
      <dsp:spPr>
        <a:xfrm>
          <a:off x="336084" y="4418513"/>
          <a:ext cx="611063" cy="6110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46BDCC-1235-4588-AC7F-CF1F685B6041}">
      <dsp:nvSpPr>
        <dsp:cNvPr id="0" name=""/>
        <dsp:cNvSpPr/>
      </dsp:nvSpPr>
      <dsp:spPr>
        <a:xfrm>
          <a:off x="1283233" y="4168533"/>
          <a:ext cx="5593816" cy="11110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583" tIns="117583" rIns="117583" bIns="11758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 Understanding the concepts and underlying methodology of the data</a:t>
          </a:r>
          <a:endParaRPr lang="en-US" sz="1800" kern="1200" dirty="0"/>
        </a:p>
      </dsp:txBody>
      <dsp:txXfrm>
        <a:off x="1283233" y="4168533"/>
        <a:ext cx="5593816" cy="11110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AAE2B4-E166-4CDA-9DBE-2DD9BBA8A689}">
      <dsp:nvSpPr>
        <dsp:cNvPr id="0" name=""/>
        <dsp:cNvSpPr/>
      </dsp:nvSpPr>
      <dsp:spPr>
        <a:xfrm>
          <a:off x="1965732" y="1106648"/>
          <a:ext cx="2356593" cy="2348446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EF460-D862-41D1-814B-03529614307D}">
      <dsp:nvSpPr>
        <dsp:cNvPr id="0" name=""/>
        <dsp:cNvSpPr/>
      </dsp:nvSpPr>
      <dsp:spPr>
        <a:xfrm>
          <a:off x="2514029" y="165087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1E9621-5F4F-4247-8EB0-EFB5D5E9DB9C}">
      <dsp:nvSpPr>
        <dsp:cNvPr id="0" name=""/>
        <dsp:cNvSpPr/>
      </dsp:nvSpPr>
      <dsp:spPr>
        <a:xfrm>
          <a:off x="1344029" y="406287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Data Source</a:t>
          </a:r>
          <a:endParaRPr lang="en-US" sz="1500" kern="1200" dirty="0"/>
        </a:p>
      </dsp:txBody>
      <dsp:txXfrm>
        <a:off x="1344029" y="4062872"/>
        <a:ext cx="3600000" cy="720000"/>
      </dsp:txXfrm>
    </dsp:sp>
    <dsp:sp modelId="{594562FA-F8B0-4653-8B58-475D23AF364F}">
      <dsp:nvSpPr>
        <dsp:cNvPr id="0" name=""/>
        <dsp:cNvSpPr/>
      </dsp:nvSpPr>
      <dsp:spPr>
        <a:xfrm>
          <a:off x="6124000" y="1099303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681DC3-7C61-469B-AC13-597C01D0D0CA}">
      <dsp:nvSpPr>
        <dsp:cNvPr id="0" name=""/>
        <dsp:cNvSpPr/>
      </dsp:nvSpPr>
      <dsp:spPr>
        <a:xfrm>
          <a:off x="6531114" y="1554888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55C57-A5D7-410D-91D5-B00C3A404898}">
      <dsp:nvSpPr>
        <dsp:cNvPr id="0" name=""/>
        <dsp:cNvSpPr/>
      </dsp:nvSpPr>
      <dsp:spPr>
        <a:xfrm>
          <a:off x="5461781" y="368062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cap="none" dirty="0"/>
            <a:t>Public Datasets: </a:t>
          </a:r>
          <a:r>
            <a:rPr lang="en-US" sz="1500" kern="1200" cap="none" dirty="0"/>
            <a:t>Use dataset from Kaggle named Jena Climate Data. Data used of period 2009 to 2012.</a:t>
          </a:r>
        </a:p>
      </dsp:txBody>
      <dsp:txXfrm>
        <a:off x="5461781" y="368062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1E50A-9461-3E9D-1782-9992293E80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7037F9-3E0F-26EE-225C-0F2FE72D5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313A7-EA43-71E1-A990-8163DFB2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9D350-C729-1CD1-77CC-643DC1B9F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4A21F-8F7E-28E4-CAC5-41F9352ED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4205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BE929-14B2-F24A-D412-EEB22C946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EC521-4B13-D2E8-BA45-D2BD06F908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B8E1A-2E56-C25C-5BA0-845348FB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F2240-723F-2D16-B3BF-D517932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A7C8-ED59-6378-A1EF-C73AD9CF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4964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748D96-15C0-EB95-1883-4E2D16512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67606-16EC-CE2B-EC61-085910934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88C74-D4C9-DF8D-08E2-211BB3592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B57D8-F39E-314D-70FD-EC5B1B51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AEB92-AFBE-77DF-741F-1C2908C5F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38078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3EEAE-1005-AC8D-D60E-AB007BB6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EAE8D-B6D4-32EB-08D7-25DCC8730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7A7F7-8394-DFEF-52B7-2563667D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7617-1F4E-E57D-4808-99F01843C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91EEF-2529-7139-4341-3B06FC131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999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AE0F-6352-C4BD-90FF-A61B440C1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5201-3C4D-6BA9-1018-AC6B8E6D7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D3AC0-CDFD-428C-CF71-555B9B9CD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D188F-4FE2-B758-2B84-A1D66B5B1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1D76-6B7C-3185-68AD-CEC119E0D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1396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3D86-6CDF-B8F8-09EE-718E72180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692F4-FDD3-0560-390F-CF31DC7512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FF4AC-BD15-9CC4-EE64-83FDF7670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F8878-A940-1073-A765-C42E66C6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0F69F-0270-90AC-EC66-06FF56271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B2A11-7F8F-02DB-D476-965E0D89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39103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E714-AE9E-441F-54E4-56130A53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69468-C0B5-7CB3-1D76-71FF2DBD7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F33E11-920E-3071-4F7D-3B58B474A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7E719E-D1BB-F5E7-855E-C54C6A565D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57DA46-BFF6-9FA5-66A9-E5903D021A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4EE29B-A043-EBF5-C9F0-9F153ACBE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34B563-8220-F09D-9E1C-0BD64D96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C50452-1EB0-5883-A348-ECDE81973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80536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2BC70-C9E8-184C-B9A0-0DDDA4F45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22C9A-6D61-A722-ABC0-B8628FB9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9B35FA-9D85-D254-AA7D-FAC9EB49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A98B0-2D80-6C65-12CB-FC1084EFE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5837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866440-05D1-2E24-1EB3-3F694020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476268-B0C6-95FA-8942-E580D7530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C7F5C-3FD4-47EC-B9D6-139520F9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928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B2F01-D038-FF91-EA99-CA2F78334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99EC5-05EC-7EAC-D1E1-49BE4556F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A224F-6062-4AB3-1182-DADCE8F81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3432B-C098-BF63-2C41-0B94A6F2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61950-898A-CD83-6D40-4CE26464C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EA7ED-3DC3-AA66-7440-C2EC16B4E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019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970CD-C25A-755B-3221-48996166C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D0679-0E84-6EE0-CD42-B806FEF1B0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03FB18-3522-3FAB-F8EB-21AD8A3C15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5A8B8-07F8-F06A-6261-B6FFE5AD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C8221-6684-2569-F0D5-BEF834314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DE83A-0D9B-50A0-CDF1-509057534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828332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10572C-FE79-509B-4900-046F97D03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A1FC2-35FB-74AC-59EF-7A401C13E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A9290-889B-4888-D728-1B2385E91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B8ADD-8CA9-5CA2-5985-9D7F93C4A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D4379-EDAD-039A-FBDC-45273E7918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198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75F5B-B61F-379B-6E64-F2277B31E1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270" y="2091548"/>
            <a:ext cx="6672262" cy="1772646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r>
              <a:rPr lang="en-US" sz="3300" dirty="0"/>
              <a:t>Weather Temperature Forecasting on Jena Climate data</a:t>
            </a:r>
            <a:br>
              <a:rPr lang="en-US" sz="2600" dirty="0"/>
            </a:br>
            <a:r>
              <a:rPr lang="en-US" sz="2600" dirty="0"/>
              <a:t>                                     </a:t>
            </a:r>
            <a:r>
              <a:rPr lang="en-US" dirty="0"/>
              <a:t> </a:t>
            </a:r>
            <a:r>
              <a:rPr lang="en-US" sz="1300" dirty="0"/>
              <a:t>-</a:t>
            </a:r>
            <a:r>
              <a:rPr lang="en-US" dirty="0"/>
              <a:t> </a:t>
            </a:r>
            <a:r>
              <a:rPr lang="en-US" sz="2100" dirty="0"/>
              <a:t>Time series</a:t>
            </a:r>
            <a:br>
              <a:rPr lang="en-US" sz="2600" dirty="0"/>
            </a:br>
            <a:r>
              <a:rPr lang="en-US" sz="2600" dirty="0"/>
              <a:t>             </a:t>
            </a:r>
            <a:br>
              <a:rPr lang="en-US" sz="2600" dirty="0"/>
            </a:br>
            <a:br>
              <a:rPr lang="en-US" sz="2600" dirty="0"/>
            </a:br>
            <a:endParaRPr lang="en-US" sz="2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885FA-2DDB-67DD-1E56-703EF6E7A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037" y="4628538"/>
            <a:ext cx="3346557" cy="1465118"/>
          </a:xfrm>
        </p:spPr>
        <p:txBody>
          <a:bodyPr anchor="b">
            <a:normAutofit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Dinesh Chandra Gaddam</a:t>
            </a:r>
          </a:p>
        </p:txBody>
      </p:sp>
      <p:pic>
        <p:nvPicPr>
          <p:cNvPr id="17" name="Picture 3" descr="Colorful wavy concept">
            <a:extLst>
              <a:ext uri="{FF2B5EF4-FFF2-40B4-BE49-F238E27FC236}">
                <a16:creationId xmlns:a16="http://schemas.microsoft.com/office/drawing/2014/main" id="{BDF8B14C-39E0-0904-0F1D-C247FD6BB8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58" r="5881" b="-1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7623795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120C2-39EF-FB7B-BA7F-09698852B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0C38B303-1573-5486-44F0-49DD7145F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5853"/>
            <a:ext cx="7505700" cy="521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1D9C9DA3-2539-10E2-C519-57A8BD1C8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1106906"/>
            <a:ext cx="4665662" cy="30999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ACAE7A9-2845-9AB3-285F-A7ECCCEB67DA}"/>
              </a:ext>
            </a:extLst>
          </p:cNvPr>
          <p:cNvSpPr txBox="1"/>
          <p:nvPr/>
        </p:nvSpPr>
        <p:spPr>
          <a:xfrm>
            <a:off x="368969" y="223605"/>
            <a:ext cx="6096000" cy="48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Model Development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349C23-0A3E-90C3-2523-A24382B6C443}"/>
              </a:ext>
            </a:extLst>
          </p:cNvPr>
          <p:cNvSpPr txBox="1"/>
          <p:nvPr/>
        </p:nvSpPr>
        <p:spPr>
          <a:xfrm>
            <a:off x="1475874" y="6152147"/>
            <a:ext cx="49890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GPAC, PACF and ACF of the Stationary data, expecting order of AR: 0 or 2 and MA order of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59329F-C1F8-C502-CD35-AF39387737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7388" y="5751094"/>
            <a:ext cx="5188014" cy="526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77DE3C-31B0-6887-07BF-9C6A47AFB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388" y="6317081"/>
            <a:ext cx="4266942" cy="52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006325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C1AC8F5-AA06-704A-D757-B4E458D814FD}"/>
              </a:ext>
            </a:extLst>
          </p:cNvPr>
          <p:cNvSpPr txBox="1"/>
          <p:nvPr/>
        </p:nvSpPr>
        <p:spPr>
          <a:xfrm>
            <a:off x="272716" y="368968"/>
            <a:ext cx="768416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ARMA observations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DF4C85-A642-9000-D68A-EB50254CC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29" y="6041929"/>
            <a:ext cx="5738298" cy="6325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F398DAF-BC5F-7065-1A71-D0C249F4D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035" y="846401"/>
            <a:ext cx="4801016" cy="9906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9D8EF85-4409-8B2E-2C2B-311C1EACD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876884"/>
            <a:ext cx="5425910" cy="96020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A2F146D-FB00-92C0-DD21-0A478FE62D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29" y="2731214"/>
            <a:ext cx="5349121" cy="317198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99CDEC-C73A-DEED-98EB-4ECA5E618E03}"/>
              </a:ext>
            </a:extLst>
          </p:cNvPr>
          <p:cNvSpPr txBox="1"/>
          <p:nvPr/>
        </p:nvSpPr>
        <p:spPr>
          <a:xfrm>
            <a:off x="348504" y="230849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ARIMA  Observations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BFA8596-CE25-DAA1-BF64-2C00D4A710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729224"/>
            <a:ext cx="5867908" cy="3162574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3EF5695-6CDA-1AC8-6F83-245297449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89395" y="5988208"/>
            <a:ext cx="4839119" cy="6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76046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21ECD-08B7-B6F3-3B3C-F2398607A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CE4107-3C6E-B909-5F20-EA9B34DD8E9D}"/>
              </a:ext>
            </a:extLst>
          </p:cNvPr>
          <p:cNvSpPr txBox="1"/>
          <p:nvPr/>
        </p:nvSpPr>
        <p:spPr>
          <a:xfrm>
            <a:off x="272716" y="368968"/>
            <a:ext cx="7684166" cy="368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SARIMA observations for its best model..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94A966-D184-4B0D-B16E-669BB464C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03" y="978201"/>
            <a:ext cx="6100477" cy="297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7CE2E3-C160-6F23-4A4D-72304F1A3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967" y="368968"/>
            <a:ext cx="5731510" cy="30873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9D0F23-2DC0-E323-4E3C-47115E178E10}"/>
              </a:ext>
            </a:extLst>
          </p:cNvPr>
          <p:cNvSpPr txBox="1"/>
          <p:nvPr/>
        </p:nvSpPr>
        <p:spPr>
          <a:xfrm>
            <a:off x="609600" y="4491789"/>
            <a:ext cx="82777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Observation: the model captures the seasonality but there is almost 0 trend in my data. So the model was unable to access the right movement. To solve this issue I used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018EC5-7C95-0C45-13EE-F7B11B62CC4D}"/>
              </a:ext>
            </a:extLst>
          </p:cNvPr>
          <p:cNvSpPr txBox="1"/>
          <p:nvPr/>
        </p:nvSpPr>
        <p:spPr>
          <a:xfrm>
            <a:off x="1155030" y="5045787"/>
            <a:ext cx="89835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ARIMA(0,1,2) on Seasonally</a:t>
            </a:r>
            <a:r>
              <a:rPr lang="en-IN" sz="1800" b="1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‐</a:t>
            </a:r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Adjusted Data + Seasonal </a:t>
            </a:r>
            <a:r>
              <a:rPr lang="en-IN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Recomposition</a:t>
            </a:r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Forecast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645827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7789A-F8C9-FA19-F2C8-C4480037C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80D447-8AC2-9C0D-F9E6-4E4F5EB96BE7}"/>
              </a:ext>
            </a:extLst>
          </p:cNvPr>
          <p:cNvSpPr txBox="1"/>
          <p:nvPr/>
        </p:nvSpPr>
        <p:spPr>
          <a:xfrm>
            <a:off x="240630" y="334561"/>
            <a:ext cx="9240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ARIMA(0,1,2) on Seasonally</a:t>
            </a:r>
            <a:r>
              <a:rPr lang="en-IN" sz="1800" b="1" dirty="0">
                <a:effectLst/>
                <a:latin typeface="Cambria Math" panose="02040503050406030204" pitchFamily="18" charset="0"/>
                <a:ea typeface="Aptos" panose="020B0004020202020204" pitchFamily="34" charset="0"/>
                <a:cs typeface="Cambria Math" panose="02040503050406030204" pitchFamily="18" charset="0"/>
              </a:rPr>
              <a:t>‐</a:t>
            </a:r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Adjusted Data + Seasonal </a:t>
            </a:r>
            <a:r>
              <a:rPr lang="en-IN" sz="1800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Recomposition</a:t>
            </a:r>
            <a:r>
              <a:rPr lang="en-IN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Forecast </a:t>
            </a:r>
            <a:endParaRPr lang="en-IN" dirty="0"/>
          </a:p>
        </p:txBody>
      </p:sp>
      <p:pic>
        <p:nvPicPr>
          <p:cNvPr id="5" name="Picture 4" descr="A graph showing a green and orange line&#10;&#10;AI-generated content may be incorrect.">
            <a:extLst>
              <a:ext uri="{FF2B5EF4-FFF2-40B4-BE49-F238E27FC236}">
                <a16:creationId xmlns:a16="http://schemas.microsoft.com/office/drawing/2014/main" id="{041EFD82-48FF-28DF-B8A3-572DC0702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68" y="3898893"/>
            <a:ext cx="6336632" cy="29591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A97443-A636-C966-1DF4-0554E48CC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" y="1068204"/>
            <a:ext cx="5577840" cy="34061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6D6A07-E258-2535-8936-4A26338900F0}"/>
              </a:ext>
            </a:extLst>
          </p:cNvPr>
          <p:cNvSpPr txBox="1"/>
          <p:nvPr/>
        </p:nvSpPr>
        <p:spPr>
          <a:xfrm>
            <a:off x="518160" y="5004448"/>
            <a:ext cx="436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365 step forecast of the resampled data=&gt;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45025A-BE3A-DCA1-A4FC-6BD8B82880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10" y="5505169"/>
            <a:ext cx="4957010" cy="398715"/>
          </a:xfrm>
          <a:prstGeom prst="rect">
            <a:avLst/>
          </a:prstGeom>
        </p:spPr>
      </p:pic>
      <p:pic>
        <p:nvPicPr>
          <p:cNvPr id="10" name="Picture 9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D164500-9B7B-FE6F-FFCA-C05F5D758F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286" y="2196919"/>
            <a:ext cx="6001427" cy="123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700895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1C8A56-E91F-4679-D2BB-5AE0D73885F8}"/>
              </a:ext>
            </a:extLst>
          </p:cNvPr>
          <p:cNvSpPr txBox="1"/>
          <p:nvPr/>
        </p:nvSpPr>
        <p:spPr>
          <a:xfrm>
            <a:off x="208546" y="366645"/>
            <a:ext cx="951296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Box-Jenkins</a:t>
            </a:r>
            <a:endParaRPr lang="en-IN" sz="2100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54C35C5-BA86-5D39-68B0-F48769756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90" y="1614546"/>
            <a:ext cx="4788168" cy="5146162"/>
          </a:xfrm>
          <a:prstGeom prst="rect">
            <a:avLst/>
          </a:prstGeom>
        </p:spPr>
      </p:pic>
      <p:pic>
        <p:nvPicPr>
          <p:cNvPr id="5" name="Picture 4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159B1385-F510-2155-3370-A34F8A9C4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30" y="1413927"/>
            <a:ext cx="5731510" cy="380555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EF4B6D-F146-5AE0-D8B5-3A20C4554719}"/>
              </a:ext>
            </a:extLst>
          </p:cNvPr>
          <p:cNvSpPr txBox="1"/>
          <p:nvPr/>
        </p:nvSpPr>
        <p:spPr>
          <a:xfrm>
            <a:off x="5644182" y="5463788"/>
            <a:ext cx="6096000" cy="774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Q-test: Q=143.0, crit=64.0,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=47 -&gt; </a:t>
            </a: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❌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autocorrelation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S-test: S=19.9, crit=30.1, </a:t>
            </a:r>
            <a:r>
              <a:rPr lang="en-IN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=19 -&gt; </a:t>
            </a:r>
            <a:r>
              <a:rPr lang="en-IN" sz="1800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G(q) accurate</a:t>
            </a:r>
            <a:endParaRPr lang="en-IN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3385485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F6C54-7865-9C24-94E9-890976CF4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C8BFF-39D1-CA79-7972-AD761940B970}"/>
              </a:ext>
            </a:extLst>
          </p:cNvPr>
          <p:cNvSpPr txBox="1"/>
          <p:nvPr/>
        </p:nvSpPr>
        <p:spPr>
          <a:xfrm>
            <a:off x="417095" y="417095"/>
            <a:ext cx="4957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80376-9411-DB56-D6D6-FAFBE7C0FB74}"/>
              </a:ext>
            </a:extLst>
          </p:cNvPr>
          <p:cNvSpPr txBox="1"/>
          <p:nvPr/>
        </p:nvSpPr>
        <p:spPr>
          <a:xfrm>
            <a:off x="1058779" y="1812758"/>
            <a:ext cx="8967537" cy="2816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•⁠ </a:t>
            </a:r>
            <a:r>
              <a:rPr lang="en-IN" sz="2100" dirty="0"/>
              <a:t>The Models have been built for ARMA, ARIMA, SARIMA, BOX-Jenkins etc:- al from all of them Box-Jenkins Has performed the best..</a:t>
            </a:r>
          </a:p>
          <a:p>
            <a:endParaRPr lang="en-IN" sz="2100" dirty="0"/>
          </a:p>
          <a:p>
            <a:r>
              <a:rPr lang="en-US" sz="2400" dirty="0"/>
              <a:t>•⁠ </a:t>
            </a:r>
            <a:r>
              <a:rPr lang="en-IN" sz="2100" dirty="0"/>
              <a:t>I have derived the order from GPAC, PACF and ACF plots by feeding them the stationary data..</a:t>
            </a:r>
          </a:p>
          <a:p>
            <a:endParaRPr lang="en-IN" sz="2100" dirty="0"/>
          </a:p>
          <a:p>
            <a:r>
              <a:rPr lang="en-US" sz="2400" dirty="0"/>
              <a:t>•⁠ </a:t>
            </a:r>
            <a:r>
              <a:rPr lang="en-IN" sz="2100" dirty="0"/>
              <a:t>The model received a accuracy of RMSE of 0.360 for the normalised data after making it stationary…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75D03C-576C-3E73-76F9-560DB0F2F332}"/>
              </a:ext>
            </a:extLst>
          </p:cNvPr>
          <p:cNvSpPr txBox="1"/>
          <p:nvPr/>
        </p:nvSpPr>
        <p:spPr>
          <a:xfrm>
            <a:off x="417095" y="5193580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100" b="1" dirty="0"/>
              <a:t>References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F4DE5E-69FB-3F0B-EFBC-8D91AEB75A04}"/>
              </a:ext>
            </a:extLst>
          </p:cNvPr>
          <p:cNvSpPr txBox="1"/>
          <p:nvPr/>
        </p:nvSpPr>
        <p:spPr>
          <a:xfrm>
            <a:off x="1203158" y="5609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Notes and Assignments</a:t>
            </a:r>
            <a:r>
              <a:rPr lang="en-IN" sz="1800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064826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E5C5B88-5DD1-A7A9-600E-8C0C36A95232}"/>
              </a:ext>
            </a:extLst>
          </p:cNvPr>
          <p:cNvSpPr txBox="1">
            <a:spLocks/>
          </p:cNvSpPr>
          <p:nvPr/>
        </p:nvSpPr>
        <p:spPr>
          <a:xfrm>
            <a:off x="2389437" y="2043431"/>
            <a:ext cx="7236143" cy="920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cap="all" spc="3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54395098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C1832-3EB0-3370-173A-340353D4E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81099"/>
            <a:ext cx="3894413" cy="4575687"/>
          </a:xfrm>
        </p:spPr>
        <p:txBody>
          <a:bodyPr anchor="b">
            <a:normAutofit/>
          </a:bodyPr>
          <a:lstStyle/>
          <a:p>
            <a:r>
              <a:rPr lang="en-US" dirty="0"/>
              <a:t>Project Overview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E7B6765D-B3FF-E601-91D4-D9D70FEA8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8674767"/>
              </p:ext>
            </p:extLst>
          </p:nvPr>
        </p:nvGraphicFramePr>
        <p:xfrm>
          <a:off x="4171951" y="571505"/>
          <a:ext cx="6877050" cy="5281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952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A7CC0177-9DC2-CBBE-8C5E-A38CAD4D4C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8482222"/>
              </p:ext>
            </p:extLst>
          </p:nvPr>
        </p:nvGraphicFramePr>
        <p:xfrm>
          <a:off x="530942" y="412955"/>
          <a:ext cx="10518059" cy="58895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854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8CDE-E62A-D22F-1E77-A5FE522B9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en-US" dirty="0"/>
              <a:t>Project content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80B7F-F21C-C9E7-9DD4-EE00B587A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1710813"/>
            <a:ext cx="5798126" cy="446138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endParaRPr lang="en-US" sz="1600" b="1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•⁠ Data Collection and Preprocessing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•⁠ Stationarity Check and Seasonal Decomposition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•⁠  ⁠Feature Selection and Base Models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•⁠  ⁠Model Development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•⁠  ⁠Model Evaluation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•⁠ Forecasting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•⁠ Deciding best model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600" dirty="0"/>
              <a:t>•⁠ Summary</a:t>
            </a:r>
          </a:p>
        </p:txBody>
      </p:sp>
      <p:pic>
        <p:nvPicPr>
          <p:cNvPr id="14" name="Picture 4" descr="Cubes connected with a red line">
            <a:extLst>
              <a:ext uri="{FF2B5EF4-FFF2-40B4-BE49-F238E27FC236}">
                <a16:creationId xmlns:a16="http://schemas.microsoft.com/office/drawing/2014/main" id="{AACF9C8C-A938-BFF3-4455-97867BAED1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73" r="7573" b="-1"/>
          <a:stretch/>
        </p:blipFill>
        <p:spPr>
          <a:xfrm>
            <a:off x="1430484" y="2043694"/>
            <a:ext cx="2975262" cy="269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645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A7E695-F61B-94AF-0AAA-DE94BAA66F72}"/>
              </a:ext>
            </a:extLst>
          </p:cNvPr>
          <p:cNvSpPr txBox="1"/>
          <p:nvPr/>
        </p:nvSpPr>
        <p:spPr>
          <a:xfrm>
            <a:off x="160423" y="226985"/>
            <a:ext cx="7780420" cy="3935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dirty="0"/>
              <a:t>⁠ </a:t>
            </a:r>
            <a:r>
              <a:rPr lang="en-US" sz="2400" b="1" dirty="0"/>
              <a:t>Data Collection and Preprocessing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/>
              <a:t>I have Limited Data to 3 years from 2009 to 2011 to make the data flexible to work with</a:t>
            </a:r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1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  <a:p>
            <a:pPr marL="0" indent="0">
              <a:lnSpc>
                <a:spcPct val="110000"/>
              </a:lnSpc>
              <a:buNone/>
            </a:pP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91EBA07-B68F-C0C7-6A48-D5C345491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1134" y="1466972"/>
            <a:ext cx="6990866" cy="539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B70B26-E571-E89A-C322-204AE0D630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16116"/>
            <a:ext cx="4849897" cy="226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032989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03EA2-9C39-8F8A-07B5-E5CC91246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1713DF-EB52-42DA-BAE6-05C7FEB7E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441" y="839782"/>
            <a:ext cx="3627434" cy="28425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414AC0-D99C-2151-6A6B-8CAC1304F250}"/>
              </a:ext>
            </a:extLst>
          </p:cNvPr>
          <p:cNvSpPr txBox="1"/>
          <p:nvPr/>
        </p:nvSpPr>
        <p:spPr>
          <a:xfrm>
            <a:off x="224588" y="0"/>
            <a:ext cx="10908633" cy="839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Stationarity Check and Seasonal Decomposition</a:t>
            </a:r>
            <a:endParaRPr lang="en-US" sz="2100" dirty="0"/>
          </a:p>
          <a:p>
            <a:pPr marL="0" indent="0">
              <a:lnSpc>
                <a:spcPct val="110000"/>
              </a:lnSpc>
              <a:buNone/>
            </a:pPr>
            <a:r>
              <a:rPr lang="en-US" sz="2100" dirty="0"/>
              <a:t>Before differencing                                                                                                               After Differencing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ACED1-844D-6C61-D4E7-DAF5847D3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478" y="839782"/>
            <a:ext cx="4297331" cy="28425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06F7B2-00A2-6CE9-2D78-7780251F3D00}"/>
              </a:ext>
            </a:extLst>
          </p:cNvPr>
          <p:cNvSpPr txBox="1"/>
          <p:nvPr/>
        </p:nvSpPr>
        <p:spPr>
          <a:xfrm>
            <a:off x="545430" y="4876800"/>
            <a:ext cx="5550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The Data is Seasonal: with 87% seasonality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1B550A-5528-75F2-C4E3-A03D1F3380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970" y="3753473"/>
            <a:ext cx="4604251" cy="30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9325513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8BDE5-69C7-C104-FF1D-F11CD1653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AB4C87-B3B6-B7B1-7FEA-A02A8668E2E0}"/>
              </a:ext>
            </a:extLst>
          </p:cNvPr>
          <p:cNvSpPr txBox="1"/>
          <p:nvPr/>
        </p:nvSpPr>
        <p:spPr>
          <a:xfrm>
            <a:off x="433137" y="354321"/>
            <a:ext cx="6096000" cy="478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⁠Feature Selection and Base Models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C41B3-7B9A-5D30-383F-8E19F101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27" y="1397010"/>
            <a:ext cx="3898725" cy="2342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694CA4-36A3-BAEE-C36A-08ACC855D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527" y="4061367"/>
            <a:ext cx="7674005" cy="214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43487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9562D-9E1E-4756-5B4E-3801769F6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7F2338-CE56-F5F4-1C35-408DC9E799EE}"/>
              </a:ext>
            </a:extLst>
          </p:cNvPr>
          <p:cNvSpPr txBox="1"/>
          <p:nvPr/>
        </p:nvSpPr>
        <p:spPr>
          <a:xfrm>
            <a:off x="433137" y="354321"/>
            <a:ext cx="6096000" cy="478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⁠Feature Selection and Base Models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7201C354-B31D-41DF-431E-ADB7545A2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21" y="2164358"/>
            <a:ext cx="9448800" cy="469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CD94B53-3959-1F87-20F4-579AC35D9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485" y="0"/>
            <a:ext cx="4503515" cy="206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886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1894C-BFEE-8D2F-0D96-55B30B8B0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B536CA51-4C9C-0B67-BFEB-796EE9C2E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044" y="1723744"/>
            <a:ext cx="7488101" cy="352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39C4D4-2BAD-6550-CFFB-35226BF29ACA}"/>
              </a:ext>
            </a:extLst>
          </p:cNvPr>
          <p:cNvSpPr txBox="1"/>
          <p:nvPr/>
        </p:nvSpPr>
        <p:spPr>
          <a:xfrm>
            <a:off x="0" y="141545"/>
            <a:ext cx="6096000" cy="482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sz="2400" b="1" dirty="0"/>
              <a:t>Model Development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697DB-B328-5E48-F425-1ED13BC64F67}"/>
              </a:ext>
            </a:extLst>
          </p:cNvPr>
          <p:cNvSpPr txBox="1"/>
          <p:nvPr/>
        </p:nvSpPr>
        <p:spPr>
          <a:xfrm>
            <a:off x="856471" y="1354412"/>
            <a:ext cx="5743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Multiple Linear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528B18-146E-195D-53FA-96D0E5D36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006" y="5521558"/>
            <a:ext cx="3428699" cy="806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FD980D-F995-3A16-D6AF-64335A663D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057" y="1869533"/>
            <a:ext cx="4497668" cy="381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9546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2039</TotalTime>
  <Words>415</Words>
  <Application>Microsoft Office PowerPoint</Application>
  <PresentationFormat>Widescreen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Segoe UI Emoji</vt:lpstr>
      <vt:lpstr>Office Theme</vt:lpstr>
      <vt:lpstr>Weather Temperature Forecasting on Jena Climate data                                       - Time series                </vt:lpstr>
      <vt:lpstr>Project Overview </vt:lpstr>
      <vt:lpstr>PowerPoint Presentation</vt:lpstr>
      <vt:lpstr>Project content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Appliance Classification Using Convolutional Neural Networks on AWS</dc:title>
  <dc:creator>DINESHCHANDRA GADDAM</dc:creator>
  <cp:lastModifiedBy>DINESH GADDAM</cp:lastModifiedBy>
  <cp:revision>23</cp:revision>
  <cp:lastPrinted>2024-10-14T14:25:02Z</cp:lastPrinted>
  <dcterms:created xsi:type="dcterms:W3CDTF">2024-10-13T23:10:07Z</dcterms:created>
  <dcterms:modified xsi:type="dcterms:W3CDTF">2025-05-04T19:50:50Z</dcterms:modified>
</cp:coreProperties>
</file>