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66" r:id="rId4"/>
    <p:sldId id="260" r:id="rId5"/>
    <p:sldId id="261" r:id="rId6"/>
    <p:sldId id="257" r:id="rId7"/>
    <p:sldId id="267" r:id="rId8"/>
    <p:sldId id="258" r:id="rId9"/>
    <p:sldId id="268" r:id="rId10"/>
    <p:sldId id="259" r:id="rId11"/>
    <p:sldId id="264"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3950361-FFF2-44A1-8082-D47933C802C4}">
          <p14:sldIdLst>
            <p14:sldId id="262"/>
            <p14:sldId id="265"/>
            <p14:sldId id="266"/>
            <p14:sldId id="260"/>
            <p14:sldId id="261"/>
            <p14:sldId id="257"/>
            <p14:sldId id="267"/>
            <p14:sldId id="258"/>
            <p14:sldId id="268"/>
            <p14:sldId id="259"/>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CEE63-4633-AA26-F4E0-7271EB72FC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AEF84FC-BD8C-C2AC-676C-A663923D9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5449684-E3BA-0C9B-DC94-FD17DAEEEAAB}"/>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173EA4CD-F4FF-4827-167D-7FEDDF3344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7B72EE7-ADED-3040-DAF5-BBBBED45B453}"/>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141612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4C8D3-C3BB-E9F4-5D71-BE9D0BBA501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D1994C0-C9D0-7C97-BA19-D8B881F6986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235E4B8-AB01-8032-3378-D80CBB9D4B07}"/>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17180261-D147-B53B-5D1E-567053362AE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CC823AB-1D20-E8DB-7AEF-62934D0CCB5D}"/>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55465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329C7F-5833-AFCB-4864-77AD1986866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628D4A8-84B7-B906-EA9C-A5927C25860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372D04E-367B-991A-86F6-16D75C86807F}"/>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60159AC6-3082-D098-96EE-FB15EDE924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8004037-79E5-ADFA-65F8-300C56B25E43}"/>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365275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BFB0F-3F1B-004C-B751-7A35BFBB91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92F7179-9F4A-8F9B-8302-D69C95828B1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F8BFFE-9543-4B86-792F-8E302C0F79E6}"/>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D2C5CA75-2708-6B9B-0B6B-0840B3B971A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06951C-F463-7A67-7E45-3672DD403820}"/>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277698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ACC394-5B2E-B4EE-56B9-AB8F9DCB9C6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8B33914-1457-5D25-DE64-4532D556B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2C345EF-E0C5-D04B-BD06-43315221115B}"/>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C74D3C85-6228-D352-7C6B-C8BA79C616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03B6D73-21BD-F63D-BAED-A332125C1780}"/>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175841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D0127-59D4-43F4-E517-B5751568447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CC3AB0F-4150-B658-8FBE-180E2678498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5830468-4969-3674-4446-0569E25A7E7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36497E9-B287-6781-CF91-4E81E9942F3A}"/>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6" name="Marcador de pie de página 5">
            <a:extLst>
              <a:ext uri="{FF2B5EF4-FFF2-40B4-BE49-F238E27FC236}">
                <a16:creationId xmlns:a16="http://schemas.microsoft.com/office/drawing/2014/main" id="{7103F564-4058-B1A8-0D4D-2C9A599EEF9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F95841A-D22E-55AA-2560-09C7AC16C764}"/>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404054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6ACD6-660F-4520-E508-65230C7C9A8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10B0C44-D84F-92FF-3D74-8DB8570F4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C8F3818-1619-8EFF-FA12-44FC67802E2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87FDD82-9E0F-6D2C-D2F9-62BDF1C64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D843113-D2DA-8AFF-214A-33FB7E8AEEB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97B5327D-B0A0-6FBA-3FF8-3A7120F28B3A}"/>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8" name="Marcador de pie de página 7">
            <a:extLst>
              <a:ext uri="{FF2B5EF4-FFF2-40B4-BE49-F238E27FC236}">
                <a16:creationId xmlns:a16="http://schemas.microsoft.com/office/drawing/2014/main" id="{AF57015D-24E8-9A3C-940D-A456C3A1EC8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7082263-C3BC-056D-678C-866E8B99B057}"/>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316008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74422-DA33-CE0A-E0E6-78B9CFF5A13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756830B-8709-76E8-ECE3-F08A4AB142FD}"/>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4" name="Marcador de pie de página 3">
            <a:extLst>
              <a:ext uri="{FF2B5EF4-FFF2-40B4-BE49-F238E27FC236}">
                <a16:creationId xmlns:a16="http://schemas.microsoft.com/office/drawing/2014/main" id="{A8ED1A69-A75F-DD08-4E10-034A4CB2827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89854EE-2497-D6CE-D268-EE4CF87257B8}"/>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104289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1E95864-64C3-8024-56E7-03FA9314395A}"/>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3" name="Marcador de pie de página 2">
            <a:extLst>
              <a:ext uri="{FF2B5EF4-FFF2-40B4-BE49-F238E27FC236}">
                <a16:creationId xmlns:a16="http://schemas.microsoft.com/office/drawing/2014/main" id="{07905A27-F7CB-D1AB-E989-7DF210C7CFF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6601757-E238-D88F-0F58-F396CC028E69}"/>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49013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B220B6-33E7-55B9-4A0F-A4D1E0FFC6E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827A62E-16AA-2099-1BE1-91B01428B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7EFAB89-18CD-BF8C-7FCF-4C8A0D828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449F0D3-63E1-DB17-4717-A8EE1327D991}"/>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6" name="Marcador de pie de página 5">
            <a:extLst>
              <a:ext uri="{FF2B5EF4-FFF2-40B4-BE49-F238E27FC236}">
                <a16:creationId xmlns:a16="http://schemas.microsoft.com/office/drawing/2014/main" id="{B995CDA1-F0BF-5D04-A13A-94D6F6C21FB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4501CC2-25D0-AB32-35B7-B17164707A07}"/>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363334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AA1EE-D2BE-BEBD-187B-FA89DE9869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3F0FF66-7116-BDC8-DB3F-9539BA957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8713746-70CC-61CA-773E-5E3E7F04E9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B65E02E-D977-3336-362B-AF70232868FD}"/>
              </a:ext>
            </a:extLst>
          </p:cNvPr>
          <p:cNvSpPr>
            <a:spLocks noGrp="1"/>
          </p:cNvSpPr>
          <p:nvPr>
            <p:ph type="dt" sz="half" idx="10"/>
          </p:nvPr>
        </p:nvSpPr>
        <p:spPr/>
        <p:txBody>
          <a:bodyPr/>
          <a:lstStyle/>
          <a:p>
            <a:fld id="{3D239A2D-56F0-4DC9-8C92-68E58BBF99A1}" type="datetimeFigureOut">
              <a:rPr lang="es-ES" smtClean="0"/>
              <a:t>21/07/2022</a:t>
            </a:fld>
            <a:endParaRPr lang="es-ES"/>
          </a:p>
        </p:txBody>
      </p:sp>
      <p:sp>
        <p:nvSpPr>
          <p:cNvPr id="6" name="Marcador de pie de página 5">
            <a:extLst>
              <a:ext uri="{FF2B5EF4-FFF2-40B4-BE49-F238E27FC236}">
                <a16:creationId xmlns:a16="http://schemas.microsoft.com/office/drawing/2014/main" id="{D915307A-949D-1554-7B5D-64757D31B38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A42D0C5-37F7-F6E4-CCEA-FFA73A934004}"/>
              </a:ext>
            </a:extLst>
          </p:cNvPr>
          <p:cNvSpPr>
            <a:spLocks noGrp="1"/>
          </p:cNvSpPr>
          <p:nvPr>
            <p:ph type="sldNum" sz="quarter" idx="12"/>
          </p:nvPr>
        </p:nvSpPr>
        <p:spPr/>
        <p:txBody>
          <a:bodyPr/>
          <a:lstStyle/>
          <a:p>
            <a:fld id="{BF190DB0-920E-442A-AB12-38295832A9D7}" type="slidenum">
              <a:rPr lang="es-ES" smtClean="0"/>
              <a:t>‹Nº›</a:t>
            </a:fld>
            <a:endParaRPr lang="es-ES"/>
          </a:p>
        </p:txBody>
      </p:sp>
    </p:spTree>
    <p:extLst>
      <p:ext uri="{BB962C8B-B14F-4D97-AF65-F5344CB8AC3E}">
        <p14:creationId xmlns:p14="http://schemas.microsoft.com/office/powerpoint/2010/main" val="224172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367635-1055-C3E9-4EE7-248E11A55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3573AE7-AEC3-F834-6D75-A7C10A60E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EE03B22-0C2E-FFCA-672E-1F8A49FFD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39A2D-56F0-4DC9-8C92-68E58BBF99A1}" type="datetimeFigureOut">
              <a:rPr lang="es-ES" smtClean="0"/>
              <a:t>21/07/2022</a:t>
            </a:fld>
            <a:endParaRPr lang="es-ES"/>
          </a:p>
        </p:txBody>
      </p:sp>
      <p:sp>
        <p:nvSpPr>
          <p:cNvPr id="5" name="Marcador de pie de página 4">
            <a:extLst>
              <a:ext uri="{FF2B5EF4-FFF2-40B4-BE49-F238E27FC236}">
                <a16:creationId xmlns:a16="http://schemas.microsoft.com/office/drawing/2014/main" id="{7E939B21-41F8-DC70-B79A-83A114782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D9183D1-893C-BE57-5F9A-0CB17E8AAF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90DB0-920E-442A-AB12-38295832A9D7}" type="slidenum">
              <a:rPr lang="es-ES" smtClean="0"/>
              <a:t>‹Nº›</a:t>
            </a:fld>
            <a:endParaRPr lang="es-ES"/>
          </a:p>
        </p:txBody>
      </p:sp>
    </p:spTree>
    <p:extLst>
      <p:ext uri="{BB962C8B-B14F-4D97-AF65-F5344CB8AC3E}">
        <p14:creationId xmlns:p14="http://schemas.microsoft.com/office/powerpoint/2010/main" val="278435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video%20SS%20SS.mp4"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lpais.com/espana/madrid/2022-01-08/los-servicios-sociales-de-madrid-comienzan-el-ano-en-desbandada.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33636-4B36-418B-E7C4-522A12C24695}"/>
              </a:ext>
            </a:extLst>
          </p:cNvPr>
          <p:cNvSpPr>
            <a:spLocks noGrp="1"/>
          </p:cNvSpPr>
          <p:nvPr>
            <p:ph type="title"/>
          </p:nvPr>
        </p:nvSpPr>
        <p:spPr>
          <a:xfrm>
            <a:off x="838200" y="365125"/>
            <a:ext cx="10515600" cy="2742059"/>
          </a:xfrm>
        </p:spPr>
        <p:txBody>
          <a:bodyPr>
            <a:normAutofit/>
          </a:bodyPr>
          <a:lstStyle/>
          <a:p>
            <a:pPr algn="ctr"/>
            <a:r>
              <a:rPr lang="es-ES" b="1" dirty="0"/>
              <a:t>SITUACION DEL SERVICIO DE ATENCION PRIMARIA DE LOS SERVICIOS SOCIALES DEL AYTO. DE MADRID</a:t>
            </a:r>
          </a:p>
        </p:txBody>
      </p:sp>
      <p:sp>
        <p:nvSpPr>
          <p:cNvPr id="3" name="Marcador de contenido 2">
            <a:extLst>
              <a:ext uri="{FF2B5EF4-FFF2-40B4-BE49-F238E27FC236}">
                <a16:creationId xmlns:a16="http://schemas.microsoft.com/office/drawing/2014/main" id="{3884EF48-268E-41AF-F68B-030D2B42297B}"/>
              </a:ext>
            </a:extLst>
          </p:cNvPr>
          <p:cNvSpPr>
            <a:spLocks noGrp="1"/>
          </p:cNvSpPr>
          <p:nvPr>
            <p:ph idx="1"/>
          </p:nvPr>
        </p:nvSpPr>
        <p:spPr>
          <a:xfrm>
            <a:off x="838200" y="3515557"/>
            <a:ext cx="10515600" cy="2661406"/>
          </a:xfrm>
        </p:spPr>
        <p:txBody>
          <a:bodyPr/>
          <a:lstStyle/>
          <a:p>
            <a:pPr marL="0" indent="0" algn="ctr">
              <a:buNone/>
            </a:pPr>
            <a:r>
              <a:rPr lang="es-ES" b="1" dirty="0">
                <a:hlinkClick r:id="rId2" action="ppaction://hlinkfile"/>
              </a:rPr>
              <a:t>ANTECEDENTES</a:t>
            </a:r>
            <a:endParaRPr lang="es-ES" dirty="0"/>
          </a:p>
        </p:txBody>
      </p:sp>
    </p:spTree>
    <p:extLst>
      <p:ext uri="{BB962C8B-B14F-4D97-AF65-F5344CB8AC3E}">
        <p14:creationId xmlns:p14="http://schemas.microsoft.com/office/powerpoint/2010/main" val="1715342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DC7C9-5917-15B7-253D-C2323B6224FB}"/>
              </a:ext>
            </a:extLst>
          </p:cNvPr>
          <p:cNvSpPr>
            <a:spLocks noGrp="1"/>
          </p:cNvSpPr>
          <p:nvPr>
            <p:ph type="title"/>
          </p:nvPr>
        </p:nvSpPr>
        <p:spPr>
          <a:xfrm>
            <a:off x="855956" y="89908"/>
            <a:ext cx="10515600" cy="806738"/>
          </a:xfrm>
        </p:spPr>
        <p:txBody>
          <a:bodyPr>
            <a:normAutofit fontScale="90000"/>
          </a:bodyPr>
          <a:lstStyle/>
          <a:p>
            <a:pPr algn="ctr"/>
            <a:r>
              <a:rPr lang="es-ES" sz="3200" b="1" dirty="0"/>
              <a:t>RELACION DE LAS CITAS SOLICITADAS EN CENTRO EN FUNCION DEL NUMERO DE TRABAJADORES</a:t>
            </a:r>
          </a:p>
        </p:txBody>
      </p:sp>
      <p:pic>
        <p:nvPicPr>
          <p:cNvPr id="15" name="Marcador de contenido 14">
            <a:extLst>
              <a:ext uri="{FF2B5EF4-FFF2-40B4-BE49-F238E27FC236}">
                <a16:creationId xmlns:a16="http://schemas.microsoft.com/office/drawing/2014/main" id="{CA58917B-90F9-7D39-19BE-D3BD24A8AE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574" y="820476"/>
            <a:ext cx="11283519" cy="5921864"/>
          </a:xfrm>
        </p:spPr>
      </p:pic>
    </p:spTree>
    <p:extLst>
      <p:ext uri="{BB962C8B-B14F-4D97-AF65-F5344CB8AC3E}">
        <p14:creationId xmlns:p14="http://schemas.microsoft.com/office/powerpoint/2010/main" val="109241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B494E-3F89-B41B-1C6D-FFEADE74F2A4}"/>
              </a:ext>
            </a:extLst>
          </p:cNvPr>
          <p:cNvSpPr>
            <a:spLocks noGrp="1"/>
          </p:cNvSpPr>
          <p:nvPr>
            <p:ph type="ctrTitle"/>
          </p:nvPr>
        </p:nvSpPr>
        <p:spPr>
          <a:xfrm>
            <a:off x="1524000" y="678479"/>
            <a:ext cx="9144000" cy="759704"/>
          </a:xfrm>
        </p:spPr>
        <p:txBody>
          <a:bodyPr>
            <a:normAutofit/>
          </a:bodyPr>
          <a:lstStyle/>
          <a:p>
            <a:r>
              <a:rPr lang="es-ES" sz="3200" b="1" dirty="0"/>
              <a:t>CONCLUSION</a:t>
            </a:r>
          </a:p>
        </p:txBody>
      </p:sp>
      <p:sp>
        <p:nvSpPr>
          <p:cNvPr id="3" name="Subtítulo 2">
            <a:extLst>
              <a:ext uri="{FF2B5EF4-FFF2-40B4-BE49-F238E27FC236}">
                <a16:creationId xmlns:a16="http://schemas.microsoft.com/office/drawing/2014/main" id="{58F78ADB-A8B8-6487-295D-74C96DE14CB6}"/>
              </a:ext>
            </a:extLst>
          </p:cNvPr>
          <p:cNvSpPr>
            <a:spLocks noGrp="1"/>
          </p:cNvSpPr>
          <p:nvPr>
            <p:ph type="subTitle" idx="1"/>
          </p:nvPr>
        </p:nvSpPr>
        <p:spPr>
          <a:xfrm>
            <a:off x="958788" y="2308194"/>
            <a:ext cx="9709212" cy="2949606"/>
          </a:xfrm>
        </p:spPr>
        <p:txBody>
          <a:bodyPr>
            <a:normAutofit fontScale="77500" lnSpcReduction="20000"/>
          </a:bodyPr>
          <a:lstStyle/>
          <a:p>
            <a:pPr algn="l"/>
            <a:r>
              <a:rPr lang="es-ES" dirty="0"/>
              <a:t>FRODO NO PUEDE MÁS, CON CASI … VISITAS AL DIA, TERMINA LA TARDE EN UN BAR CON UNOS AMIGOS DESEANDO QUE LLEGUE EL FIN DE SEMANA</a:t>
            </a:r>
          </a:p>
          <a:p>
            <a:pPr algn="l"/>
            <a:r>
              <a:rPr lang="es-ES" dirty="0"/>
              <a:t>TRAS VARIOS MESES SE PIDE UNA BAJA POR ESTRÉS ANTE LA INCAPACIDAD DE ABSORBER  TODA LA CARGA PSICOLOGICA QUE LLEVA SU TRABAJO Y EL EXCESO DE CARGA POR LAS BAJAS DE SUS COMPAÑERES.</a:t>
            </a:r>
          </a:p>
          <a:p>
            <a:pPr algn="l"/>
            <a:endParaRPr lang="es-ES" dirty="0"/>
          </a:p>
          <a:p>
            <a:pPr algn="l"/>
            <a:r>
              <a:rPr lang="es-ES" dirty="0"/>
              <a:t>Y NO ES EL UNICO….</a:t>
            </a:r>
          </a:p>
          <a:p>
            <a:pPr algn="l"/>
            <a:endParaRPr lang="es-ES" dirty="0">
              <a:hlinkClick r:id="rId2"/>
            </a:endParaRPr>
          </a:p>
          <a:p>
            <a:pPr algn="l"/>
            <a:endParaRPr lang="es-ES" dirty="0">
              <a:hlinkClick r:id="rId2"/>
            </a:endParaRPr>
          </a:p>
          <a:p>
            <a:pPr algn="l"/>
            <a:r>
              <a:rPr lang="es-ES" dirty="0">
                <a:hlinkClick r:id="rId2"/>
              </a:rPr>
              <a:t>AQUÍ VA UN TEXTO</a:t>
            </a:r>
            <a:endParaRPr lang="es-ES" dirty="0"/>
          </a:p>
          <a:p>
            <a:pPr algn="l"/>
            <a:endParaRPr lang="es-ES" dirty="0"/>
          </a:p>
        </p:txBody>
      </p:sp>
    </p:spTree>
    <p:extLst>
      <p:ext uri="{BB962C8B-B14F-4D97-AF65-F5344CB8AC3E}">
        <p14:creationId xmlns:p14="http://schemas.microsoft.com/office/powerpoint/2010/main" val="205767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14675-D27C-3799-F5C3-F06A485A4F13}"/>
              </a:ext>
            </a:extLst>
          </p:cNvPr>
          <p:cNvSpPr>
            <a:spLocks noGrp="1"/>
          </p:cNvSpPr>
          <p:nvPr>
            <p:ph type="title"/>
          </p:nvPr>
        </p:nvSpPr>
        <p:spPr/>
        <p:txBody>
          <a:bodyPr/>
          <a:lstStyle/>
          <a:p>
            <a:pPr algn="ctr"/>
            <a:r>
              <a:rPr lang="es-ES" dirty="0"/>
              <a:t>ESTABLECIMIENTO DE HIPOTESIS</a:t>
            </a:r>
          </a:p>
        </p:txBody>
      </p:sp>
      <p:sp>
        <p:nvSpPr>
          <p:cNvPr id="3" name="Marcador de contenido 2">
            <a:extLst>
              <a:ext uri="{FF2B5EF4-FFF2-40B4-BE49-F238E27FC236}">
                <a16:creationId xmlns:a16="http://schemas.microsoft.com/office/drawing/2014/main" id="{F91B304C-D237-B942-DE91-F821C1CCD787}"/>
              </a:ext>
            </a:extLst>
          </p:cNvPr>
          <p:cNvSpPr>
            <a:spLocks noGrp="1"/>
          </p:cNvSpPr>
          <p:nvPr>
            <p:ph idx="1"/>
          </p:nvPr>
        </p:nvSpPr>
        <p:spPr>
          <a:xfrm>
            <a:off x="838200" y="1958790"/>
            <a:ext cx="10515600" cy="4351338"/>
          </a:xfrm>
        </p:spPr>
        <p:txBody>
          <a:bodyPr/>
          <a:lstStyle/>
          <a:p>
            <a:pPr marL="514350" indent="-514350">
              <a:buFont typeface="+mj-lt"/>
              <a:buAutoNum type="arabicPeriod"/>
            </a:pPr>
            <a:r>
              <a:rPr lang="es-ES" b="0" dirty="0">
                <a:solidFill>
                  <a:srgbClr val="333333"/>
                </a:solidFill>
                <a:effectLst/>
                <a:latin typeface="Consolas" panose="020B0609020204030204" pitchFamily="49" charset="0"/>
              </a:rPr>
              <a:t>HAY MUCHA DEMANDA DE AYUDAS Y SERVICIOS SOCIALES EN DETERMINADOS DISTRITOS (VALORAR SI ES EN TODOS) Y POCO PERSONAL PARA ABSORBER ESTA DEMANDA</a:t>
            </a:r>
          </a:p>
          <a:p>
            <a:pPr marL="514350" indent="-514350">
              <a:buFont typeface="+mj-lt"/>
              <a:buAutoNum type="arabicPeriod"/>
            </a:pPr>
            <a:endParaRPr lang="es-ES" b="0" dirty="0">
              <a:solidFill>
                <a:srgbClr val="333333"/>
              </a:solidFill>
              <a:effectLst/>
              <a:latin typeface="Consolas" panose="020B0609020204030204" pitchFamily="49" charset="0"/>
            </a:endParaRPr>
          </a:p>
          <a:p>
            <a:endParaRPr lang="es-ES" dirty="0"/>
          </a:p>
        </p:txBody>
      </p:sp>
    </p:spTree>
    <p:extLst>
      <p:ext uri="{BB962C8B-B14F-4D97-AF65-F5344CB8AC3E}">
        <p14:creationId xmlns:p14="http://schemas.microsoft.com/office/powerpoint/2010/main" val="360410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681C3-A22B-D83A-318F-4377EE18940D}"/>
              </a:ext>
            </a:extLst>
          </p:cNvPr>
          <p:cNvSpPr>
            <a:spLocks noGrp="1"/>
          </p:cNvSpPr>
          <p:nvPr>
            <p:ph type="ctrTitle"/>
          </p:nvPr>
        </p:nvSpPr>
        <p:spPr>
          <a:xfrm>
            <a:off x="1408590" y="190208"/>
            <a:ext cx="9144000" cy="866235"/>
          </a:xfrm>
        </p:spPr>
        <p:txBody>
          <a:bodyPr>
            <a:normAutofit/>
          </a:bodyPr>
          <a:lstStyle/>
          <a:p>
            <a:r>
              <a:rPr lang="es-ES" sz="4000" dirty="0"/>
              <a:t>PRESENTANDO A NUESTRO PROTAGONISTA</a:t>
            </a:r>
          </a:p>
        </p:txBody>
      </p:sp>
      <p:sp>
        <p:nvSpPr>
          <p:cNvPr id="3" name="Subtítulo 2">
            <a:extLst>
              <a:ext uri="{FF2B5EF4-FFF2-40B4-BE49-F238E27FC236}">
                <a16:creationId xmlns:a16="http://schemas.microsoft.com/office/drawing/2014/main" id="{5E80B570-B00F-0277-85AE-FAC65A54A0A9}"/>
              </a:ext>
            </a:extLst>
          </p:cNvPr>
          <p:cNvSpPr>
            <a:spLocks noGrp="1"/>
          </p:cNvSpPr>
          <p:nvPr>
            <p:ph type="subTitle" idx="1"/>
          </p:nvPr>
        </p:nvSpPr>
        <p:spPr>
          <a:xfrm>
            <a:off x="1310936" y="2601119"/>
            <a:ext cx="9144000" cy="1655762"/>
          </a:xfrm>
        </p:spPr>
        <p:txBody>
          <a:bodyPr/>
          <a:lstStyle/>
          <a:p>
            <a:pPr algn="l"/>
            <a:r>
              <a:rPr lang="es-ES" dirty="0"/>
              <a:t>ESTE ES FRODO, TRABAJADOR SOCIAL EN EL DISTRITO DE VILA DE VALLECAS COMO TRABAJADOR DE ZONA EN </a:t>
            </a:r>
          </a:p>
          <a:p>
            <a:pPr algn="l"/>
            <a:r>
              <a:rPr lang="es-ES" dirty="0"/>
              <a:t>LLEVA TRABAJANDO DESDE HACE 15 AÑOS EN DIVERSOS CENTROS DE ATENCION PRIMARIA DE SERVICIOS SOCIALES DEL AYTO.</a:t>
            </a:r>
          </a:p>
          <a:p>
            <a:pPr algn="l"/>
            <a:endParaRPr lang="es-ES" dirty="0"/>
          </a:p>
        </p:txBody>
      </p:sp>
      <p:sp>
        <p:nvSpPr>
          <p:cNvPr id="4" name="CuadroTexto 3">
            <a:extLst>
              <a:ext uri="{FF2B5EF4-FFF2-40B4-BE49-F238E27FC236}">
                <a16:creationId xmlns:a16="http://schemas.microsoft.com/office/drawing/2014/main" id="{CACC52BB-DFE8-35DB-1170-2914EE6B93D4}"/>
              </a:ext>
            </a:extLst>
          </p:cNvPr>
          <p:cNvSpPr txBox="1"/>
          <p:nvPr/>
        </p:nvSpPr>
        <p:spPr>
          <a:xfrm>
            <a:off x="7794595" y="6454066"/>
            <a:ext cx="3781888" cy="276999"/>
          </a:xfrm>
          <a:prstGeom prst="rect">
            <a:avLst/>
          </a:prstGeom>
          <a:noFill/>
        </p:spPr>
        <p:txBody>
          <a:bodyPr wrap="square" rtlCol="0">
            <a:spAutoFit/>
          </a:bodyPr>
          <a:lstStyle/>
          <a:p>
            <a:r>
              <a:rPr lang="es-ES" sz="1200" dirty="0"/>
              <a:t>TODO LO AQUÍ COMENTADO SE BASA EN DATOS REALES </a:t>
            </a:r>
          </a:p>
        </p:txBody>
      </p:sp>
    </p:spTree>
    <p:extLst>
      <p:ext uri="{BB962C8B-B14F-4D97-AF65-F5344CB8AC3E}">
        <p14:creationId xmlns:p14="http://schemas.microsoft.com/office/powerpoint/2010/main" val="357116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0ED137-94C0-B3BD-9598-1268A8D1569E}"/>
              </a:ext>
            </a:extLst>
          </p:cNvPr>
          <p:cNvSpPr>
            <a:spLocks noGrp="1"/>
          </p:cNvSpPr>
          <p:nvPr>
            <p:ph type="title"/>
          </p:nvPr>
        </p:nvSpPr>
        <p:spPr>
          <a:xfrm>
            <a:off x="838200" y="27766"/>
            <a:ext cx="10515600" cy="851123"/>
          </a:xfrm>
        </p:spPr>
        <p:txBody>
          <a:bodyPr>
            <a:normAutofit/>
          </a:bodyPr>
          <a:lstStyle/>
          <a:p>
            <a:pPr algn="ctr"/>
            <a:r>
              <a:rPr lang="es-ES" sz="3200" b="1" dirty="0"/>
              <a:t>SITUACION ECONOMICA DE LOS DISTRITOS</a:t>
            </a:r>
          </a:p>
        </p:txBody>
      </p:sp>
      <p:pic>
        <p:nvPicPr>
          <p:cNvPr id="4" name="Imagen 3">
            <a:extLst>
              <a:ext uri="{FF2B5EF4-FFF2-40B4-BE49-F238E27FC236}">
                <a16:creationId xmlns:a16="http://schemas.microsoft.com/office/drawing/2014/main" id="{0D8CDACE-EA75-D544-9B80-4A82B1729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88" y="799739"/>
            <a:ext cx="11084514" cy="6058261"/>
          </a:xfrm>
          <a:prstGeom prst="rect">
            <a:avLst/>
          </a:prstGeom>
        </p:spPr>
      </p:pic>
      <p:sp>
        <p:nvSpPr>
          <p:cNvPr id="6" name="CuadroTexto 5">
            <a:extLst>
              <a:ext uri="{FF2B5EF4-FFF2-40B4-BE49-F238E27FC236}">
                <a16:creationId xmlns:a16="http://schemas.microsoft.com/office/drawing/2014/main" id="{267DA456-5267-7DFC-42C5-AC37898ED884}"/>
              </a:ext>
            </a:extLst>
          </p:cNvPr>
          <p:cNvSpPr txBox="1"/>
          <p:nvPr/>
        </p:nvSpPr>
        <p:spPr>
          <a:xfrm>
            <a:off x="1257671" y="1095885"/>
            <a:ext cx="4193219" cy="646331"/>
          </a:xfrm>
          <a:prstGeom prst="rect">
            <a:avLst/>
          </a:prstGeom>
          <a:noFill/>
        </p:spPr>
        <p:txBody>
          <a:bodyPr wrap="square" rtlCol="0">
            <a:spAutoFit/>
          </a:bodyPr>
          <a:lstStyle/>
          <a:p>
            <a:pPr algn="just"/>
            <a:r>
              <a:rPr lang="es-ES" sz="1200" dirty="0"/>
              <a:t>HAY QUE HACER NOTAR QUE EN LOS ULTIMOS 20 AÑOS SE HAN CREADO </a:t>
            </a:r>
            <a:r>
              <a:rPr lang="es-ES" sz="1200" dirty="0" err="1"/>
              <a:t>PAUs</a:t>
            </a:r>
            <a:r>
              <a:rPr lang="es-ES" sz="1200" dirty="0"/>
              <a:t> EN DIVERSOS DISTRITOS DE LOS QUE APARECEN AQUÍ CON MENOR RENTA MEDIA</a:t>
            </a:r>
          </a:p>
        </p:txBody>
      </p:sp>
    </p:spTree>
    <p:extLst>
      <p:ext uri="{BB962C8B-B14F-4D97-AF65-F5344CB8AC3E}">
        <p14:creationId xmlns:p14="http://schemas.microsoft.com/office/powerpoint/2010/main" val="6528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65F78-1379-6D8D-13EB-2E732AB322CC}"/>
              </a:ext>
            </a:extLst>
          </p:cNvPr>
          <p:cNvSpPr>
            <a:spLocks noGrp="1"/>
          </p:cNvSpPr>
          <p:nvPr>
            <p:ph type="title"/>
          </p:nvPr>
        </p:nvSpPr>
        <p:spPr>
          <a:xfrm>
            <a:off x="838200" y="10012"/>
            <a:ext cx="10515600" cy="1325563"/>
          </a:xfrm>
        </p:spPr>
        <p:txBody>
          <a:bodyPr>
            <a:normAutofit/>
          </a:bodyPr>
          <a:lstStyle/>
          <a:p>
            <a:pPr algn="ctr"/>
            <a:r>
              <a:rPr lang="es-ES" sz="3200" b="1" dirty="0" err="1"/>
              <a:t>Nº</a:t>
            </a:r>
            <a:r>
              <a:rPr lang="es-ES" sz="3200" b="1" dirty="0"/>
              <a:t> TRABAJADORES SOCIALES POR DISTRITO</a:t>
            </a:r>
          </a:p>
        </p:txBody>
      </p:sp>
      <p:pic>
        <p:nvPicPr>
          <p:cNvPr id="7" name="Marcador de contenido 6">
            <a:extLst>
              <a:ext uri="{FF2B5EF4-FFF2-40B4-BE49-F238E27FC236}">
                <a16:creationId xmlns:a16="http://schemas.microsoft.com/office/drawing/2014/main" id="{C046EFF9-11A5-83B6-105B-FCFCEBD285F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663"/>
          <a:stretch/>
        </p:blipFill>
        <p:spPr>
          <a:xfrm>
            <a:off x="299859" y="1143485"/>
            <a:ext cx="9802050" cy="5483672"/>
          </a:xfrm>
        </p:spPr>
      </p:pic>
      <p:sp>
        <p:nvSpPr>
          <p:cNvPr id="8" name="CuadroTexto 7">
            <a:extLst>
              <a:ext uri="{FF2B5EF4-FFF2-40B4-BE49-F238E27FC236}">
                <a16:creationId xmlns:a16="http://schemas.microsoft.com/office/drawing/2014/main" id="{FC0041BA-9864-DF6A-6D7C-14BDCFC6128D}"/>
              </a:ext>
            </a:extLst>
          </p:cNvPr>
          <p:cNvSpPr txBox="1"/>
          <p:nvPr/>
        </p:nvSpPr>
        <p:spPr>
          <a:xfrm>
            <a:off x="5844585" y="1264562"/>
            <a:ext cx="4193219" cy="646331"/>
          </a:xfrm>
          <a:prstGeom prst="rect">
            <a:avLst/>
          </a:prstGeom>
          <a:noFill/>
        </p:spPr>
        <p:txBody>
          <a:bodyPr wrap="square" rtlCol="0">
            <a:spAutoFit/>
          </a:bodyPr>
          <a:lstStyle/>
          <a:p>
            <a:pPr algn="just"/>
            <a:r>
              <a:rPr lang="es-ES" sz="1200" dirty="0"/>
              <a:t>EN ESTA GRAFICA NO APARECEN TODOS LOS TRABAJADORES SOCIALES QUE ACTUALMENTE ESTAN EN EL AYTO. , DADO QUE NO SE DISPONE DE ESTA INFORMACIÓN</a:t>
            </a:r>
          </a:p>
        </p:txBody>
      </p:sp>
      <p:graphicFrame>
        <p:nvGraphicFramePr>
          <p:cNvPr id="3" name="Tabla 2">
            <a:extLst>
              <a:ext uri="{FF2B5EF4-FFF2-40B4-BE49-F238E27FC236}">
                <a16:creationId xmlns:a16="http://schemas.microsoft.com/office/drawing/2014/main" id="{2E9D766F-E6B7-4D1A-A114-E7BEACDE4844}"/>
              </a:ext>
            </a:extLst>
          </p:cNvPr>
          <p:cNvGraphicFramePr>
            <a:graphicFrameLocks noGrp="1"/>
          </p:cNvGraphicFramePr>
          <p:nvPr>
            <p:extLst>
              <p:ext uri="{D42A27DB-BD31-4B8C-83A1-F6EECF244321}">
                <p14:modId xmlns:p14="http://schemas.microsoft.com/office/powerpoint/2010/main" val="11376408"/>
              </p:ext>
            </p:extLst>
          </p:nvPr>
        </p:nvGraphicFramePr>
        <p:xfrm>
          <a:off x="10101909" y="1143485"/>
          <a:ext cx="1955800" cy="4029163"/>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3051294061"/>
                    </a:ext>
                  </a:extLst>
                </a:gridCol>
                <a:gridCol w="787400">
                  <a:extLst>
                    <a:ext uri="{9D8B030D-6E8A-4147-A177-3AD203B41FA5}">
                      <a16:colId xmlns:a16="http://schemas.microsoft.com/office/drawing/2014/main" val="3790486088"/>
                    </a:ext>
                  </a:extLst>
                </a:gridCol>
              </a:tblGrid>
              <a:tr h="182880">
                <a:tc>
                  <a:txBody>
                    <a:bodyPr/>
                    <a:lstStyle/>
                    <a:p>
                      <a:pPr algn="l" fontAlgn="b"/>
                      <a:r>
                        <a:rPr lang="es-ES" sz="1100" b="1" u="none" strike="noStrike" dirty="0">
                          <a:effectLst/>
                        </a:rPr>
                        <a:t>Nombre distrito</a:t>
                      </a:r>
                      <a:endParaRPr lang="es-E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100" b="1" u="none" strike="noStrike" dirty="0" err="1">
                          <a:effectLst/>
                        </a:rPr>
                        <a:t>Nº</a:t>
                      </a:r>
                      <a:r>
                        <a:rPr lang="es-ES" sz="1100" b="1" u="none" strike="noStrike" dirty="0">
                          <a:effectLst/>
                        </a:rPr>
                        <a:t> Centros</a:t>
                      </a:r>
                      <a:endParaRPr lang="es-E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1906293"/>
                  </a:ext>
                </a:extLst>
              </a:tr>
              <a:tr h="182880">
                <a:tc>
                  <a:txBody>
                    <a:bodyPr/>
                    <a:lstStyle/>
                    <a:p>
                      <a:pPr algn="l" fontAlgn="b"/>
                      <a:r>
                        <a:rPr lang="es-ES" sz="1100" u="none" strike="noStrike">
                          <a:effectLst/>
                        </a:rPr>
                        <a:t>Arganzuela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2477651"/>
                  </a:ext>
                </a:extLst>
              </a:tr>
              <a:tr h="182880">
                <a:tc>
                  <a:txBody>
                    <a:bodyPr/>
                    <a:lstStyle/>
                    <a:p>
                      <a:pPr algn="l" fontAlgn="b"/>
                      <a:r>
                        <a:rPr lang="es-ES" sz="1100" u="none" strike="noStrike" dirty="0">
                          <a:effectLst/>
                        </a:rPr>
                        <a:t>Barajas</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7909424"/>
                  </a:ext>
                </a:extLst>
              </a:tr>
              <a:tr h="182880">
                <a:tc>
                  <a:txBody>
                    <a:bodyPr/>
                    <a:lstStyle/>
                    <a:p>
                      <a:pPr algn="l" fontAlgn="b"/>
                      <a:r>
                        <a:rPr lang="es-ES" sz="1100" u="none" strike="noStrike">
                          <a:effectLst/>
                        </a:rPr>
                        <a:t>Carabanchel</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3167418"/>
                  </a:ext>
                </a:extLst>
              </a:tr>
              <a:tr h="182880">
                <a:tc>
                  <a:txBody>
                    <a:bodyPr/>
                    <a:lstStyle/>
                    <a:p>
                      <a:pPr algn="l" fontAlgn="b"/>
                      <a:r>
                        <a:rPr lang="es-ES" sz="1100" u="none" strike="noStrike">
                          <a:effectLst/>
                        </a:rPr>
                        <a:t>Centro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15922"/>
                  </a:ext>
                </a:extLst>
              </a:tr>
              <a:tr h="182880">
                <a:tc>
                  <a:txBody>
                    <a:bodyPr/>
                    <a:lstStyle/>
                    <a:p>
                      <a:pPr algn="l" fontAlgn="b"/>
                      <a:r>
                        <a:rPr lang="es-ES" sz="1100" u="none" strike="noStrike">
                          <a:effectLst/>
                        </a:rPr>
                        <a:t>Chamartín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4588286"/>
                  </a:ext>
                </a:extLst>
              </a:tr>
              <a:tr h="182880">
                <a:tc>
                  <a:txBody>
                    <a:bodyPr/>
                    <a:lstStyle/>
                    <a:p>
                      <a:pPr algn="l" fontAlgn="b"/>
                      <a:r>
                        <a:rPr lang="es-ES" sz="1100" u="none" strike="noStrike">
                          <a:effectLst/>
                        </a:rPr>
                        <a:t>Chamberí </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8982562"/>
                  </a:ext>
                </a:extLst>
              </a:tr>
              <a:tr h="182880">
                <a:tc>
                  <a:txBody>
                    <a:bodyPr/>
                    <a:lstStyle/>
                    <a:p>
                      <a:pPr algn="l" fontAlgn="b"/>
                      <a:r>
                        <a:rPr lang="es-ES" sz="1100" u="none" strike="noStrike" dirty="0">
                          <a:effectLst/>
                        </a:rPr>
                        <a:t>Ciudad Lineal</a:t>
                      </a:r>
                      <a:endParaRPr lang="es-E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0279852"/>
                  </a:ext>
                </a:extLst>
              </a:tr>
              <a:tr h="181063">
                <a:tc>
                  <a:txBody>
                    <a:bodyPr/>
                    <a:lstStyle/>
                    <a:p>
                      <a:pPr algn="l" fontAlgn="b"/>
                      <a:r>
                        <a:rPr lang="es-ES" sz="1100" u="none" strike="noStrike">
                          <a:effectLst/>
                        </a:rPr>
                        <a:t>Fuencarral-El pardo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5861964"/>
                  </a:ext>
                </a:extLst>
              </a:tr>
              <a:tr h="182880">
                <a:tc>
                  <a:txBody>
                    <a:bodyPr/>
                    <a:lstStyle/>
                    <a:p>
                      <a:pPr algn="l" fontAlgn="b"/>
                      <a:r>
                        <a:rPr lang="es-ES" sz="1100" u="none" strike="noStrike">
                          <a:effectLst/>
                        </a:rPr>
                        <a:t>Hortaleza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0280615"/>
                  </a:ext>
                </a:extLst>
              </a:tr>
              <a:tr h="182880">
                <a:tc>
                  <a:txBody>
                    <a:bodyPr/>
                    <a:lstStyle/>
                    <a:p>
                      <a:pPr algn="l" fontAlgn="b"/>
                      <a:r>
                        <a:rPr lang="es-ES" sz="1100" u="none" strike="noStrike">
                          <a:effectLst/>
                        </a:rPr>
                        <a:t>Latina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3</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4507363"/>
                  </a:ext>
                </a:extLst>
              </a:tr>
              <a:tr h="182880">
                <a:tc>
                  <a:txBody>
                    <a:bodyPr/>
                    <a:lstStyle/>
                    <a:p>
                      <a:pPr algn="l" fontAlgn="b"/>
                      <a:r>
                        <a:rPr lang="es-ES" sz="1100" u="none" strike="noStrike">
                          <a:effectLst/>
                        </a:rPr>
                        <a:t>Moncloa-Aravaca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7185698"/>
                  </a:ext>
                </a:extLst>
              </a:tr>
              <a:tr h="182880">
                <a:tc>
                  <a:txBody>
                    <a:bodyPr/>
                    <a:lstStyle/>
                    <a:p>
                      <a:pPr algn="l" fontAlgn="b"/>
                      <a:r>
                        <a:rPr lang="es-ES" sz="1100" u="none" strike="noStrike">
                          <a:effectLst/>
                        </a:rPr>
                        <a:t>Moratalaz</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7499109"/>
                  </a:ext>
                </a:extLst>
              </a:tr>
              <a:tr h="182880">
                <a:tc>
                  <a:txBody>
                    <a:bodyPr/>
                    <a:lstStyle/>
                    <a:p>
                      <a:pPr algn="l" fontAlgn="b"/>
                      <a:r>
                        <a:rPr lang="es-ES" sz="1100" u="none" strike="noStrike">
                          <a:effectLst/>
                        </a:rPr>
                        <a:t>Puente de Vallecas</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4</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88775029"/>
                  </a:ext>
                </a:extLst>
              </a:tr>
              <a:tr h="182880">
                <a:tc>
                  <a:txBody>
                    <a:bodyPr/>
                    <a:lstStyle/>
                    <a:p>
                      <a:pPr algn="l" fontAlgn="b"/>
                      <a:r>
                        <a:rPr lang="es-ES" sz="1100" u="none" strike="noStrike">
                          <a:effectLst/>
                        </a:rPr>
                        <a:t>Retiro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8077403"/>
                  </a:ext>
                </a:extLst>
              </a:tr>
              <a:tr h="182880">
                <a:tc>
                  <a:txBody>
                    <a:bodyPr/>
                    <a:lstStyle/>
                    <a:p>
                      <a:pPr algn="l" fontAlgn="b"/>
                      <a:r>
                        <a:rPr lang="es-ES" sz="1100" u="none" strike="noStrike">
                          <a:effectLst/>
                        </a:rPr>
                        <a:t>Salamanca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7745880"/>
                  </a:ext>
                </a:extLst>
              </a:tr>
              <a:tr h="182880">
                <a:tc>
                  <a:txBody>
                    <a:bodyPr/>
                    <a:lstStyle/>
                    <a:p>
                      <a:pPr algn="l" fontAlgn="b"/>
                      <a:r>
                        <a:rPr lang="es-ES" sz="1100" u="none" strike="noStrike">
                          <a:effectLst/>
                        </a:rPr>
                        <a:t>San Blas-Canillejas</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1409972"/>
                  </a:ext>
                </a:extLst>
              </a:tr>
              <a:tr h="182880">
                <a:tc>
                  <a:txBody>
                    <a:bodyPr/>
                    <a:lstStyle/>
                    <a:p>
                      <a:pPr algn="l" fontAlgn="b"/>
                      <a:r>
                        <a:rPr lang="es-ES" sz="1100" u="none" strike="noStrike">
                          <a:effectLst/>
                        </a:rPr>
                        <a:t>Tetuan</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159274"/>
                  </a:ext>
                </a:extLst>
              </a:tr>
              <a:tr h="182880">
                <a:tc>
                  <a:txBody>
                    <a:bodyPr/>
                    <a:lstStyle/>
                    <a:p>
                      <a:pPr algn="l" fontAlgn="b"/>
                      <a:r>
                        <a:rPr lang="es-ES" sz="1100" u="none" strike="noStrike">
                          <a:effectLst/>
                        </a:rPr>
                        <a:t>Usera</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26435766"/>
                  </a:ext>
                </a:extLst>
              </a:tr>
              <a:tr h="182880">
                <a:tc>
                  <a:txBody>
                    <a:bodyPr/>
                    <a:lstStyle/>
                    <a:p>
                      <a:pPr algn="l" fontAlgn="b"/>
                      <a:r>
                        <a:rPr lang="es-ES" sz="1100" u="none" strike="noStrike">
                          <a:effectLst/>
                        </a:rPr>
                        <a:t>Vicalvaro</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6189771"/>
                  </a:ext>
                </a:extLst>
              </a:tr>
              <a:tr h="182880">
                <a:tc>
                  <a:txBody>
                    <a:bodyPr/>
                    <a:lstStyle/>
                    <a:p>
                      <a:pPr algn="l" fontAlgn="b"/>
                      <a:r>
                        <a:rPr lang="es-ES" sz="1100" u="none" strike="noStrike">
                          <a:effectLst/>
                        </a:rPr>
                        <a:t>Villa de Vallecas</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54711807"/>
                  </a:ext>
                </a:extLst>
              </a:tr>
              <a:tr h="190500">
                <a:tc>
                  <a:txBody>
                    <a:bodyPr/>
                    <a:lstStyle/>
                    <a:p>
                      <a:pPr algn="l" fontAlgn="b"/>
                      <a:r>
                        <a:rPr lang="es-ES" sz="1100" u="none" strike="noStrike">
                          <a:effectLst/>
                        </a:rPr>
                        <a:t>Villaverde</a:t>
                      </a:r>
                      <a:endParaRPr lang="es-E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ES" sz="1100" u="none" strike="noStrike" dirty="0">
                          <a:effectLst/>
                        </a:rPr>
                        <a:t>2</a:t>
                      </a:r>
                      <a:endParaRPr lang="es-E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123512"/>
                  </a:ext>
                </a:extLst>
              </a:tr>
            </a:tbl>
          </a:graphicData>
        </a:graphic>
      </p:graphicFrame>
    </p:spTree>
    <p:extLst>
      <p:ext uri="{BB962C8B-B14F-4D97-AF65-F5344CB8AC3E}">
        <p14:creationId xmlns:p14="http://schemas.microsoft.com/office/powerpoint/2010/main" val="328851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29EA4-8422-F165-C32E-CBC980594C52}"/>
              </a:ext>
            </a:extLst>
          </p:cNvPr>
          <p:cNvSpPr>
            <a:spLocks noGrp="1"/>
          </p:cNvSpPr>
          <p:nvPr>
            <p:ph type="title"/>
          </p:nvPr>
        </p:nvSpPr>
        <p:spPr>
          <a:xfrm>
            <a:off x="838200" y="63280"/>
            <a:ext cx="10515600" cy="984286"/>
          </a:xfrm>
        </p:spPr>
        <p:txBody>
          <a:bodyPr>
            <a:normAutofit/>
          </a:bodyPr>
          <a:lstStyle/>
          <a:p>
            <a:pPr algn="ctr"/>
            <a:r>
              <a:rPr lang="es-ES" sz="3200" b="1" dirty="0"/>
              <a:t>RELACION EXISTENTE ENTRE DIFERENTES FACTORES</a:t>
            </a:r>
          </a:p>
        </p:txBody>
      </p:sp>
      <p:pic>
        <p:nvPicPr>
          <p:cNvPr id="4" name="Imagen 3">
            <a:extLst>
              <a:ext uri="{FF2B5EF4-FFF2-40B4-BE49-F238E27FC236}">
                <a16:creationId xmlns:a16="http://schemas.microsoft.com/office/drawing/2014/main" id="{59C712EE-CEE7-6D02-78F3-13215B20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897" y="933204"/>
            <a:ext cx="5661771" cy="5861517"/>
          </a:xfrm>
          <a:prstGeom prst="rect">
            <a:avLst/>
          </a:prstGeom>
        </p:spPr>
      </p:pic>
      <p:sp>
        <p:nvSpPr>
          <p:cNvPr id="7" name="Elipse 6">
            <a:extLst>
              <a:ext uri="{FF2B5EF4-FFF2-40B4-BE49-F238E27FC236}">
                <a16:creationId xmlns:a16="http://schemas.microsoft.com/office/drawing/2014/main" id="{0CC50597-3405-7E13-9089-505C7D8643DB}"/>
              </a:ext>
            </a:extLst>
          </p:cNvPr>
          <p:cNvSpPr/>
          <p:nvPr/>
        </p:nvSpPr>
        <p:spPr>
          <a:xfrm>
            <a:off x="4447710" y="4083728"/>
            <a:ext cx="932158" cy="878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DF112A74-832C-3083-4194-6C7902C2481A}"/>
              </a:ext>
            </a:extLst>
          </p:cNvPr>
          <p:cNvSpPr/>
          <p:nvPr/>
        </p:nvSpPr>
        <p:spPr>
          <a:xfrm>
            <a:off x="3286214" y="4094083"/>
            <a:ext cx="932158" cy="878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9F532F03-182F-5B2F-2A12-9079A52C200A}"/>
              </a:ext>
            </a:extLst>
          </p:cNvPr>
          <p:cNvSpPr/>
          <p:nvPr/>
        </p:nvSpPr>
        <p:spPr>
          <a:xfrm>
            <a:off x="3268461" y="2709166"/>
            <a:ext cx="932158" cy="878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0386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C7175-172C-2295-312F-53EEB5C5DE04}"/>
              </a:ext>
            </a:extLst>
          </p:cNvPr>
          <p:cNvSpPr>
            <a:spLocks noGrp="1"/>
          </p:cNvSpPr>
          <p:nvPr>
            <p:ph type="ctrTitle"/>
          </p:nvPr>
        </p:nvSpPr>
        <p:spPr>
          <a:xfrm>
            <a:off x="1524000" y="59592"/>
            <a:ext cx="9144000" cy="830725"/>
          </a:xfrm>
        </p:spPr>
        <p:txBody>
          <a:bodyPr>
            <a:normAutofit/>
          </a:bodyPr>
          <a:lstStyle/>
          <a:p>
            <a:r>
              <a:rPr lang="es-ES" sz="3200" b="1" dirty="0"/>
              <a:t>COMO ES UN DIA EN LA VIDA DE FRODO?</a:t>
            </a:r>
          </a:p>
        </p:txBody>
      </p:sp>
      <p:sp>
        <p:nvSpPr>
          <p:cNvPr id="3" name="Subtítulo 2">
            <a:extLst>
              <a:ext uri="{FF2B5EF4-FFF2-40B4-BE49-F238E27FC236}">
                <a16:creationId xmlns:a16="http://schemas.microsoft.com/office/drawing/2014/main" id="{600EAA8D-8DDA-5E34-4A4E-3DCF8B3A160C}"/>
              </a:ext>
            </a:extLst>
          </p:cNvPr>
          <p:cNvSpPr>
            <a:spLocks noGrp="1"/>
          </p:cNvSpPr>
          <p:nvPr>
            <p:ph type="subTitle" idx="1"/>
          </p:nvPr>
        </p:nvSpPr>
        <p:spPr>
          <a:xfrm>
            <a:off x="1524000" y="1269507"/>
            <a:ext cx="9144000" cy="5113538"/>
          </a:xfrm>
        </p:spPr>
        <p:txBody>
          <a:bodyPr>
            <a:normAutofit fontScale="70000" lnSpcReduction="20000"/>
          </a:bodyPr>
          <a:lstStyle/>
          <a:p>
            <a:pPr marL="342900" indent="-342900" algn="just">
              <a:buFont typeface="Arial" panose="020B0604020202020204" pitchFamily="34" charset="0"/>
              <a:buChar char="•"/>
            </a:pPr>
            <a:r>
              <a:rPr lang="es-ES" dirty="0"/>
              <a:t>1º VISITA: UNA GITANA QUE VIENE A RECLAMAR SU REMI, A PESAR QUE NO HACE NADA POR CAMBIAR SU SITUACION (NO BUSCA TRABAJO, NO SE FORMA, SOLO QUIERE QUE LE DEN DE COMER).</a:t>
            </a:r>
          </a:p>
          <a:p>
            <a:pPr marL="342900" indent="-342900" algn="just">
              <a:buFont typeface="Arial" panose="020B0604020202020204" pitchFamily="34" charset="0"/>
              <a:buChar char="•"/>
            </a:pPr>
            <a:r>
              <a:rPr lang="es-ES" dirty="0"/>
              <a:t>2º VISITA: VIENE DE URGENCIA UNA MARROQUI QUE LE HA DEJADO SU MARIDO Y NO TIENE INGRESOS Y LE VAN A DESAHUCIAR Y NO SABE QUE HACER.</a:t>
            </a:r>
          </a:p>
          <a:p>
            <a:pPr marL="342900" indent="-342900" algn="just">
              <a:buFont typeface="Arial" panose="020B0604020202020204" pitchFamily="34" charset="0"/>
              <a:buChar char="•"/>
            </a:pPr>
            <a:r>
              <a:rPr lang="es-ES" dirty="0"/>
              <a:t>3º VISITA: VIENE UNA MUJER ESPAÑOLA, QUE NO TIENE INGRESOS, PARA SOLICITAR UNA AYUDA DE COMEDOR  PARA SUS HIJOS (LUEGO MIRANDO SU CUENTA, SE OBSERVAN QUE TIENE VARIOS BIZUM POR HACER BUENAS COMIDAS). LE HACE LA TRAMITACION, PERO TAMBIEN SE LE DICE QUE DEBERIA DE DEDICARSE A ESTE OFICIO Y SE LE DERIVA A UNA COMPAÑERA ESPECIALIZADA EN ESTE AREA.</a:t>
            </a:r>
          </a:p>
          <a:p>
            <a:pPr algn="just"/>
            <a:r>
              <a:rPr lang="es-ES" dirty="0"/>
              <a:t>	.</a:t>
            </a:r>
          </a:p>
          <a:p>
            <a:pPr algn="just"/>
            <a:r>
              <a:rPr lang="es-ES" dirty="0"/>
              <a:t>	.	</a:t>
            </a:r>
          </a:p>
          <a:p>
            <a:pPr algn="just"/>
            <a:r>
              <a:rPr lang="es-ES" dirty="0"/>
              <a:t>	.</a:t>
            </a:r>
          </a:p>
          <a:p>
            <a:pPr marL="342900" indent="-342900" algn="just">
              <a:buFont typeface="Arial" panose="020B0604020202020204" pitchFamily="34" charset="0"/>
              <a:buChar char="•"/>
            </a:pPr>
            <a:r>
              <a:rPr lang="es-ES" dirty="0"/>
              <a:t>PENULTIMA VISITA: VIENE UN HOMBRE MAYOR, QUE NECESITA QUE LE AYUDEN CON LA CASA.</a:t>
            </a:r>
          </a:p>
          <a:p>
            <a:pPr marL="342900" indent="-342900" algn="just">
              <a:buFont typeface="Arial" panose="020B0604020202020204" pitchFamily="34" charset="0"/>
              <a:buChar char="•"/>
            </a:pPr>
            <a:r>
              <a:rPr lang="es-ES" dirty="0"/>
              <a:t>ULTIMA VISITA: VIENE UN HOMBRE DE BANGLADESH QUE NO TIENE PARA PAGAR EL ALQUILER. LE PIDE SU CUENTA BANCARIA Y VE QUE TIENE 20.000 € EN ELLA, CUANDO LE PREGUNTA SE PONE A LLORAR DESCONSOLADAMENTE, DICIENDOLE QUE NO ES SUYO.</a:t>
            </a:r>
          </a:p>
          <a:p>
            <a:pPr marL="342900" indent="-342900" algn="just">
              <a:buFont typeface="Arial" panose="020B0604020202020204" pitchFamily="34" charset="0"/>
              <a:buChar char="•"/>
            </a:pPr>
            <a:r>
              <a:rPr lang="es-ES" dirty="0"/>
              <a:t>TERMINADA CON LAS VISITAS, TIENE UNA REUNION CON UNA COORDINADORA Y LOS COMPAÑEROS QUE NO ESTAN DE BAJA.</a:t>
            </a:r>
          </a:p>
        </p:txBody>
      </p:sp>
    </p:spTree>
    <p:extLst>
      <p:ext uri="{BB962C8B-B14F-4D97-AF65-F5344CB8AC3E}">
        <p14:creationId xmlns:p14="http://schemas.microsoft.com/office/powerpoint/2010/main" val="173588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00860-31DD-B073-ECD7-2B83A79731C6}"/>
              </a:ext>
            </a:extLst>
          </p:cNvPr>
          <p:cNvSpPr>
            <a:spLocks noGrp="1"/>
          </p:cNvSpPr>
          <p:nvPr>
            <p:ph type="title"/>
          </p:nvPr>
        </p:nvSpPr>
        <p:spPr>
          <a:xfrm>
            <a:off x="838200" y="-79902"/>
            <a:ext cx="10515600" cy="781241"/>
          </a:xfrm>
        </p:spPr>
        <p:txBody>
          <a:bodyPr>
            <a:normAutofit/>
          </a:bodyPr>
          <a:lstStyle/>
          <a:p>
            <a:pPr algn="ctr"/>
            <a:r>
              <a:rPr lang="es-ES" sz="3200" b="1" dirty="0"/>
              <a:t>INDICES DE ATENCION AL CIUDADANO AL DIA</a:t>
            </a:r>
          </a:p>
        </p:txBody>
      </p:sp>
      <p:pic>
        <p:nvPicPr>
          <p:cNvPr id="16" name="Imagen 15">
            <a:extLst>
              <a:ext uri="{FF2B5EF4-FFF2-40B4-BE49-F238E27FC236}">
                <a16:creationId xmlns:a16="http://schemas.microsoft.com/office/drawing/2014/main" id="{51D2D11B-9947-1646-D6C2-3B701EB62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409" y="456842"/>
            <a:ext cx="9516863" cy="6946225"/>
          </a:xfrm>
          <a:prstGeom prst="rect">
            <a:avLst/>
          </a:prstGeom>
        </p:spPr>
      </p:pic>
    </p:spTree>
    <p:extLst>
      <p:ext uri="{BB962C8B-B14F-4D97-AF65-F5344CB8AC3E}">
        <p14:creationId xmlns:p14="http://schemas.microsoft.com/office/powerpoint/2010/main" val="370973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279A5FF-1055-2CF6-7A82-77B7E4642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49" y="615352"/>
            <a:ext cx="11283520" cy="6637602"/>
          </a:xfrm>
          <a:prstGeom prst="rect">
            <a:avLst/>
          </a:prstGeom>
        </p:spPr>
      </p:pic>
      <p:sp>
        <p:nvSpPr>
          <p:cNvPr id="6" name="CuadroTexto 5">
            <a:extLst>
              <a:ext uri="{FF2B5EF4-FFF2-40B4-BE49-F238E27FC236}">
                <a16:creationId xmlns:a16="http://schemas.microsoft.com/office/drawing/2014/main" id="{78DD44D8-231D-8A95-77D6-D3E567D7DCB7}"/>
              </a:ext>
            </a:extLst>
          </p:cNvPr>
          <p:cNvSpPr txBox="1"/>
          <p:nvPr/>
        </p:nvSpPr>
        <p:spPr>
          <a:xfrm>
            <a:off x="630315" y="6326"/>
            <a:ext cx="11070454" cy="584775"/>
          </a:xfrm>
          <a:prstGeom prst="rect">
            <a:avLst/>
          </a:prstGeom>
          <a:noFill/>
        </p:spPr>
        <p:txBody>
          <a:bodyPr wrap="square">
            <a:spAutoFit/>
          </a:bodyPr>
          <a:lstStyle/>
          <a:p>
            <a:pPr algn="ctr"/>
            <a:r>
              <a:rPr lang="es-ES" sz="3200" b="1" dirty="0"/>
              <a:t>INDICES DE ATENCION AL CIUDADANO AL DIA</a:t>
            </a:r>
            <a:endParaRPr lang="es-ES" sz="3200" dirty="0"/>
          </a:p>
        </p:txBody>
      </p:sp>
    </p:spTree>
    <p:extLst>
      <p:ext uri="{BB962C8B-B14F-4D97-AF65-F5344CB8AC3E}">
        <p14:creationId xmlns:p14="http://schemas.microsoft.com/office/powerpoint/2010/main" val="11682616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546</Words>
  <Application>Microsoft Office PowerPoint</Application>
  <PresentationFormat>Panorámica</PresentationFormat>
  <Paragraphs>77</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Consolas</vt:lpstr>
      <vt:lpstr>Tema de Office</vt:lpstr>
      <vt:lpstr>SITUACION DEL SERVICIO DE ATENCION PRIMARIA DE LOS SERVICIOS SOCIALES DEL AYTO. DE MADRID</vt:lpstr>
      <vt:lpstr>ESTABLECIMIENTO DE HIPOTESIS</vt:lpstr>
      <vt:lpstr>PRESENTANDO A NUESTRO PROTAGONISTA</vt:lpstr>
      <vt:lpstr>SITUACION ECONOMICA DE LOS DISTRITOS</vt:lpstr>
      <vt:lpstr>Nº TRABAJADORES SOCIALES POR DISTRITO</vt:lpstr>
      <vt:lpstr>RELACION EXISTENTE ENTRE DIFERENTES FACTORES</vt:lpstr>
      <vt:lpstr>COMO ES UN DIA EN LA VIDA DE FRODO?</vt:lpstr>
      <vt:lpstr>INDICES DE ATENCION AL CIUDADANO AL DIA</vt:lpstr>
      <vt:lpstr>Presentación de PowerPoint</vt:lpstr>
      <vt:lpstr>RELACION DE LAS CITAS SOLICITADAS EN CENTRO EN FUNCION DEL NUMERO DE TRABAJADORES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 Tenorio</dc:creator>
  <cp:lastModifiedBy>Javier Tenorio</cp:lastModifiedBy>
  <cp:revision>14</cp:revision>
  <dcterms:created xsi:type="dcterms:W3CDTF">2022-07-20T15:56:32Z</dcterms:created>
  <dcterms:modified xsi:type="dcterms:W3CDTF">2022-07-21T16:34:46Z</dcterms:modified>
</cp:coreProperties>
</file>