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3"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5287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41061-74E8-45AB-AFE4-D6972B20288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351218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11159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10540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3644305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941061-74E8-45AB-AFE4-D6972B20288F}"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51230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941061-74E8-45AB-AFE4-D6972B20288F}" type="datetimeFigureOut">
              <a:rPr lang="en-IN" smtClean="0"/>
              <a:t>05-11-2024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36462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270708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801698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00F2-F6A2-E0A3-459D-F8935A13C5D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7EE32-5F86-F39E-75C3-E9DD31275F5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424C8-D4F1-F3C4-A56D-6FA1CE38BCB9}"/>
              </a:ext>
            </a:extLst>
          </p:cNvPr>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a:extLst>
              <a:ext uri="{FF2B5EF4-FFF2-40B4-BE49-F238E27FC236}">
                <a16:creationId xmlns:a16="http://schemas.microsoft.com/office/drawing/2014/main" id="{BA44BA86-AFC5-6563-5556-91ADA1704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BBE3B-AA4B-65E9-CB27-09F48B5F1A04}"/>
              </a:ext>
            </a:extLst>
          </p:cNvPr>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47233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75293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41061-74E8-45AB-AFE4-D6972B20288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97803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41061-74E8-45AB-AFE4-D6972B20288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4620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41061-74E8-45AB-AFE4-D6972B20288F}"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22001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41061-74E8-45AB-AFE4-D6972B20288F}"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121924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41061-74E8-45AB-AFE4-D6972B20288F}"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295647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41061-74E8-45AB-AFE4-D6972B20288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409646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41061-74E8-45AB-AFE4-D6972B20288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957A24-1E2C-4F87-93ED-6FA2FEA7F697}" type="slidenum">
              <a:rPr lang="en-IN" smtClean="0"/>
              <a:t>‹#›</a:t>
            </a:fld>
            <a:endParaRPr lang="en-IN"/>
          </a:p>
        </p:txBody>
      </p:sp>
    </p:spTree>
    <p:extLst>
      <p:ext uri="{BB962C8B-B14F-4D97-AF65-F5344CB8AC3E}">
        <p14:creationId xmlns:p14="http://schemas.microsoft.com/office/powerpoint/2010/main" val="375673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7941061-74E8-45AB-AFE4-D6972B20288F}" type="datetimeFigureOut">
              <a:rPr lang="en-IN" smtClean="0"/>
              <a:t>05-11-2024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6957A24-1E2C-4F87-93ED-6FA2FEA7F697}" type="slidenum">
              <a:rPr lang="en-IN" smtClean="0"/>
              <a:t>‹#›</a:t>
            </a:fld>
            <a:endParaRPr lang="en-IN"/>
          </a:p>
        </p:txBody>
      </p:sp>
    </p:spTree>
    <p:extLst>
      <p:ext uri="{BB962C8B-B14F-4D97-AF65-F5344CB8AC3E}">
        <p14:creationId xmlns:p14="http://schemas.microsoft.com/office/powerpoint/2010/main" val="3461707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E25D-B76D-F7BB-F53C-78EC52213D69}"/>
              </a:ext>
            </a:extLst>
          </p:cNvPr>
          <p:cNvSpPr>
            <a:spLocks noGrp="1"/>
          </p:cNvSpPr>
          <p:nvPr>
            <p:ph type="ctrTitle"/>
          </p:nvPr>
        </p:nvSpPr>
        <p:spPr>
          <a:xfrm>
            <a:off x="840323" y="1991579"/>
            <a:ext cx="4872219" cy="2677648"/>
          </a:xfrm>
        </p:spPr>
        <p:txBody>
          <a:bodyPr/>
          <a:lstStyle/>
          <a:p>
            <a:r>
              <a:rPr lang="en-US" dirty="0"/>
              <a:t>Finance Analysis Project Using Power BI</a:t>
            </a:r>
            <a:endParaRPr lang="en-IN" dirty="0"/>
          </a:p>
        </p:txBody>
      </p:sp>
      <p:sp>
        <p:nvSpPr>
          <p:cNvPr id="3" name="Subtitle 2">
            <a:extLst>
              <a:ext uri="{FF2B5EF4-FFF2-40B4-BE49-F238E27FC236}">
                <a16:creationId xmlns:a16="http://schemas.microsoft.com/office/drawing/2014/main" id="{0DFDB569-8FCF-C5C5-B3F6-280AA0957117}"/>
              </a:ext>
            </a:extLst>
          </p:cNvPr>
          <p:cNvSpPr>
            <a:spLocks noGrp="1"/>
          </p:cNvSpPr>
          <p:nvPr>
            <p:ph type="subTitle" idx="1"/>
          </p:nvPr>
        </p:nvSpPr>
        <p:spPr>
          <a:xfrm>
            <a:off x="1066464" y="5141174"/>
            <a:ext cx="8825658" cy="861420"/>
          </a:xfrm>
        </p:spPr>
        <p:txBody>
          <a:bodyPr/>
          <a:lstStyle/>
          <a:p>
            <a:r>
              <a:rPr lang="en-US" dirty="0"/>
              <a:t>An Automated Analysis and Visualization Approach</a:t>
            </a:r>
            <a:endParaRPr lang="en-IN" dirty="0"/>
          </a:p>
        </p:txBody>
      </p:sp>
      <p:pic>
        <p:nvPicPr>
          <p:cNvPr id="5" name="Picture 4">
            <a:extLst>
              <a:ext uri="{FF2B5EF4-FFF2-40B4-BE49-F238E27FC236}">
                <a16:creationId xmlns:a16="http://schemas.microsoft.com/office/drawing/2014/main" id="{53FAFD47-A9E3-2F4B-9446-7ECE5AE235DF}"/>
              </a:ext>
            </a:extLst>
          </p:cNvPr>
          <p:cNvPicPr>
            <a:picLocks noChangeAspect="1"/>
          </p:cNvPicPr>
          <p:nvPr/>
        </p:nvPicPr>
        <p:blipFill>
          <a:blip r:embed="rId2"/>
          <a:stretch>
            <a:fillRect/>
          </a:stretch>
        </p:blipFill>
        <p:spPr>
          <a:xfrm>
            <a:off x="5815265" y="1462548"/>
            <a:ext cx="5648472" cy="3314831"/>
          </a:xfrm>
          <a:prstGeom prst="rect">
            <a:avLst/>
          </a:prstGeom>
        </p:spPr>
      </p:pic>
    </p:spTree>
    <p:extLst>
      <p:ext uri="{BB962C8B-B14F-4D97-AF65-F5344CB8AC3E}">
        <p14:creationId xmlns:p14="http://schemas.microsoft.com/office/powerpoint/2010/main" val="361820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1834-140A-C186-67C2-8D529146A509}"/>
              </a:ext>
            </a:extLst>
          </p:cNvPr>
          <p:cNvSpPr>
            <a:spLocks noGrp="1"/>
          </p:cNvSpPr>
          <p:nvPr>
            <p:ph type="title"/>
          </p:nvPr>
        </p:nvSpPr>
        <p:spPr/>
        <p:txBody>
          <a:bodyPr/>
          <a:lstStyle/>
          <a:p>
            <a:r>
              <a:rPr lang="en-IN"/>
              <a:t>Project Overview</a:t>
            </a:r>
          </a:p>
        </p:txBody>
      </p:sp>
      <p:sp>
        <p:nvSpPr>
          <p:cNvPr id="3" name="Text Placeholder 2">
            <a:extLst>
              <a:ext uri="{FF2B5EF4-FFF2-40B4-BE49-F238E27FC236}">
                <a16:creationId xmlns:a16="http://schemas.microsoft.com/office/drawing/2014/main" id="{6CA0BA1F-5659-18B3-D105-59224CF5D653}"/>
              </a:ext>
            </a:extLst>
          </p:cNvPr>
          <p:cNvSpPr>
            <a:spLocks noGrp="1"/>
          </p:cNvSpPr>
          <p:nvPr>
            <p:ph type="body" idx="1"/>
          </p:nvPr>
        </p:nvSpPr>
        <p:spPr>
          <a:xfrm>
            <a:off x="1420425" y="3311423"/>
            <a:ext cx="8761413" cy="3416300"/>
          </a:xfrm>
        </p:spPr>
        <p:txBody>
          <a:bodyPr/>
          <a:lstStyle/>
          <a:p>
            <a:r>
              <a:rPr lang="en-US" dirty="0"/>
              <a:t>This project involves using Power BI for analyzing financial data, automation to streamline data processing and reporting.</a:t>
            </a:r>
          </a:p>
          <a:p>
            <a:r>
              <a:rPr lang="en-US" dirty="0"/>
              <a:t>To analyze financial data and uncover trends, insights, and actionable metrics for better decision-making</a:t>
            </a:r>
            <a:endParaRPr lang="en-IN" dirty="0"/>
          </a:p>
        </p:txBody>
      </p:sp>
    </p:spTree>
    <p:extLst>
      <p:ext uri="{BB962C8B-B14F-4D97-AF65-F5344CB8AC3E}">
        <p14:creationId xmlns:p14="http://schemas.microsoft.com/office/powerpoint/2010/main" val="293295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81E0-0B71-551B-2F8E-3D782D8017F6}"/>
              </a:ext>
            </a:extLst>
          </p:cNvPr>
          <p:cNvSpPr>
            <a:spLocks noGrp="1"/>
          </p:cNvSpPr>
          <p:nvPr>
            <p:ph type="title"/>
          </p:nvPr>
        </p:nvSpPr>
        <p:spPr/>
        <p:txBody>
          <a:bodyPr/>
          <a:lstStyle/>
          <a:p>
            <a:r>
              <a:rPr lang="en-IN"/>
              <a:t>Objectives and Goals</a:t>
            </a:r>
          </a:p>
        </p:txBody>
      </p:sp>
      <p:sp>
        <p:nvSpPr>
          <p:cNvPr id="3" name="Text Placeholder 2">
            <a:extLst>
              <a:ext uri="{FF2B5EF4-FFF2-40B4-BE49-F238E27FC236}">
                <a16:creationId xmlns:a16="http://schemas.microsoft.com/office/drawing/2014/main" id="{122E3BF7-C9F7-746C-AC22-0980011FF22F}"/>
              </a:ext>
            </a:extLst>
          </p:cNvPr>
          <p:cNvSpPr>
            <a:spLocks noGrp="1"/>
          </p:cNvSpPr>
          <p:nvPr>
            <p:ph type="body" idx="1"/>
          </p:nvPr>
        </p:nvSpPr>
        <p:spPr/>
        <p:txBody>
          <a:bodyPr/>
          <a:lstStyle/>
          <a:p>
            <a:r>
              <a:rPr lang="en-US"/>
              <a:t>• Visualize financial KPIs and trends using Power BI.</a:t>
            </a:r>
          </a:p>
          <a:p>
            <a:r>
              <a:rPr lang="en-US"/>
              <a:t>• Automate data import and processing with VBA.</a:t>
            </a:r>
          </a:p>
          <a:p>
            <a:r>
              <a:rPr lang="en-US"/>
              <a:t>• Generate reports efficiently.</a:t>
            </a:r>
            <a:endParaRPr lang="en-IN"/>
          </a:p>
        </p:txBody>
      </p:sp>
    </p:spTree>
    <p:extLst>
      <p:ext uri="{BB962C8B-B14F-4D97-AF65-F5344CB8AC3E}">
        <p14:creationId xmlns:p14="http://schemas.microsoft.com/office/powerpoint/2010/main" val="419559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7211-9D3B-3B01-1FD6-5B03359AB1DA}"/>
              </a:ext>
            </a:extLst>
          </p:cNvPr>
          <p:cNvSpPr>
            <a:spLocks noGrp="1"/>
          </p:cNvSpPr>
          <p:nvPr>
            <p:ph type="title"/>
          </p:nvPr>
        </p:nvSpPr>
        <p:spPr/>
        <p:txBody>
          <a:bodyPr/>
          <a:lstStyle/>
          <a:p>
            <a:r>
              <a:rPr lang="en-IN"/>
              <a:t>Data Sources and Preparation</a:t>
            </a:r>
          </a:p>
        </p:txBody>
      </p:sp>
      <p:sp>
        <p:nvSpPr>
          <p:cNvPr id="3" name="Text Placeholder 2">
            <a:extLst>
              <a:ext uri="{FF2B5EF4-FFF2-40B4-BE49-F238E27FC236}">
                <a16:creationId xmlns:a16="http://schemas.microsoft.com/office/drawing/2014/main" id="{7B47BC9F-354C-433E-E34A-40F0D17D4B39}"/>
              </a:ext>
            </a:extLst>
          </p:cNvPr>
          <p:cNvSpPr>
            <a:spLocks noGrp="1"/>
          </p:cNvSpPr>
          <p:nvPr>
            <p:ph type="body" idx="1"/>
          </p:nvPr>
        </p:nvSpPr>
        <p:spPr/>
        <p:txBody>
          <a:bodyPr/>
          <a:lstStyle/>
          <a:p>
            <a:r>
              <a:rPr lang="en-US" dirty="0"/>
              <a:t>Data is sourced from Microsoft website cleaned and transformed in Power BI  for accuracy and consistency.</a:t>
            </a:r>
            <a:endParaRPr lang="en-IN" dirty="0"/>
          </a:p>
        </p:txBody>
      </p:sp>
    </p:spTree>
    <p:extLst>
      <p:ext uri="{BB962C8B-B14F-4D97-AF65-F5344CB8AC3E}">
        <p14:creationId xmlns:p14="http://schemas.microsoft.com/office/powerpoint/2010/main" val="94443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67A18-8C45-9790-638C-6AE3F93019A2}"/>
              </a:ext>
            </a:extLst>
          </p:cNvPr>
          <p:cNvSpPr>
            <a:spLocks noGrp="1"/>
          </p:cNvSpPr>
          <p:nvPr>
            <p:ph type="title"/>
          </p:nvPr>
        </p:nvSpPr>
        <p:spPr/>
        <p:txBody>
          <a:bodyPr/>
          <a:lstStyle/>
          <a:p>
            <a:endParaRPr lang="en-IN" dirty="0"/>
          </a:p>
        </p:txBody>
      </p:sp>
      <p:sp>
        <p:nvSpPr>
          <p:cNvPr id="7" name="Text Placeholder 6">
            <a:extLst>
              <a:ext uri="{FF2B5EF4-FFF2-40B4-BE49-F238E27FC236}">
                <a16:creationId xmlns:a16="http://schemas.microsoft.com/office/drawing/2014/main" id="{D96B5D2B-7248-E4CE-182A-ECA3CC930F78}"/>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AD0D23FE-ECA0-C629-7A1A-28074B5EE5D1}"/>
              </a:ext>
            </a:extLst>
          </p:cNvPr>
          <p:cNvPicPr>
            <a:picLocks noChangeAspect="1"/>
          </p:cNvPicPr>
          <p:nvPr/>
        </p:nvPicPr>
        <p:blipFill>
          <a:blip r:embed="rId2"/>
          <a:stretch>
            <a:fillRect/>
          </a:stretch>
        </p:blipFill>
        <p:spPr>
          <a:xfrm>
            <a:off x="463206" y="973668"/>
            <a:ext cx="11265588" cy="5731932"/>
          </a:xfrm>
          <a:prstGeom prst="rect">
            <a:avLst/>
          </a:prstGeom>
        </p:spPr>
      </p:pic>
    </p:spTree>
    <p:extLst>
      <p:ext uri="{BB962C8B-B14F-4D97-AF65-F5344CB8AC3E}">
        <p14:creationId xmlns:p14="http://schemas.microsoft.com/office/powerpoint/2010/main" val="353830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0D01-5830-04CD-00DC-E325C044C810}"/>
              </a:ext>
            </a:extLst>
          </p:cNvPr>
          <p:cNvSpPr>
            <a:spLocks noGrp="1"/>
          </p:cNvSpPr>
          <p:nvPr>
            <p:ph type="title"/>
          </p:nvPr>
        </p:nvSpPr>
        <p:spPr/>
        <p:txBody>
          <a:bodyPr/>
          <a:lstStyle/>
          <a:p>
            <a:r>
              <a:rPr lang="en-IN"/>
              <a:t>Power BI Dashboard Overview</a:t>
            </a:r>
          </a:p>
        </p:txBody>
      </p:sp>
      <p:sp>
        <p:nvSpPr>
          <p:cNvPr id="3" name="Text Placeholder 2">
            <a:extLst>
              <a:ext uri="{FF2B5EF4-FFF2-40B4-BE49-F238E27FC236}">
                <a16:creationId xmlns:a16="http://schemas.microsoft.com/office/drawing/2014/main" id="{C9E11F22-AD40-C208-1911-AD2313F297F4}"/>
              </a:ext>
            </a:extLst>
          </p:cNvPr>
          <p:cNvSpPr>
            <a:spLocks noGrp="1"/>
          </p:cNvSpPr>
          <p:nvPr>
            <p:ph type="body" idx="1"/>
          </p:nvPr>
        </p:nvSpPr>
        <p:spPr/>
        <p:txBody>
          <a:bodyPr/>
          <a:lstStyle/>
          <a:p>
            <a:r>
              <a:rPr lang="en-US"/>
              <a:t>Visualizing key financial metrics such as Revenue, Expenses, and Profit Margin.</a:t>
            </a:r>
            <a:endParaRPr lang="en-IN"/>
          </a:p>
        </p:txBody>
      </p:sp>
      <p:pic>
        <p:nvPicPr>
          <p:cNvPr id="5" name="Picture 4">
            <a:extLst>
              <a:ext uri="{FF2B5EF4-FFF2-40B4-BE49-F238E27FC236}">
                <a16:creationId xmlns:a16="http://schemas.microsoft.com/office/drawing/2014/main" id="{7D8EA4C3-AA66-BD4B-07AD-C9B17315492E}"/>
              </a:ext>
            </a:extLst>
          </p:cNvPr>
          <p:cNvPicPr>
            <a:picLocks noChangeAspect="1"/>
          </p:cNvPicPr>
          <p:nvPr/>
        </p:nvPicPr>
        <p:blipFill>
          <a:blip r:embed="rId2"/>
          <a:stretch>
            <a:fillRect/>
          </a:stretch>
        </p:blipFill>
        <p:spPr>
          <a:xfrm>
            <a:off x="5368412" y="3165650"/>
            <a:ext cx="5201733" cy="3590969"/>
          </a:xfrm>
          <a:prstGeom prst="rect">
            <a:avLst/>
          </a:prstGeom>
        </p:spPr>
      </p:pic>
    </p:spTree>
    <p:extLst>
      <p:ext uri="{BB962C8B-B14F-4D97-AF65-F5344CB8AC3E}">
        <p14:creationId xmlns:p14="http://schemas.microsoft.com/office/powerpoint/2010/main" val="252745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12DA-91BF-2336-C922-F47F762227B6}"/>
              </a:ext>
            </a:extLst>
          </p:cNvPr>
          <p:cNvSpPr>
            <a:spLocks noGrp="1"/>
          </p:cNvSpPr>
          <p:nvPr>
            <p:ph type="title"/>
          </p:nvPr>
        </p:nvSpPr>
        <p:spPr/>
        <p:txBody>
          <a:bodyPr/>
          <a:lstStyle/>
          <a:p>
            <a:r>
              <a:rPr lang="en-IN"/>
              <a:t>Project Results and Insights</a:t>
            </a:r>
          </a:p>
        </p:txBody>
      </p:sp>
      <p:sp>
        <p:nvSpPr>
          <p:cNvPr id="3" name="Text Placeholder 2">
            <a:extLst>
              <a:ext uri="{FF2B5EF4-FFF2-40B4-BE49-F238E27FC236}">
                <a16:creationId xmlns:a16="http://schemas.microsoft.com/office/drawing/2014/main" id="{7F9CEA71-B404-F3F3-5842-6BE0E236A067}"/>
              </a:ext>
            </a:extLst>
          </p:cNvPr>
          <p:cNvSpPr>
            <a:spLocks noGrp="1"/>
          </p:cNvSpPr>
          <p:nvPr>
            <p:ph type="body" idx="1"/>
          </p:nvPr>
        </p:nvSpPr>
        <p:spPr>
          <a:xfrm>
            <a:off x="344129" y="2397022"/>
            <a:ext cx="11159613" cy="3416300"/>
          </a:xfrm>
        </p:spPr>
        <p:txBody>
          <a:bodyPr>
            <a:noAutofit/>
          </a:bodyPr>
          <a:lstStyle/>
          <a:p>
            <a:r>
              <a:rPr lang="en-US" sz="1100" b="1" dirty="0"/>
              <a:t>. Enhanced Financial Visibility</a:t>
            </a:r>
          </a:p>
          <a:p>
            <a:pPr>
              <a:buFont typeface="Arial" panose="020B0604020202020204" pitchFamily="34" charset="0"/>
              <a:buChar char="•"/>
            </a:pPr>
            <a:r>
              <a:rPr lang="en-US" sz="1100" b="1" dirty="0"/>
              <a:t>Insight</a:t>
            </a:r>
            <a:r>
              <a:rPr lang="en-US" sz="1100" dirty="0"/>
              <a:t>: The analysis provided a clear view of revenue, expenses, and profit trends over time, which helped stakeholders understand the current financial health of the business.</a:t>
            </a:r>
          </a:p>
          <a:p>
            <a:pPr>
              <a:buFont typeface="Arial" panose="020B0604020202020204" pitchFamily="34" charset="0"/>
              <a:buChar char="•"/>
            </a:pPr>
            <a:r>
              <a:rPr lang="en-US" sz="1100" b="1" dirty="0"/>
              <a:t>Impact</a:t>
            </a:r>
            <a:r>
              <a:rPr lang="en-US" sz="1100" dirty="0"/>
              <a:t>: This visibility allowed decision-makers to quickly identify positive or negative trends, allowing for timely interventions and proactive management of finances.</a:t>
            </a:r>
          </a:p>
          <a:p>
            <a:r>
              <a:rPr lang="en-US" sz="1100" b="1" dirty="0"/>
              <a:t>2. Improved Cost Management</a:t>
            </a:r>
          </a:p>
          <a:p>
            <a:pPr>
              <a:buFont typeface="Arial" panose="020B0604020202020204" pitchFamily="34" charset="0"/>
              <a:buChar char="•"/>
            </a:pPr>
            <a:r>
              <a:rPr lang="en-US" sz="1100" b="1" dirty="0"/>
              <a:t>Insight</a:t>
            </a:r>
            <a:r>
              <a:rPr lang="en-US" sz="1100" dirty="0"/>
              <a:t>: By categorizing and analyzing expenses in detail, it was possible to identify high-cost areas and expenses that showed little return on investment.</a:t>
            </a:r>
          </a:p>
          <a:p>
            <a:pPr>
              <a:buFont typeface="Arial" panose="020B0604020202020204" pitchFamily="34" charset="0"/>
              <a:buChar char="•"/>
            </a:pPr>
            <a:r>
              <a:rPr lang="en-US" sz="1100" b="1" dirty="0"/>
              <a:t>Impact</a:t>
            </a:r>
            <a:r>
              <a:rPr lang="en-US" sz="1100" dirty="0"/>
              <a:t>: These insights led to strategic cost-cutting measures, particularly in non-essential spending, which improved overall operational efficiency. Decision-makers could prioritize budget allocation to areas with high impact or ROI.</a:t>
            </a:r>
          </a:p>
          <a:p>
            <a:r>
              <a:rPr lang="en-US" sz="1100" b="1" dirty="0"/>
              <a:t>3. Increased Revenue Through Targeted Strategies</a:t>
            </a:r>
          </a:p>
          <a:p>
            <a:pPr>
              <a:buFont typeface="Arial" panose="020B0604020202020204" pitchFamily="34" charset="0"/>
              <a:buChar char="•"/>
            </a:pPr>
            <a:r>
              <a:rPr lang="en-US" sz="1100" b="1" dirty="0"/>
              <a:t>Insight</a:t>
            </a:r>
            <a:r>
              <a:rPr lang="en-US" sz="1100" dirty="0"/>
              <a:t>: Revenue analysis helped identify the most profitable products, services, or customer segments.</a:t>
            </a:r>
          </a:p>
          <a:p>
            <a:pPr>
              <a:buFont typeface="Arial" panose="020B0604020202020204" pitchFamily="34" charset="0"/>
              <a:buChar char="•"/>
            </a:pPr>
            <a:r>
              <a:rPr lang="en-US" sz="1100" b="1" dirty="0"/>
              <a:t>Impact</a:t>
            </a:r>
            <a:r>
              <a:rPr lang="en-US" sz="1100" dirty="0"/>
              <a:t>: Management could then focus sales and marketing efforts on these high-performing segments, driving revenue growth. The finance team could also collaborate with marketing to design campaigns targeting these segments, ensuring a greater ROI on marketing spend.</a:t>
            </a:r>
          </a:p>
          <a:p>
            <a:r>
              <a:rPr lang="en-US" sz="1100" b="1" dirty="0"/>
              <a:t>4. Optimized Cash Flow Management</a:t>
            </a:r>
          </a:p>
          <a:p>
            <a:pPr>
              <a:buFont typeface="Arial" panose="020B0604020202020204" pitchFamily="34" charset="0"/>
              <a:buChar char="•"/>
            </a:pPr>
            <a:r>
              <a:rPr lang="en-US" sz="1100" b="1" dirty="0"/>
              <a:t>Insight</a:t>
            </a:r>
            <a:r>
              <a:rPr lang="en-US" sz="1100" dirty="0"/>
              <a:t>: The analysis uncovered patterns in cash inflows and outflows, including periods of high spending or revenue delays.</a:t>
            </a:r>
          </a:p>
          <a:p>
            <a:pPr>
              <a:buFont typeface="Arial" panose="020B0604020202020204" pitchFamily="34" charset="0"/>
              <a:buChar char="•"/>
            </a:pPr>
            <a:r>
              <a:rPr lang="en-US" sz="1100" b="1" dirty="0"/>
              <a:t>Impact</a:t>
            </a:r>
            <a:r>
              <a:rPr lang="en-US" sz="1100" dirty="0"/>
              <a:t>: This information enabled the finance team to better manage cash flow, avoiding periods of low liquidity and planning for capital needs in advance. Improved cash flow management reduced the need for emergency loans and optimized working capital.</a:t>
            </a:r>
          </a:p>
        </p:txBody>
      </p:sp>
    </p:spTree>
    <p:extLst>
      <p:ext uri="{BB962C8B-B14F-4D97-AF65-F5344CB8AC3E}">
        <p14:creationId xmlns:p14="http://schemas.microsoft.com/office/powerpoint/2010/main" val="362291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1E75-D9EE-7590-25D8-DC7FFCC3F840}"/>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5C48063-4EA2-5456-5AAE-DE9964BA5E15}"/>
              </a:ext>
            </a:extLst>
          </p:cNvPr>
          <p:cNvSpPr>
            <a:spLocks noGrp="1"/>
          </p:cNvSpPr>
          <p:nvPr>
            <p:ph type="body" idx="1"/>
          </p:nvPr>
        </p:nvSpPr>
        <p:spPr/>
        <p:txBody>
          <a:bodyPr/>
          <a:lstStyle/>
          <a:p>
            <a:r>
              <a:rPr lang="en-US" dirty="0"/>
              <a:t>These insights showcase how combining Power BI with a robust finance analysis strategy leads to a more efficient and proactive approach to financial management. The improved visibility, efficiency, and data-driven decision-making capabilities empower the organization to optimize resources, anticipate financial needs, and make strategic, well-informed decisions.</a:t>
            </a:r>
            <a:endParaRPr lang="en-IN" dirty="0"/>
          </a:p>
        </p:txBody>
      </p:sp>
    </p:spTree>
    <p:extLst>
      <p:ext uri="{BB962C8B-B14F-4D97-AF65-F5344CB8AC3E}">
        <p14:creationId xmlns:p14="http://schemas.microsoft.com/office/powerpoint/2010/main" val="2862354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432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Finance Analysis Project Using Power BI</vt:lpstr>
      <vt:lpstr>Project Overview</vt:lpstr>
      <vt:lpstr>Objectives and Goals</vt:lpstr>
      <vt:lpstr>Data Sources and Preparation</vt:lpstr>
      <vt:lpstr>PowerPoint Presentation</vt:lpstr>
      <vt:lpstr>Power BI Dashboard Overview</vt:lpstr>
      <vt:lpstr>Project Results and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Awasthi</dc:creator>
  <cp:lastModifiedBy>Harsh Awasthi</cp:lastModifiedBy>
  <cp:revision>1</cp:revision>
  <dcterms:created xsi:type="dcterms:W3CDTF">2024-11-05T08:22:34Z</dcterms:created>
  <dcterms:modified xsi:type="dcterms:W3CDTF">2024-11-05T08:29:03Z</dcterms:modified>
</cp:coreProperties>
</file>