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9" r:id="rId3"/>
    <p:sldId id="277" r:id="rId4"/>
    <p:sldId id="278" r:id="rId5"/>
    <p:sldId id="280" r:id="rId6"/>
    <p:sldId id="281" r:id="rId7"/>
    <p:sldId id="257" r:id="rId8"/>
    <p:sldId id="258" r:id="rId9"/>
    <p:sldId id="259" r:id="rId10"/>
    <p:sldId id="282" r:id="rId11"/>
    <p:sldId id="262" r:id="rId12"/>
    <p:sldId id="263" r:id="rId13"/>
    <p:sldId id="261" r:id="rId14"/>
    <p:sldId id="266" r:id="rId15"/>
    <p:sldId id="264" r:id="rId16"/>
    <p:sldId id="267" r:id="rId17"/>
    <p:sldId id="269" r:id="rId18"/>
    <p:sldId id="271" r:id="rId19"/>
    <p:sldId id="272" r:id="rId20"/>
    <p:sldId id="275" r:id="rId21"/>
    <p:sldId id="274" r:id="rId22"/>
    <p:sldId id="273"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2B1EA-C341-422B-8C40-C61083A8FD8E}" v="2760" dt="2022-08-31T14:01:12.265"/>
    <p1510:client id="{5C383530-D931-4284-B4B4-9157A82F1298}" v="128" dt="2022-08-31T08:18:26.105"/>
    <p1510:client id="{72D59A6F-5F2D-4794-8C90-2B519E8E1944}" v="340" dt="2022-08-29T12:05:58.519"/>
    <p1510:client id="{9476CC65-958E-45B5-B4E8-F4977B78876C}" v="784" dt="2022-08-31T10:20:23.741"/>
    <p1510:client id="{D476D7AB-E6AF-4CB8-8ED6-B4245F7300F7}" v="22" dt="2022-08-30T09:11:07.068"/>
    <p1510:client id="{E0539E3B-8905-466A-9B5D-0CDDF979F26A}" v="1078" dt="2022-08-31T20:08:53.168"/>
    <p1510:client id="{EA784AFD-7D77-474B-AFCF-797EA044CEC2}" v="137" dt="2022-08-30T12:40:17.68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C91897-DEFF-4619-A357-C9E6B32B245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6B77D5E-16E2-4698-8F66-20B2FA1D1D00}">
      <dgm:prSet/>
      <dgm:spPr/>
      <dgm:t>
        <a:bodyPr/>
        <a:lstStyle/>
        <a:p>
          <a:r>
            <a:rPr lang="fr-FR"/>
            <a:t>Préparation des données</a:t>
          </a:r>
          <a:endParaRPr lang="en-US"/>
        </a:p>
      </dgm:t>
    </dgm:pt>
    <dgm:pt modelId="{23CF7ADC-406E-48B1-8B82-99A4C9A58B86}" type="parTrans" cxnId="{9193F0C8-5DF9-4634-A4EA-CE7D56FEAD47}">
      <dgm:prSet/>
      <dgm:spPr/>
      <dgm:t>
        <a:bodyPr/>
        <a:lstStyle/>
        <a:p>
          <a:endParaRPr lang="en-US"/>
        </a:p>
      </dgm:t>
    </dgm:pt>
    <dgm:pt modelId="{91EA9DFE-1B9C-4F68-BC35-74A00A2C6CF7}" type="sibTrans" cxnId="{9193F0C8-5DF9-4634-A4EA-CE7D56FEAD47}">
      <dgm:prSet/>
      <dgm:spPr/>
      <dgm:t>
        <a:bodyPr/>
        <a:lstStyle/>
        <a:p>
          <a:endParaRPr lang="en-US"/>
        </a:p>
      </dgm:t>
    </dgm:pt>
    <dgm:pt modelId="{24665FEF-EE7C-4707-A3F8-8A8283E3B645}">
      <dgm:prSet/>
      <dgm:spPr/>
      <dgm:t>
        <a:bodyPr/>
        <a:lstStyle/>
        <a:p>
          <a:r>
            <a:rPr lang="fr-FR"/>
            <a:t>Partitionnement des données</a:t>
          </a:r>
          <a:endParaRPr lang="en-US"/>
        </a:p>
      </dgm:t>
    </dgm:pt>
    <dgm:pt modelId="{AFF855DA-8EC3-4BC5-84EB-BA300B6023B2}" type="parTrans" cxnId="{C5C95E31-0576-42B1-A357-1E19A1F4196E}">
      <dgm:prSet/>
      <dgm:spPr/>
      <dgm:t>
        <a:bodyPr/>
        <a:lstStyle/>
        <a:p>
          <a:endParaRPr lang="en-US"/>
        </a:p>
      </dgm:t>
    </dgm:pt>
    <dgm:pt modelId="{018517E6-4653-4E3F-AD8B-D7CE13DE789D}" type="sibTrans" cxnId="{C5C95E31-0576-42B1-A357-1E19A1F4196E}">
      <dgm:prSet/>
      <dgm:spPr/>
      <dgm:t>
        <a:bodyPr/>
        <a:lstStyle/>
        <a:p>
          <a:endParaRPr lang="en-US"/>
        </a:p>
      </dgm:t>
    </dgm:pt>
    <dgm:pt modelId="{36B40AE3-F4EF-426B-AAA2-FEFE33364B24}">
      <dgm:prSet/>
      <dgm:spPr/>
      <dgm:t>
        <a:bodyPr/>
        <a:lstStyle/>
        <a:p>
          <a:r>
            <a:rPr lang="fr-FR"/>
            <a:t>Features Scaling</a:t>
          </a:r>
          <a:endParaRPr lang="en-US"/>
        </a:p>
      </dgm:t>
    </dgm:pt>
    <dgm:pt modelId="{7704FFB1-97E3-4A35-97F2-B701CBFCF1FB}" type="parTrans" cxnId="{7E0B7937-498D-43AB-9BF2-07A0B25A2430}">
      <dgm:prSet/>
      <dgm:spPr/>
      <dgm:t>
        <a:bodyPr/>
        <a:lstStyle/>
        <a:p>
          <a:endParaRPr lang="en-US"/>
        </a:p>
      </dgm:t>
    </dgm:pt>
    <dgm:pt modelId="{DDF8BF9C-F976-4A15-9399-178968678968}" type="sibTrans" cxnId="{7E0B7937-498D-43AB-9BF2-07A0B25A2430}">
      <dgm:prSet/>
      <dgm:spPr/>
      <dgm:t>
        <a:bodyPr/>
        <a:lstStyle/>
        <a:p>
          <a:endParaRPr lang="en-US"/>
        </a:p>
      </dgm:t>
    </dgm:pt>
    <dgm:pt modelId="{7A44977A-20AB-4FC3-8964-116A994A4731}">
      <dgm:prSet/>
      <dgm:spPr/>
      <dgm:t>
        <a:bodyPr/>
        <a:lstStyle/>
        <a:p>
          <a:r>
            <a:rPr lang="fr-FR"/>
            <a:t>Entrainement du modèle</a:t>
          </a:r>
          <a:endParaRPr lang="en-US"/>
        </a:p>
      </dgm:t>
    </dgm:pt>
    <dgm:pt modelId="{7B0B06D7-3B57-4F2C-B08D-B5254971FCF4}" type="parTrans" cxnId="{6B224552-54D6-40FF-BE26-033F42F58DF4}">
      <dgm:prSet/>
      <dgm:spPr/>
      <dgm:t>
        <a:bodyPr/>
        <a:lstStyle/>
        <a:p>
          <a:endParaRPr lang="en-US"/>
        </a:p>
      </dgm:t>
    </dgm:pt>
    <dgm:pt modelId="{99EDE696-1F86-4E70-94C5-772262E054A4}" type="sibTrans" cxnId="{6B224552-54D6-40FF-BE26-033F42F58DF4}">
      <dgm:prSet/>
      <dgm:spPr/>
      <dgm:t>
        <a:bodyPr/>
        <a:lstStyle/>
        <a:p>
          <a:endParaRPr lang="en-US"/>
        </a:p>
      </dgm:t>
    </dgm:pt>
    <dgm:pt modelId="{8F7A78FF-58AE-4695-A64D-0D804E756BA5}">
      <dgm:prSet/>
      <dgm:spPr/>
      <dgm:t>
        <a:bodyPr/>
        <a:lstStyle/>
        <a:p>
          <a:r>
            <a:rPr lang="fr-FR"/>
            <a:t>Evaluation des performances du modèle sur le jeu d'apprentissage</a:t>
          </a:r>
          <a:endParaRPr lang="en-US"/>
        </a:p>
      </dgm:t>
    </dgm:pt>
    <dgm:pt modelId="{10386F51-AF06-4918-B551-F553338499F0}" type="parTrans" cxnId="{B268B179-ECC5-402F-A62A-812F4A1EE454}">
      <dgm:prSet/>
      <dgm:spPr/>
      <dgm:t>
        <a:bodyPr/>
        <a:lstStyle/>
        <a:p>
          <a:endParaRPr lang="en-US"/>
        </a:p>
      </dgm:t>
    </dgm:pt>
    <dgm:pt modelId="{E87AAB0C-D1F0-4A8E-B9C2-B88A052D5141}" type="sibTrans" cxnId="{B268B179-ECC5-402F-A62A-812F4A1EE454}">
      <dgm:prSet/>
      <dgm:spPr/>
      <dgm:t>
        <a:bodyPr/>
        <a:lstStyle/>
        <a:p>
          <a:endParaRPr lang="en-US"/>
        </a:p>
      </dgm:t>
    </dgm:pt>
    <dgm:pt modelId="{21C91D5B-CBC5-4DB9-A5DD-F3FC35A9E228}">
      <dgm:prSet/>
      <dgm:spPr/>
      <dgm:t>
        <a:bodyPr/>
        <a:lstStyle/>
        <a:p>
          <a:r>
            <a:rPr lang="fr-FR"/>
            <a:t>Erreur quadratique moyenne</a:t>
          </a:r>
          <a:endParaRPr lang="en-US"/>
        </a:p>
      </dgm:t>
    </dgm:pt>
    <dgm:pt modelId="{2992C791-46FA-4CD5-9C8A-18BD4DF5013B}" type="parTrans" cxnId="{9E91E6A0-B520-4980-B05F-EBFBFA8CA33E}">
      <dgm:prSet/>
      <dgm:spPr/>
      <dgm:t>
        <a:bodyPr/>
        <a:lstStyle/>
        <a:p>
          <a:endParaRPr lang="en-US"/>
        </a:p>
      </dgm:t>
    </dgm:pt>
    <dgm:pt modelId="{62B795DE-943C-494E-AB5C-11DBC1056577}" type="sibTrans" cxnId="{9E91E6A0-B520-4980-B05F-EBFBFA8CA33E}">
      <dgm:prSet/>
      <dgm:spPr/>
      <dgm:t>
        <a:bodyPr/>
        <a:lstStyle/>
        <a:p>
          <a:endParaRPr lang="en-US"/>
        </a:p>
      </dgm:t>
    </dgm:pt>
    <dgm:pt modelId="{99D2D6A3-AD03-46E1-B239-D582AFE68086}">
      <dgm:prSet/>
      <dgm:spPr/>
      <dgm:t>
        <a:bodyPr/>
        <a:lstStyle/>
        <a:p>
          <a:r>
            <a:rPr lang="fr-FR"/>
            <a:t>Racine carrée de l'erreur quadratique moyenne</a:t>
          </a:r>
          <a:endParaRPr lang="en-US"/>
        </a:p>
      </dgm:t>
    </dgm:pt>
    <dgm:pt modelId="{CEC15564-1497-4FD4-8B46-4B7FE9CA7AE0}" type="parTrans" cxnId="{728242C6-A06C-45B0-9D24-46131ADD9468}">
      <dgm:prSet/>
      <dgm:spPr/>
      <dgm:t>
        <a:bodyPr/>
        <a:lstStyle/>
        <a:p>
          <a:endParaRPr lang="en-US"/>
        </a:p>
      </dgm:t>
    </dgm:pt>
    <dgm:pt modelId="{AD9BB0C2-47FF-43F4-B046-4B3E879AB0D1}" type="sibTrans" cxnId="{728242C6-A06C-45B0-9D24-46131ADD9468}">
      <dgm:prSet/>
      <dgm:spPr/>
      <dgm:t>
        <a:bodyPr/>
        <a:lstStyle/>
        <a:p>
          <a:endParaRPr lang="en-US"/>
        </a:p>
      </dgm:t>
    </dgm:pt>
    <dgm:pt modelId="{BBFD8962-2A83-4788-A4E1-D081D4DE6778}">
      <dgm:prSet/>
      <dgm:spPr/>
      <dgm:t>
        <a:bodyPr/>
        <a:lstStyle/>
        <a:p>
          <a:r>
            <a:rPr lang="fr-FR"/>
            <a:t>Coefficient de détermination</a:t>
          </a:r>
          <a:endParaRPr lang="en-US"/>
        </a:p>
      </dgm:t>
    </dgm:pt>
    <dgm:pt modelId="{1B631021-F460-490E-9A7B-910D920B549C}" type="parTrans" cxnId="{AFA1225E-ADCD-4D5C-A184-4ABE8013FA8F}">
      <dgm:prSet/>
      <dgm:spPr/>
      <dgm:t>
        <a:bodyPr/>
        <a:lstStyle/>
        <a:p>
          <a:endParaRPr lang="en-US"/>
        </a:p>
      </dgm:t>
    </dgm:pt>
    <dgm:pt modelId="{FBE7352A-1567-4F2C-830F-2D5F145A3ED7}" type="sibTrans" cxnId="{AFA1225E-ADCD-4D5C-A184-4ABE8013FA8F}">
      <dgm:prSet/>
      <dgm:spPr/>
      <dgm:t>
        <a:bodyPr/>
        <a:lstStyle/>
        <a:p>
          <a:endParaRPr lang="en-US"/>
        </a:p>
      </dgm:t>
    </dgm:pt>
    <dgm:pt modelId="{C902FC50-B54F-422F-8F4A-540089E8959A}">
      <dgm:prSet/>
      <dgm:spPr/>
      <dgm:t>
        <a:bodyPr/>
        <a:lstStyle/>
        <a:p>
          <a:r>
            <a:rPr lang="fr-FR"/>
            <a:t>Droite de régression</a:t>
          </a:r>
          <a:endParaRPr lang="en-US"/>
        </a:p>
      </dgm:t>
    </dgm:pt>
    <dgm:pt modelId="{381AE89F-9216-40E2-A0B9-262F48BFB279}" type="parTrans" cxnId="{0E3FFD23-A9C2-48AA-9C6F-38DDDDACA033}">
      <dgm:prSet/>
      <dgm:spPr/>
      <dgm:t>
        <a:bodyPr/>
        <a:lstStyle/>
        <a:p>
          <a:endParaRPr lang="en-US"/>
        </a:p>
      </dgm:t>
    </dgm:pt>
    <dgm:pt modelId="{FD8B70E9-28B4-4AE9-83B8-9994C3699EB8}" type="sibTrans" cxnId="{0E3FFD23-A9C2-48AA-9C6F-38DDDDACA033}">
      <dgm:prSet/>
      <dgm:spPr/>
      <dgm:t>
        <a:bodyPr/>
        <a:lstStyle/>
        <a:p>
          <a:endParaRPr lang="en-US"/>
        </a:p>
      </dgm:t>
    </dgm:pt>
    <dgm:pt modelId="{1EE943D6-6996-4C61-8454-ACFDCBF51451}">
      <dgm:prSet phldr="0"/>
      <dgm:spPr/>
      <dgm:t>
        <a:bodyPr/>
        <a:lstStyle/>
        <a:p>
          <a:pPr rtl="0"/>
          <a:r>
            <a:rPr lang="fr-FR"/>
            <a:t>Synthèse des performances du modèle sur le jeu d'apprentissage</a:t>
          </a:r>
          <a:endParaRPr lang="fr-FR">
            <a:latin typeface="Neue Haas Grotesk Text Pro"/>
          </a:endParaRPr>
        </a:p>
      </dgm:t>
    </dgm:pt>
    <dgm:pt modelId="{05980503-B3F3-45D8-8FBB-AB642D8F29DF}" type="parTrans" cxnId="{F48DFEA6-450C-400B-AE50-EE7665588EC9}">
      <dgm:prSet/>
      <dgm:spPr/>
    </dgm:pt>
    <dgm:pt modelId="{4D2D571F-A39B-449E-8AA7-AEF8951B527D}" type="sibTrans" cxnId="{F48DFEA6-450C-400B-AE50-EE7665588EC9}">
      <dgm:prSet/>
      <dgm:spPr/>
    </dgm:pt>
    <dgm:pt modelId="{E031B431-E38D-4ED0-8C18-7DA19179827C}">
      <dgm:prSet phldr="0"/>
      <dgm:spPr/>
      <dgm:t>
        <a:bodyPr/>
        <a:lstStyle/>
        <a:p>
          <a:pPr rtl="0"/>
          <a:r>
            <a:rPr lang="fr-FR"/>
            <a:t>Synthèse des performances du modèle sur le jeu d'apprentissage</a:t>
          </a:r>
          <a:endParaRPr lang="fr-FR">
            <a:latin typeface="Neue Haas Grotesk Text Pro"/>
          </a:endParaRPr>
        </a:p>
      </dgm:t>
    </dgm:pt>
    <dgm:pt modelId="{B012EAF3-BCC5-4FAB-8474-7449654ECBFC}" type="parTrans" cxnId="{A0A097D8-B0BB-4A82-B3E6-00277C165D51}">
      <dgm:prSet/>
      <dgm:spPr/>
    </dgm:pt>
    <dgm:pt modelId="{4ABC9250-58FF-4950-B175-764A0B7BAE3C}" type="sibTrans" cxnId="{A0A097D8-B0BB-4A82-B3E6-00277C165D51}">
      <dgm:prSet/>
      <dgm:spPr/>
    </dgm:pt>
    <dgm:pt modelId="{2DF10B91-06D7-4679-9D77-DD8749038197}">
      <dgm:prSet phldr="0"/>
      <dgm:spPr/>
      <dgm:t>
        <a:bodyPr/>
        <a:lstStyle/>
        <a:p>
          <a:pPr rtl="0"/>
          <a:r>
            <a:rPr lang="fr-FR"/>
            <a:t>Evaluation des performances du modèle sur le jeu </a:t>
          </a:r>
          <a:r>
            <a:rPr lang="fr-FR">
              <a:latin typeface="Neue Haas Grotesk Text Pro"/>
            </a:rPr>
            <a:t>de test</a:t>
          </a:r>
          <a:endParaRPr lang="en-US"/>
        </a:p>
      </dgm:t>
    </dgm:pt>
    <dgm:pt modelId="{483F68A9-EDC6-438A-B35F-897C7C894299}" type="parTrans" cxnId="{166D373F-8188-4024-9A75-2376A894BD21}">
      <dgm:prSet/>
      <dgm:spPr/>
    </dgm:pt>
    <dgm:pt modelId="{DB617906-A075-4832-B147-52B00DC8B086}" type="sibTrans" cxnId="{166D373F-8188-4024-9A75-2376A894BD21}">
      <dgm:prSet/>
      <dgm:spPr/>
    </dgm:pt>
    <dgm:pt modelId="{42956954-EC22-402A-BBEE-6DEAAAA2F918}">
      <dgm:prSet phldr="0"/>
      <dgm:spPr/>
      <dgm:t>
        <a:bodyPr/>
        <a:lstStyle/>
        <a:p>
          <a:r>
            <a:rPr lang="fr-FR"/>
            <a:t>Erreur quadratique moyenne</a:t>
          </a:r>
          <a:endParaRPr lang="en-US"/>
        </a:p>
      </dgm:t>
    </dgm:pt>
    <dgm:pt modelId="{1B847C46-8B4F-40A4-83EC-B3B85D05A38E}" type="parTrans" cxnId="{BB8CD602-24BF-4C53-B497-10E3CF0E108C}">
      <dgm:prSet/>
      <dgm:spPr/>
    </dgm:pt>
    <dgm:pt modelId="{D8A6C737-73C3-445E-990C-4C5CDF531295}" type="sibTrans" cxnId="{BB8CD602-24BF-4C53-B497-10E3CF0E108C}">
      <dgm:prSet/>
      <dgm:spPr/>
    </dgm:pt>
    <dgm:pt modelId="{41EDF23F-90B8-44BB-AA35-245C9099A9AD}">
      <dgm:prSet phldr="0"/>
      <dgm:spPr/>
      <dgm:t>
        <a:bodyPr/>
        <a:lstStyle/>
        <a:p>
          <a:r>
            <a:rPr lang="fr-FR"/>
            <a:t>Racine carrée de l'erreur quadratique moyenne</a:t>
          </a:r>
          <a:endParaRPr lang="en-US"/>
        </a:p>
      </dgm:t>
    </dgm:pt>
    <dgm:pt modelId="{CBEA9916-2B0A-48E4-9705-36B4A3B75ADA}" type="parTrans" cxnId="{6683127B-E5D3-4EC1-8D6F-0687C3975ECB}">
      <dgm:prSet/>
      <dgm:spPr/>
    </dgm:pt>
    <dgm:pt modelId="{7E76793B-9A32-4278-8422-F71F658E6CA8}" type="sibTrans" cxnId="{6683127B-E5D3-4EC1-8D6F-0687C3975ECB}">
      <dgm:prSet/>
      <dgm:spPr/>
    </dgm:pt>
    <dgm:pt modelId="{BC25D1C7-30A4-4035-AAE5-64972976AA50}">
      <dgm:prSet phldr="0"/>
      <dgm:spPr/>
      <dgm:t>
        <a:bodyPr/>
        <a:lstStyle/>
        <a:p>
          <a:r>
            <a:rPr lang="fr-FR"/>
            <a:t>Coefficient de détermination</a:t>
          </a:r>
          <a:endParaRPr lang="en-US"/>
        </a:p>
      </dgm:t>
    </dgm:pt>
    <dgm:pt modelId="{38C88DFF-DDAC-4AF1-9317-D3E25101C228}" type="parTrans" cxnId="{7DCF1DAC-E3A8-46E5-BC2D-A38A070D09CB}">
      <dgm:prSet/>
      <dgm:spPr/>
    </dgm:pt>
    <dgm:pt modelId="{ED58B9C9-B0AE-4FD4-8192-DC2DFD7BD5E9}" type="sibTrans" cxnId="{7DCF1DAC-E3A8-46E5-BC2D-A38A070D09CB}">
      <dgm:prSet/>
      <dgm:spPr/>
    </dgm:pt>
    <dgm:pt modelId="{7B264C6C-2677-41A0-87F3-4847D286D991}">
      <dgm:prSet phldr="0"/>
      <dgm:spPr/>
      <dgm:t>
        <a:bodyPr/>
        <a:lstStyle/>
        <a:p>
          <a:r>
            <a:rPr lang="fr-FR"/>
            <a:t>Droite de régression</a:t>
          </a:r>
          <a:endParaRPr lang="en-US"/>
        </a:p>
      </dgm:t>
    </dgm:pt>
    <dgm:pt modelId="{A5C7ED37-1581-4FE6-A4F8-9BECCE5149DB}" type="parTrans" cxnId="{27B7A594-F2F5-4026-A584-B837CA1BC1DB}">
      <dgm:prSet/>
      <dgm:spPr/>
    </dgm:pt>
    <dgm:pt modelId="{1F019869-5030-408A-B473-108D55DC912A}" type="sibTrans" cxnId="{27B7A594-F2F5-4026-A584-B837CA1BC1DB}">
      <dgm:prSet/>
      <dgm:spPr/>
    </dgm:pt>
    <dgm:pt modelId="{FB8AF47E-C142-4C32-BF72-2ACCCBD94C93}" type="pres">
      <dgm:prSet presAssocID="{20C91897-DEFF-4619-A357-C9E6B32B245A}" presName="linear" presStyleCnt="0">
        <dgm:presLayoutVars>
          <dgm:animLvl val="lvl"/>
          <dgm:resizeHandles val="exact"/>
        </dgm:presLayoutVars>
      </dgm:prSet>
      <dgm:spPr/>
    </dgm:pt>
    <dgm:pt modelId="{4CB40378-5EC7-445D-AE1C-F33F0EA39D4E}" type="pres">
      <dgm:prSet presAssocID="{36B77D5E-16E2-4698-8F66-20B2FA1D1D00}" presName="parentText" presStyleLbl="node1" presStyleIdx="0" presStyleCnt="8">
        <dgm:presLayoutVars>
          <dgm:chMax val="0"/>
          <dgm:bulletEnabled val="1"/>
        </dgm:presLayoutVars>
      </dgm:prSet>
      <dgm:spPr/>
    </dgm:pt>
    <dgm:pt modelId="{870FAB2F-D726-4709-B4DA-E8E211FF73C1}" type="pres">
      <dgm:prSet presAssocID="{91EA9DFE-1B9C-4F68-BC35-74A00A2C6CF7}" presName="spacer" presStyleCnt="0"/>
      <dgm:spPr/>
    </dgm:pt>
    <dgm:pt modelId="{355A4289-F814-46EA-A88A-C563E2786AB1}" type="pres">
      <dgm:prSet presAssocID="{24665FEF-EE7C-4707-A3F8-8A8283E3B645}" presName="parentText" presStyleLbl="node1" presStyleIdx="1" presStyleCnt="8">
        <dgm:presLayoutVars>
          <dgm:chMax val="0"/>
          <dgm:bulletEnabled val="1"/>
        </dgm:presLayoutVars>
      </dgm:prSet>
      <dgm:spPr/>
    </dgm:pt>
    <dgm:pt modelId="{43B32447-4850-4CB2-9E99-5EC837016545}" type="pres">
      <dgm:prSet presAssocID="{018517E6-4653-4E3F-AD8B-D7CE13DE789D}" presName="spacer" presStyleCnt="0"/>
      <dgm:spPr/>
    </dgm:pt>
    <dgm:pt modelId="{1302B875-0EC2-499A-9A2F-9BFC08D75D94}" type="pres">
      <dgm:prSet presAssocID="{36B40AE3-F4EF-426B-AAA2-FEFE33364B24}" presName="parentText" presStyleLbl="node1" presStyleIdx="2" presStyleCnt="8">
        <dgm:presLayoutVars>
          <dgm:chMax val="0"/>
          <dgm:bulletEnabled val="1"/>
        </dgm:presLayoutVars>
      </dgm:prSet>
      <dgm:spPr/>
    </dgm:pt>
    <dgm:pt modelId="{421061C0-550D-4AE6-817B-2D29C01F15E0}" type="pres">
      <dgm:prSet presAssocID="{DDF8BF9C-F976-4A15-9399-178968678968}" presName="spacer" presStyleCnt="0"/>
      <dgm:spPr/>
    </dgm:pt>
    <dgm:pt modelId="{219D05F7-6753-4340-AD10-2AEA6E7684A8}" type="pres">
      <dgm:prSet presAssocID="{7A44977A-20AB-4FC3-8964-116A994A4731}" presName="parentText" presStyleLbl="node1" presStyleIdx="3" presStyleCnt="8">
        <dgm:presLayoutVars>
          <dgm:chMax val="0"/>
          <dgm:bulletEnabled val="1"/>
        </dgm:presLayoutVars>
      </dgm:prSet>
      <dgm:spPr/>
    </dgm:pt>
    <dgm:pt modelId="{AF05105A-466D-4089-8DE4-BAE029D4FE69}" type="pres">
      <dgm:prSet presAssocID="{99EDE696-1F86-4E70-94C5-772262E054A4}" presName="spacer" presStyleCnt="0"/>
      <dgm:spPr/>
    </dgm:pt>
    <dgm:pt modelId="{7349E99F-4962-4AD0-9987-795070A860A4}" type="pres">
      <dgm:prSet presAssocID="{8F7A78FF-58AE-4695-A64D-0D804E756BA5}" presName="parentText" presStyleLbl="node1" presStyleIdx="4" presStyleCnt="8">
        <dgm:presLayoutVars>
          <dgm:chMax val="0"/>
          <dgm:bulletEnabled val="1"/>
        </dgm:presLayoutVars>
      </dgm:prSet>
      <dgm:spPr/>
    </dgm:pt>
    <dgm:pt modelId="{6D0E2F24-AC83-4906-BF7D-012B12F274FE}" type="pres">
      <dgm:prSet presAssocID="{8F7A78FF-58AE-4695-A64D-0D804E756BA5}" presName="childText" presStyleLbl="revTx" presStyleIdx="0" presStyleCnt="2">
        <dgm:presLayoutVars>
          <dgm:bulletEnabled val="1"/>
        </dgm:presLayoutVars>
      </dgm:prSet>
      <dgm:spPr/>
    </dgm:pt>
    <dgm:pt modelId="{10276A83-AC64-40E1-9AAE-49978AEF6D72}" type="pres">
      <dgm:prSet presAssocID="{E031B431-E38D-4ED0-8C18-7DA19179827C}" presName="parentText" presStyleLbl="node1" presStyleIdx="5" presStyleCnt="8">
        <dgm:presLayoutVars>
          <dgm:chMax val="0"/>
          <dgm:bulletEnabled val="1"/>
        </dgm:presLayoutVars>
      </dgm:prSet>
      <dgm:spPr/>
    </dgm:pt>
    <dgm:pt modelId="{6A90CE23-13A1-416F-8AC5-F3A2155BB284}" type="pres">
      <dgm:prSet presAssocID="{4ABC9250-58FF-4950-B175-764A0B7BAE3C}" presName="spacer" presStyleCnt="0"/>
      <dgm:spPr/>
    </dgm:pt>
    <dgm:pt modelId="{8D5ABB9E-FDFC-4526-9E56-5C2D8C932700}" type="pres">
      <dgm:prSet presAssocID="{2DF10B91-06D7-4679-9D77-DD8749038197}" presName="parentText" presStyleLbl="node1" presStyleIdx="6" presStyleCnt="8">
        <dgm:presLayoutVars>
          <dgm:chMax val="0"/>
          <dgm:bulletEnabled val="1"/>
        </dgm:presLayoutVars>
      </dgm:prSet>
      <dgm:spPr/>
    </dgm:pt>
    <dgm:pt modelId="{AB9A1B0A-D48C-4426-9CAA-DD0ED805060F}" type="pres">
      <dgm:prSet presAssocID="{2DF10B91-06D7-4679-9D77-DD8749038197}" presName="childText" presStyleLbl="revTx" presStyleIdx="1" presStyleCnt="2">
        <dgm:presLayoutVars>
          <dgm:bulletEnabled val="1"/>
        </dgm:presLayoutVars>
      </dgm:prSet>
      <dgm:spPr/>
    </dgm:pt>
    <dgm:pt modelId="{7B72EF63-6A5E-4E40-894E-88DAEDA8A9A8}" type="pres">
      <dgm:prSet presAssocID="{1EE943D6-6996-4C61-8454-ACFDCBF51451}" presName="parentText" presStyleLbl="node1" presStyleIdx="7" presStyleCnt="8">
        <dgm:presLayoutVars>
          <dgm:chMax val="0"/>
          <dgm:bulletEnabled val="1"/>
        </dgm:presLayoutVars>
      </dgm:prSet>
      <dgm:spPr/>
    </dgm:pt>
  </dgm:ptLst>
  <dgm:cxnLst>
    <dgm:cxn modelId="{BB8CD602-24BF-4C53-B497-10E3CF0E108C}" srcId="{2DF10B91-06D7-4679-9D77-DD8749038197}" destId="{42956954-EC22-402A-BBEE-6DEAAAA2F918}" srcOrd="0" destOrd="0" parTransId="{1B847C46-8B4F-40A4-83EC-B3B85D05A38E}" sibTransId="{D8A6C737-73C3-445E-990C-4C5CDF531295}"/>
    <dgm:cxn modelId="{1EDD2C05-259A-404C-963D-EE7A7413C6DA}" type="presOf" srcId="{E031B431-E38D-4ED0-8C18-7DA19179827C}" destId="{10276A83-AC64-40E1-9AAE-49978AEF6D72}" srcOrd="0" destOrd="0" presId="urn:microsoft.com/office/officeart/2005/8/layout/vList2"/>
    <dgm:cxn modelId="{EE01E605-5735-46AC-A94B-0B75B636E3B0}" type="presOf" srcId="{1EE943D6-6996-4C61-8454-ACFDCBF51451}" destId="{7B72EF63-6A5E-4E40-894E-88DAEDA8A9A8}" srcOrd="0" destOrd="0" presId="urn:microsoft.com/office/officeart/2005/8/layout/vList2"/>
    <dgm:cxn modelId="{65F76F1E-B489-440D-8C22-015CE44A0414}" type="presOf" srcId="{21C91D5B-CBC5-4DB9-A5DD-F3FC35A9E228}" destId="{6D0E2F24-AC83-4906-BF7D-012B12F274FE}" srcOrd="0" destOrd="0" presId="urn:microsoft.com/office/officeart/2005/8/layout/vList2"/>
    <dgm:cxn modelId="{0E3FFD23-A9C2-48AA-9C6F-38DDDDACA033}" srcId="{8F7A78FF-58AE-4695-A64D-0D804E756BA5}" destId="{C902FC50-B54F-422F-8F4A-540089E8959A}" srcOrd="3" destOrd="0" parTransId="{381AE89F-9216-40E2-A0B9-262F48BFB279}" sibTransId="{FD8B70E9-28B4-4AE9-83B8-9994C3699EB8}"/>
    <dgm:cxn modelId="{69A3A82E-F7FA-49D2-AE2E-801ACD13C336}" type="presOf" srcId="{24665FEF-EE7C-4707-A3F8-8A8283E3B645}" destId="{355A4289-F814-46EA-A88A-C563E2786AB1}" srcOrd="0" destOrd="0" presId="urn:microsoft.com/office/officeart/2005/8/layout/vList2"/>
    <dgm:cxn modelId="{C5C95E31-0576-42B1-A357-1E19A1F4196E}" srcId="{20C91897-DEFF-4619-A357-C9E6B32B245A}" destId="{24665FEF-EE7C-4707-A3F8-8A8283E3B645}" srcOrd="1" destOrd="0" parTransId="{AFF855DA-8EC3-4BC5-84EB-BA300B6023B2}" sibTransId="{018517E6-4653-4E3F-AD8B-D7CE13DE789D}"/>
    <dgm:cxn modelId="{7E0B7937-498D-43AB-9BF2-07A0B25A2430}" srcId="{20C91897-DEFF-4619-A357-C9E6B32B245A}" destId="{36B40AE3-F4EF-426B-AAA2-FEFE33364B24}" srcOrd="2" destOrd="0" parTransId="{7704FFB1-97E3-4A35-97F2-B701CBFCF1FB}" sibTransId="{DDF8BF9C-F976-4A15-9399-178968678968}"/>
    <dgm:cxn modelId="{166D373F-8188-4024-9A75-2376A894BD21}" srcId="{20C91897-DEFF-4619-A357-C9E6B32B245A}" destId="{2DF10B91-06D7-4679-9D77-DD8749038197}" srcOrd="6" destOrd="0" parTransId="{483F68A9-EDC6-438A-B35F-897C7C894299}" sibTransId="{DB617906-A075-4832-B147-52B00DC8B086}"/>
    <dgm:cxn modelId="{AFA1225E-ADCD-4D5C-A184-4ABE8013FA8F}" srcId="{8F7A78FF-58AE-4695-A64D-0D804E756BA5}" destId="{BBFD8962-2A83-4788-A4E1-D081D4DE6778}" srcOrd="2" destOrd="0" parTransId="{1B631021-F460-490E-9A7B-910D920B549C}" sibTransId="{FBE7352A-1567-4F2C-830F-2D5F145A3ED7}"/>
    <dgm:cxn modelId="{B017415E-FAAE-4113-8E10-62D7704E18E6}" type="presOf" srcId="{8F7A78FF-58AE-4695-A64D-0D804E756BA5}" destId="{7349E99F-4962-4AD0-9987-795070A860A4}" srcOrd="0" destOrd="0" presId="urn:microsoft.com/office/officeart/2005/8/layout/vList2"/>
    <dgm:cxn modelId="{CD479047-1188-4236-AD1D-5A5581786DC8}" type="presOf" srcId="{42956954-EC22-402A-BBEE-6DEAAAA2F918}" destId="{AB9A1B0A-D48C-4426-9CAA-DD0ED805060F}" srcOrd="0" destOrd="0" presId="urn:microsoft.com/office/officeart/2005/8/layout/vList2"/>
    <dgm:cxn modelId="{FC891951-8CC5-42A5-ABEB-238AA0E96C3F}" type="presOf" srcId="{20C91897-DEFF-4619-A357-C9E6B32B245A}" destId="{FB8AF47E-C142-4C32-BF72-2ACCCBD94C93}" srcOrd="0" destOrd="0" presId="urn:microsoft.com/office/officeart/2005/8/layout/vList2"/>
    <dgm:cxn modelId="{6B224552-54D6-40FF-BE26-033F42F58DF4}" srcId="{20C91897-DEFF-4619-A357-C9E6B32B245A}" destId="{7A44977A-20AB-4FC3-8964-116A994A4731}" srcOrd="3" destOrd="0" parTransId="{7B0B06D7-3B57-4F2C-B08D-B5254971FCF4}" sibTransId="{99EDE696-1F86-4E70-94C5-772262E054A4}"/>
    <dgm:cxn modelId="{1F3C7C76-6160-49F4-BAB4-D59D2B64359D}" type="presOf" srcId="{7A44977A-20AB-4FC3-8964-116A994A4731}" destId="{219D05F7-6753-4340-AD10-2AEA6E7684A8}" srcOrd="0" destOrd="0" presId="urn:microsoft.com/office/officeart/2005/8/layout/vList2"/>
    <dgm:cxn modelId="{B268B179-ECC5-402F-A62A-812F4A1EE454}" srcId="{20C91897-DEFF-4619-A357-C9E6B32B245A}" destId="{8F7A78FF-58AE-4695-A64D-0D804E756BA5}" srcOrd="4" destOrd="0" parTransId="{10386F51-AF06-4918-B551-F553338499F0}" sibTransId="{E87AAB0C-D1F0-4A8E-B9C2-B88A052D5141}"/>
    <dgm:cxn modelId="{6683127B-E5D3-4EC1-8D6F-0687C3975ECB}" srcId="{2DF10B91-06D7-4679-9D77-DD8749038197}" destId="{41EDF23F-90B8-44BB-AA35-245C9099A9AD}" srcOrd="1" destOrd="0" parTransId="{CBEA9916-2B0A-48E4-9705-36B4A3B75ADA}" sibTransId="{7E76793B-9A32-4278-8422-F71F658E6CA8}"/>
    <dgm:cxn modelId="{0AAF237C-7ED1-412A-A8B1-F0A80A3684F6}" type="presOf" srcId="{2DF10B91-06D7-4679-9D77-DD8749038197}" destId="{8D5ABB9E-FDFC-4526-9E56-5C2D8C932700}" srcOrd="0" destOrd="0" presId="urn:microsoft.com/office/officeart/2005/8/layout/vList2"/>
    <dgm:cxn modelId="{27B7A594-F2F5-4026-A584-B837CA1BC1DB}" srcId="{2DF10B91-06D7-4679-9D77-DD8749038197}" destId="{7B264C6C-2677-41A0-87F3-4847D286D991}" srcOrd="3" destOrd="0" parTransId="{A5C7ED37-1581-4FE6-A4F8-9BECCE5149DB}" sibTransId="{1F019869-5030-408A-B473-108D55DC912A}"/>
    <dgm:cxn modelId="{9E91E6A0-B520-4980-B05F-EBFBFA8CA33E}" srcId="{8F7A78FF-58AE-4695-A64D-0D804E756BA5}" destId="{21C91D5B-CBC5-4DB9-A5DD-F3FC35A9E228}" srcOrd="0" destOrd="0" parTransId="{2992C791-46FA-4CD5-9C8A-18BD4DF5013B}" sibTransId="{62B795DE-943C-494E-AB5C-11DBC1056577}"/>
    <dgm:cxn modelId="{F48DFEA6-450C-400B-AE50-EE7665588EC9}" srcId="{20C91897-DEFF-4619-A357-C9E6B32B245A}" destId="{1EE943D6-6996-4C61-8454-ACFDCBF51451}" srcOrd="7" destOrd="0" parTransId="{05980503-B3F3-45D8-8FBB-AB642D8F29DF}" sibTransId="{4D2D571F-A39B-449E-8AA7-AEF8951B527D}"/>
    <dgm:cxn modelId="{7DCF1DAC-E3A8-46E5-BC2D-A38A070D09CB}" srcId="{2DF10B91-06D7-4679-9D77-DD8749038197}" destId="{BC25D1C7-30A4-4035-AAE5-64972976AA50}" srcOrd="2" destOrd="0" parTransId="{38C88DFF-DDAC-4AF1-9317-D3E25101C228}" sibTransId="{ED58B9C9-B0AE-4FD4-8192-DC2DFD7BD5E9}"/>
    <dgm:cxn modelId="{D96517C5-154A-4884-A22A-3B1D410004E8}" type="presOf" srcId="{36B40AE3-F4EF-426B-AAA2-FEFE33364B24}" destId="{1302B875-0EC2-499A-9A2F-9BFC08D75D94}" srcOrd="0" destOrd="0" presId="urn:microsoft.com/office/officeart/2005/8/layout/vList2"/>
    <dgm:cxn modelId="{728242C6-A06C-45B0-9D24-46131ADD9468}" srcId="{8F7A78FF-58AE-4695-A64D-0D804E756BA5}" destId="{99D2D6A3-AD03-46E1-B239-D582AFE68086}" srcOrd="1" destOrd="0" parTransId="{CEC15564-1497-4FD4-8B46-4B7FE9CA7AE0}" sibTransId="{AD9BB0C2-47FF-43F4-B046-4B3E879AB0D1}"/>
    <dgm:cxn modelId="{4169F3C7-DDCF-4FDD-A61E-DE39C89563E1}" type="presOf" srcId="{36B77D5E-16E2-4698-8F66-20B2FA1D1D00}" destId="{4CB40378-5EC7-445D-AE1C-F33F0EA39D4E}" srcOrd="0" destOrd="0" presId="urn:microsoft.com/office/officeart/2005/8/layout/vList2"/>
    <dgm:cxn modelId="{9193F0C8-5DF9-4634-A4EA-CE7D56FEAD47}" srcId="{20C91897-DEFF-4619-A357-C9E6B32B245A}" destId="{36B77D5E-16E2-4698-8F66-20B2FA1D1D00}" srcOrd="0" destOrd="0" parTransId="{23CF7ADC-406E-48B1-8B82-99A4C9A58B86}" sibTransId="{91EA9DFE-1B9C-4F68-BC35-74A00A2C6CF7}"/>
    <dgm:cxn modelId="{9E0E73CA-D84A-4B8A-A1C1-864F1111BF7D}" type="presOf" srcId="{BC25D1C7-30A4-4035-AAE5-64972976AA50}" destId="{AB9A1B0A-D48C-4426-9CAA-DD0ED805060F}" srcOrd="0" destOrd="2" presId="urn:microsoft.com/office/officeart/2005/8/layout/vList2"/>
    <dgm:cxn modelId="{A0A097D8-B0BB-4A82-B3E6-00277C165D51}" srcId="{20C91897-DEFF-4619-A357-C9E6B32B245A}" destId="{E031B431-E38D-4ED0-8C18-7DA19179827C}" srcOrd="5" destOrd="0" parTransId="{B012EAF3-BCC5-4FAB-8474-7449654ECBFC}" sibTransId="{4ABC9250-58FF-4950-B175-764A0B7BAE3C}"/>
    <dgm:cxn modelId="{7F684ADD-AC09-4F9B-8949-F5AC1E9A7676}" type="presOf" srcId="{7B264C6C-2677-41A0-87F3-4847D286D991}" destId="{AB9A1B0A-D48C-4426-9CAA-DD0ED805060F}" srcOrd="0" destOrd="3" presId="urn:microsoft.com/office/officeart/2005/8/layout/vList2"/>
    <dgm:cxn modelId="{9E5F48E3-A84B-48D3-A216-2A326AFAEC98}" type="presOf" srcId="{99D2D6A3-AD03-46E1-B239-D582AFE68086}" destId="{6D0E2F24-AC83-4906-BF7D-012B12F274FE}" srcOrd="0" destOrd="1" presId="urn:microsoft.com/office/officeart/2005/8/layout/vList2"/>
    <dgm:cxn modelId="{BB063FE4-AEEB-41E5-8C5C-F04D5763AEA7}" type="presOf" srcId="{41EDF23F-90B8-44BB-AA35-245C9099A9AD}" destId="{AB9A1B0A-D48C-4426-9CAA-DD0ED805060F}" srcOrd="0" destOrd="1" presId="urn:microsoft.com/office/officeart/2005/8/layout/vList2"/>
    <dgm:cxn modelId="{AAC49EFA-66DA-40B6-B2D5-0AA3D7482153}" type="presOf" srcId="{BBFD8962-2A83-4788-A4E1-D081D4DE6778}" destId="{6D0E2F24-AC83-4906-BF7D-012B12F274FE}" srcOrd="0" destOrd="2" presId="urn:microsoft.com/office/officeart/2005/8/layout/vList2"/>
    <dgm:cxn modelId="{A39F08FC-BE5D-41FF-828C-B0412C923628}" type="presOf" srcId="{C902FC50-B54F-422F-8F4A-540089E8959A}" destId="{6D0E2F24-AC83-4906-BF7D-012B12F274FE}" srcOrd="0" destOrd="3" presId="urn:microsoft.com/office/officeart/2005/8/layout/vList2"/>
    <dgm:cxn modelId="{858CF86D-8D0D-4673-9305-B52482E67E27}" type="presParOf" srcId="{FB8AF47E-C142-4C32-BF72-2ACCCBD94C93}" destId="{4CB40378-5EC7-445D-AE1C-F33F0EA39D4E}" srcOrd="0" destOrd="0" presId="urn:microsoft.com/office/officeart/2005/8/layout/vList2"/>
    <dgm:cxn modelId="{5E5E6D9B-68F1-4C6D-96A0-44109F0040B9}" type="presParOf" srcId="{FB8AF47E-C142-4C32-BF72-2ACCCBD94C93}" destId="{870FAB2F-D726-4709-B4DA-E8E211FF73C1}" srcOrd="1" destOrd="0" presId="urn:microsoft.com/office/officeart/2005/8/layout/vList2"/>
    <dgm:cxn modelId="{CF3D2AFD-AD5D-494C-ADDC-2F8C89428E4A}" type="presParOf" srcId="{FB8AF47E-C142-4C32-BF72-2ACCCBD94C93}" destId="{355A4289-F814-46EA-A88A-C563E2786AB1}" srcOrd="2" destOrd="0" presId="urn:microsoft.com/office/officeart/2005/8/layout/vList2"/>
    <dgm:cxn modelId="{BFF4A368-0F8B-42AA-9E76-14348166E884}" type="presParOf" srcId="{FB8AF47E-C142-4C32-BF72-2ACCCBD94C93}" destId="{43B32447-4850-4CB2-9E99-5EC837016545}" srcOrd="3" destOrd="0" presId="urn:microsoft.com/office/officeart/2005/8/layout/vList2"/>
    <dgm:cxn modelId="{35D45D24-BCD8-4189-A986-7CFFD3C4B8A5}" type="presParOf" srcId="{FB8AF47E-C142-4C32-BF72-2ACCCBD94C93}" destId="{1302B875-0EC2-499A-9A2F-9BFC08D75D94}" srcOrd="4" destOrd="0" presId="urn:microsoft.com/office/officeart/2005/8/layout/vList2"/>
    <dgm:cxn modelId="{1FE54928-FA1C-4764-8D51-E8D501F7265C}" type="presParOf" srcId="{FB8AF47E-C142-4C32-BF72-2ACCCBD94C93}" destId="{421061C0-550D-4AE6-817B-2D29C01F15E0}" srcOrd="5" destOrd="0" presId="urn:microsoft.com/office/officeart/2005/8/layout/vList2"/>
    <dgm:cxn modelId="{CD4D8BFE-B7A6-40BD-9E02-5A969AA24C10}" type="presParOf" srcId="{FB8AF47E-C142-4C32-BF72-2ACCCBD94C93}" destId="{219D05F7-6753-4340-AD10-2AEA6E7684A8}" srcOrd="6" destOrd="0" presId="urn:microsoft.com/office/officeart/2005/8/layout/vList2"/>
    <dgm:cxn modelId="{62864BEA-F1F5-4F46-B2C8-75AFB1C881F4}" type="presParOf" srcId="{FB8AF47E-C142-4C32-BF72-2ACCCBD94C93}" destId="{AF05105A-466D-4089-8DE4-BAE029D4FE69}" srcOrd="7" destOrd="0" presId="urn:microsoft.com/office/officeart/2005/8/layout/vList2"/>
    <dgm:cxn modelId="{EE30492C-81DF-41FA-A1D9-518B586E8AA7}" type="presParOf" srcId="{FB8AF47E-C142-4C32-BF72-2ACCCBD94C93}" destId="{7349E99F-4962-4AD0-9987-795070A860A4}" srcOrd="8" destOrd="0" presId="urn:microsoft.com/office/officeart/2005/8/layout/vList2"/>
    <dgm:cxn modelId="{E4914292-AE97-42FB-9FE7-D619AE0F5DD8}" type="presParOf" srcId="{FB8AF47E-C142-4C32-BF72-2ACCCBD94C93}" destId="{6D0E2F24-AC83-4906-BF7D-012B12F274FE}" srcOrd="9" destOrd="0" presId="urn:microsoft.com/office/officeart/2005/8/layout/vList2"/>
    <dgm:cxn modelId="{25C359E1-BBA7-4344-A661-B7D9F38EA528}" type="presParOf" srcId="{FB8AF47E-C142-4C32-BF72-2ACCCBD94C93}" destId="{10276A83-AC64-40E1-9AAE-49978AEF6D72}" srcOrd="10" destOrd="0" presId="urn:microsoft.com/office/officeart/2005/8/layout/vList2"/>
    <dgm:cxn modelId="{A1B67093-1AFD-4D0B-BE57-9F33B5E53CE5}" type="presParOf" srcId="{FB8AF47E-C142-4C32-BF72-2ACCCBD94C93}" destId="{6A90CE23-13A1-416F-8AC5-F3A2155BB284}" srcOrd="11" destOrd="0" presId="urn:microsoft.com/office/officeart/2005/8/layout/vList2"/>
    <dgm:cxn modelId="{E5A7B57B-C6D8-4F1A-BCFA-5E8289975CF5}" type="presParOf" srcId="{FB8AF47E-C142-4C32-BF72-2ACCCBD94C93}" destId="{8D5ABB9E-FDFC-4526-9E56-5C2D8C932700}" srcOrd="12" destOrd="0" presId="urn:microsoft.com/office/officeart/2005/8/layout/vList2"/>
    <dgm:cxn modelId="{A966812B-58B1-431D-96FD-DBD2CC7BEB27}" type="presParOf" srcId="{FB8AF47E-C142-4C32-BF72-2ACCCBD94C93}" destId="{AB9A1B0A-D48C-4426-9CAA-DD0ED805060F}" srcOrd="13" destOrd="0" presId="urn:microsoft.com/office/officeart/2005/8/layout/vList2"/>
    <dgm:cxn modelId="{5BE74473-EC7F-4FDA-8271-9655445A1C5A}" type="presParOf" srcId="{FB8AF47E-C142-4C32-BF72-2ACCCBD94C93}" destId="{7B72EF63-6A5E-4E40-894E-88DAEDA8A9A8}"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5E10E6-C18D-4104-95D8-9724F839585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4A25CCA-DD8E-4E38-92C3-E995246CE691}">
      <dgm:prSet/>
      <dgm:spPr/>
      <dgm:t>
        <a:bodyPr/>
        <a:lstStyle/>
        <a:p>
          <a:r>
            <a:rPr lang="fr-FR"/>
            <a:t>On créer notre réseaux de neurones qui aura autant d'entrées que de features ; </a:t>
          </a:r>
          <a:endParaRPr lang="en-US"/>
        </a:p>
      </dgm:t>
    </dgm:pt>
    <dgm:pt modelId="{BBDBF9E2-AB88-4A16-9479-481EA89896E9}" type="parTrans" cxnId="{F3A07C2E-5471-4E4F-BB21-EB1CBE4CDC8C}">
      <dgm:prSet/>
      <dgm:spPr/>
      <dgm:t>
        <a:bodyPr/>
        <a:lstStyle/>
        <a:p>
          <a:endParaRPr lang="en-US"/>
        </a:p>
      </dgm:t>
    </dgm:pt>
    <dgm:pt modelId="{0BFF5CCA-6E6E-4F0D-89AD-4C89ED39E0E9}" type="sibTrans" cxnId="{F3A07C2E-5471-4E4F-BB21-EB1CBE4CDC8C}">
      <dgm:prSet/>
      <dgm:spPr/>
      <dgm:t>
        <a:bodyPr/>
        <a:lstStyle/>
        <a:p>
          <a:endParaRPr lang="en-US"/>
        </a:p>
      </dgm:t>
    </dgm:pt>
    <dgm:pt modelId="{038F95E7-C702-4B79-82E5-A4927675BFE9}">
      <dgm:prSet/>
      <dgm:spPr/>
      <dgm:t>
        <a:bodyPr/>
        <a:lstStyle/>
        <a:p>
          <a:pPr rtl="0"/>
          <a:r>
            <a:rPr lang="fr-FR"/>
            <a:t>On détermine le nombre </a:t>
          </a:r>
          <a:r>
            <a:rPr lang="fr-FR" err="1"/>
            <a:t>hidden</a:t>
          </a:r>
          <a:r>
            <a:rPr lang="fr-FR"/>
            <a:t> </a:t>
          </a:r>
          <a:r>
            <a:rPr lang="fr-FR" err="1"/>
            <a:t>layers</a:t>
          </a:r>
          <a:r>
            <a:rPr lang="fr-FR"/>
            <a:t> (souvent 2, pour éviter un temps trop important de calcul) et son nombre de neurones contenu  à l'intérieur </a:t>
          </a:r>
          <a:r>
            <a:rPr lang="fr-FR">
              <a:latin typeface="Neue Haas Grotesk Text Pro"/>
            </a:rPr>
            <a:t>(souvent 512)</a:t>
          </a:r>
          <a:r>
            <a:rPr lang="fr-FR"/>
            <a:t> </a:t>
          </a:r>
          <a:endParaRPr lang="en-US"/>
        </a:p>
      </dgm:t>
    </dgm:pt>
    <dgm:pt modelId="{563F0A71-069A-4D37-8377-437BF18D6B55}" type="parTrans" cxnId="{2E811649-346A-44AD-8191-FBD9A98F7E4F}">
      <dgm:prSet/>
      <dgm:spPr/>
      <dgm:t>
        <a:bodyPr/>
        <a:lstStyle/>
        <a:p>
          <a:endParaRPr lang="en-US"/>
        </a:p>
      </dgm:t>
    </dgm:pt>
    <dgm:pt modelId="{372212C2-DB2F-4505-A1C4-C06AE5D8763C}" type="sibTrans" cxnId="{2E811649-346A-44AD-8191-FBD9A98F7E4F}">
      <dgm:prSet/>
      <dgm:spPr/>
      <dgm:t>
        <a:bodyPr/>
        <a:lstStyle/>
        <a:p>
          <a:endParaRPr lang="en-US"/>
        </a:p>
      </dgm:t>
    </dgm:pt>
    <dgm:pt modelId="{273EC465-56A0-4FA9-9980-83FAE01ACC65}">
      <dgm:prSet/>
      <dgm:spPr/>
      <dgm:t>
        <a:bodyPr/>
        <a:lstStyle/>
        <a:p>
          <a:r>
            <a:rPr lang="fr-FR"/>
            <a:t>INCLURE une fonction d'activation de type sigmoïde </a:t>
          </a:r>
          <a:endParaRPr lang="en-US"/>
        </a:p>
      </dgm:t>
    </dgm:pt>
    <dgm:pt modelId="{B4EF8B35-010F-4BEB-B84E-EC503D45D004}" type="parTrans" cxnId="{ED27C6F6-A968-4E2B-A7F7-84F90D7D47FC}">
      <dgm:prSet/>
      <dgm:spPr/>
      <dgm:t>
        <a:bodyPr/>
        <a:lstStyle/>
        <a:p>
          <a:endParaRPr lang="en-US"/>
        </a:p>
      </dgm:t>
    </dgm:pt>
    <dgm:pt modelId="{37C9CA68-AB76-4F47-9F0F-A0B7B2CCCBB3}" type="sibTrans" cxnId="{ED27C6F6-A968-4E2B-A7F7-84F90D7D47FC}">
      <dgm:prSet/>
      <dgm:spPr/>
      <dgm:t>
        <a:bodyPr/>
        <a:lstStyle/>
        <a:p>
          <a:endParaRPr lang="en-US"/>
        </a:p>
      </dgm:t>
    </dgm:pt>
    <dgm:pt modelId="{4334D9DC-A3C0-4FA3-8427-91C6CCE793BE}">
      <dgm:prSet/>
      <dgm:spPr/>
      <dgm:t>
        <a:bodyPr/>
        <a:lstStyle/>
        <a:p>
          <a:r>
            <a:rPr lang="fr-FR"/>
            <a:t>En output, on créer le neurone de sortie qui sera notre prédiction</a:t>
          </a:r>
          <a:endParaRPr lang="en-US"/>
        </a:p>
      </dgm:t>
    </dgm:pt>
    <dgm:pt modelId="{28BDB3D4-94EA-465A-B981-301B248AE57B}" type="parTrans" cxnId="{A3D7F0DC-BD2C-4494-9913-CBD3E3650308}">
      <dgm:prSet/>
      <dgm:spPr/>
      <dgm:t>
        <a:bodyPr/>
        <a:lstStyle/>
        <a:p>
          <a:endParaRPr lang="en-US"/>
        </a:p>
      </dgm:t>
    </dgm:pt>
    <dgm:pt modelId="{6B7465A0-5E7D-461B-92B3-F4BA54212957}" type="sibTrans" cxnId="{A3D7F0DC-BD2C-4494-9913-CBD3E3650308}">
      <dgm:prSet/>
      <dgm:spPr/>
      <dgm:t>
        <a:bodyPr/>
        <a:lstStyle/>
        <a:p>
          <a:endParaRPr lang="en-US"/>
        </a:p>
      </dgm:t>
    </dgm:pt>
    <dgm:pt modelId="{B2C66119-7C97-406D-8811-CE405031B9A3}">
      <dgm:prSet/>
      <dgm:spPr/>
      <dgm:t>
        <a:bodyPr/>
        <a:lstStyle/>
        <a:p>
          <a:pPr rtl="0"/>
          <a:r>
            <a:rPr lang="fr-FR"/>
            <a:t>On utilise, compile() sur le modèle afin d'optimiser le </a:t>
          </a:r>
          <a:r>
            <a:rPr lang="fr-FR" err="1"/>
            <a:t>mean</a:t>
          </a:r>
          <a:r>
            <a:rPr lang="fr-FR"/>
            <a:t> </a:t>
          </a:r>
          <a:r>
            <a:rPr lang="fr-FR" err="1"/>
            <a:t>squared</a:t>
          </a:r>
          <a:r>
            <a:rPr lang="fr-FR"/>
            <a:t> </a:t>
          </a:r>
          <a:r>
            <a:rPr lang="fr-FR" err="1"/>
            <a:t>error</a:t>
          </a:r>
          <a:r>
            <a:rPr lang="fr-FR"/>
            <a:t>, </a:t>
          </a:r>
          <a:r>
            <a:rPr lang="fr-FR" err="1"/>
            <a:t>optimizer</a:t>
          </a:r>
          <a:r>
            <a:rPr lang="fr-FR"/>
            <a:t> , et </a:t>
          </a:r>
          <a:r>
            <a:rPr lang="fr-FR" err="1"/>
            <a:t>metrics</a:t>
          </a:r>
          <a:r>
            <a:rPr lang="fr-FR"/>
            <a:t>. </a:t>
          </a:r>
          <a:endParaRPr lang="en-US"/>
        </a:p>
      </dgm:t>
    </dgm:pt>
    <dgm:pt modelId="{8B4DA89D-7E83-4A26-8B8B-B9E519823D58}" type="parTrans" cxnId="{EE98511B-FFB7-459D-8035-EA94E3A1ABBA}">
      <dgm:prSet/>
      <dgm:spPr/>
      <dgm:t>
        <a:bodyPr/>
        <a:lstStyle/>
        <a:p>
          <a:endParaRPr lang="en-US"/>
        </a:p>
      </dgm:t>
    </dgm:pt>
    <dgm:pt modelId="{7E50D04C-C138-4C01-9C4E-9C2EBDEF89C8}" type="sibTrans" cxnId="{EE98511B-FFB7-459D-8035-EA94E3A1ABBA}">
      <dgm:prSet/>
      <dgm:spPr/>
      <dgm:t>
        <a:bodyPr/>
        <a:lstStyle/>
        <a:p>
          <a:endParaRPr lang="en-US"/>
        </a:p>
      </dgm:t>
    </dgm:pt>
    <dgm:pt modelId="{688B05E5-7231-45EF-8449-F9DFFAE92575}">
      <dgm:prSet/>
      <dgm:spPr/>
      <dgm:t>
        <a:bodyPr/>
        <a:lstStyle/>
        <a:p>
          <a:r>
            <a:rPr lang="fr-FR"/>
            <a:t>On paramètre la loss function en : binary_crossentropy qui est construite exprès pour les problèmes binaires</a:t>
          </a:r>
          <a:endParaRPr lang="en-US"/>
        </a:p>
      </dgm:t>
    </dgm:pt>
    <dgm:pt modelId="{28DBD5BE-49B9-40BB-90E2-230EC3AFBC77}" type="parTrans" cxnId="{D9F4157C-01D1-4AD0-AC6A-5F361695E5B3}">
      <dgm:prSet/>
      <dgm:spPr/>
      <dgm:t>
        <a:bodyPr/>
        <a:lstStyle/>
        <a:p>
          <a:endParaRPr lang="en-US"/>
        </a:p>
      </dgm:t>
    </dgm:pt>
    <dgm:pt modelId="{6E297B1C-F8E2-4C9A-8DAE-4C45296CC1D6}" type="sibTrans" cxnId="{D9F4157C-01D1-4AD0-AC6A-5F361695E5B3}">
      <dgm:prSet/>
      <dgm:spPr/>
      <dgm:t>
        <a:bodyPr/>
        <a:lstStyle/>
        <a:p>
          <a:endParaRPr lang="en-US"/>
        </a:p>
      </dgm:t>
    </dgm:pt>
    <dgm:pt modelId="{691E84F6-6FCD-45C8-9138-062CAED48645}">
      <dgm:prSet/>
      <dgm:spPr/>
      <dgm:t>
        <a:bodyPr/>
        <a:lstStyle/>
        <a:p>
          <a:r>
            <a:rPr lang="fr-FR"/>
            <a:t>On fit le train dans le network et on laisse opérer la magie :) </a:t>
          </a:r>
          <a:endParaRPr lang="en-US"/>
        </a:p>
      </dgm:t>
    </dgm:pt>
    <dgm:pt modelId="{63338BE7-5093-4C7A-B3EC-5CC23143450F}" type="parTrans" cxnId="{F30ED5D9-7E63-4D91-8A02-19C2D5969E12}">
      <dgm:prSet/>
      <dgm:spPr/>
      <dgm:t>
        <a:bodyPr/>
        <a:lstStyle/>
        <a:p>
          <a:endParaRPr lang="en-US"/>
        </a:p>
      </dgm:t>
    </dgm:pt>
    <dgm:pt modelId="{A304A296-3F6C-4186-BD06-1F1A4A595CEE}" type="sibTrans" cxnId="{F30ED5D9-7E63-4D91-8A02-19C2D5969E12}">
      <dgm:prSet/>
      <dgm:spPr/>
      <dgm:t>
        <a:bodyPr/>
        <a:lstStyle/>
        <a:p>
          <a:endParaRPr lang="en-US"/>
        </a:p>
      </dgm:t>
    </dgm:pt>
    <dgm:pt modelId="{CB6E47C2-10C7-4A48-BE07-831A73CDA216}" type="pres">
      <dgm:prSet presAssocID="{715E10E6-C18D-4104-95D8-9724F8395852}" presName="linear" presStyleCnt="0">
        <dgm:presLayoutVars>
          <dgm:animLvl val="lvl"/>
          <dgm:resizeHandles val="exact"/>
        </dgm:presLayoutVars>
      </dgm:prSet>
      <dgm:spPr/>
    </dgm:pt>
    <dgm:pt modelId="{440E50C9-BB98-4615-B9AD-4409D82F8DD0}" type="pres">
      <dgm:prSet presAssocID="{E4A25CCA-DD8E-4E38-92C3-E995246CE691}" presName="parentText" presStyleLbl="node1" presStyleIdx="0" presStyleCnt="7">
        <dgm:presLayoutVars>
          <dgm:chMax val="0"/>
          <dgm:bulletEnabled val="1"/>
        </dgm:presLayoutVars>
      </dgm:prSet>
      <dgm:spPr/>
    </dgm:pt>
    <dgm:pt modelId="{272ECA4A-3E9C-4433-82D7-F929A4980D41}" type="pres">
      <dgm:prSet presAssocID="{0BFF5CCA-6E6E-4F0D-89AD-4C89ED39E0E9}" presName="spacer" presStyleCnt="0"/>
      <dgm:spPr/>
    </dgm:pt>
    <dgm:pt modelId="{28B4A656-48C2-4DC9-BA21-A3BE2ECEA966}" type="pres">
      <dgm:prSet presAssocID="{038F95E7-C702-4B79-82E5-A4927675BFE9}" presName="parentText" presStyleLbl="node1" presStyleIdx="1" presStyleCnt="7">
        <dgm:presLayoutVars>
          <dgm:chMax val="0"/>
          <dgm:bulletEnabled val="1"/>
        </dgm:presLayoutVars>
      </dgm:prSet>
      <dgm:spPr/>
    </dgm:pt>
    <dgm:pt modelId="{66BE7AED-0035-43F2-847D-5DE6C87E56E8}" type="pres">
      <dgm:prSet presAssocID="{372212C2-DB2F-4505-A1C4-C06AE5D8763C}" presName="spacer" presStyleCnt="0"/>
      <dgm:spPr/>
    </dgm:pt>
    <dgm:pt modelId="{ECF466CE-E337-47CA-97FF-D55A904E9EDF}" type="pres">
      <dgm:prSet presAssocID="{273EC465-56A0-4FA9-9980-83FAE01ACC65}" presName="parentText" presStyleLbl="node1" presStyleIdx="2" presStyleCnt="7">
        <dgm:presLayoutVars>
          <dgm:chMax val="0"/>
          <dgm:bulletEnabled val="1"/>
        </dgm:presLayoutVars>
      </dgm:prSet>
      <dgm:spPr/>
    </dgm:pt>
    <dgm:pt modelId="{9391242B-8FF2-408C-A67C-BE4F4B0245D9}" type="pres">
      <dgm:prSet presAssocID="{37C9CA68-AB76-4F47-9F0F-A0B7B2CCCBB3}" presName="spacer" presStyleCnt="0"/>
      <dgm:spPr/>
    </dgm:pt>
    <dgm:pt modelId="{8E716503-F759-4582-B1BF-0252D71A49EC}" type="pres">
      <dgm:prSet presAssocID="{4334D9DC-A3C0-4FA3-8427-91C6CCE793BE}" presName="parentText" presStyleLbl="node1" presStyleIdx="3" presStyleCnt="7">
        <dgm:presLayoutVars>
          <dgm:chMax val="0"/>
          <dgm:bulletEnabled val="1"/>
        </dgm:presLayoutVars>
      </dgm:prSet>
      <dgm:spPr/>
    </dgm:pt>
    <dgm:pt modelId="{751C9ED0-6A5F-46B6-BCE2-D48995553E91}" type="pres">
      <dgm:prSet presAssocID="{6B7465A0-5E7D-461B-92B3-F4BA54212957}" presName="spacer" presStyleCnt="0"/>
      <dgm:spPr/>
    </dgm:pt>
    <dgm:pt modelId="{A41E9954-252A-4A75-A773-C6748B0563DE}" type="pres">
      <dgm:prSet presAssocID="{B2C66119-7C97-406D-8811-CE405031B9A3}" presName="parentText" presStyleLbl="node1" presStyleIdx="4" presStyleCnt="7">
        <dgm:presLayoutVars>
          <dgm:chMax val="0"/>
          <dgm:bulletEnabled val="1"/>
        </dgm:presLayoutVars>
      </dgm:prSet>
      <dgm:spPr/>
    </dgm:pt>
    <dgm:pt modelId="{6908A2FE-B8FD-412A-A641-0A4C21C8F7C0}" type="pres">
      <dgm:prSet presAssocID="{7E50D04C-C138-4C01-9C4E-9C2EBDEF89C8}" presName="spacer" presStyleCnt="0"/>
      <dgm:spPr/>
    </dgm:pt>
    <dgm:pt modelId="{A509CC8B-2679-4B97-90EF-9B0FBC684C9E}" type="pres">
      <dgm:prSet presAssocID="{688B05E5-7231-45EF-8449-F9DFFAE92575}" presName="parentText" presStyleLbl="node1" presStyleIdx="5" presStyleCnt="7">
        <dgm:presLayoutVars>
          <dgm:chMax val="0"/>
          <dgm:bulletEnabled val="1"/>
        </dgm:presLayoutVars>
      </dgm:prSet>
      <dgm:spPr/>
    </dgm:pt>
    <dgm:pt modelId="{2EEDC9A5-57BC-472B-9540-51D3D1A0559A}" type="pres">
      <dgm:prSet presAssocID="{6E297B1C-F8E2-4C9A-8DAE-4C45296CC1D6}" presName="spacer" presStyleCnt="0"/>
      <dgm:spPr/>
    </dgm:pt>
    <dgm:pt modelId="{ED5B812F-160C-4A9B-915D-02F0D7C4992A}" type="pres">
      <dgm:prSet presAssocID="{691E84F6-6FCD-45C8-9138-062CAED48645}" presName="parentText" presStyleLbl="node1" presStyleIdx="6" presStyleCnt="7">
        <dgm:presLayoutVars>
          <dgm:chMax val="0"/>
          <dgm:bulletEnabled val="1"/>
        </dgm:presLayoutVars>
      </dgm:prSet>
      <dgm:spPr/>
    </dgm:pt>
  </dgm:ptLst>
  <dgm:cxnLst>
    <dgm:cxn modelId="{07E7150E-A750-42D1-9A06-0ABABBAE3C53}" type="presOf" srcId="{4334D9DC-A3C0-4FA3-8427-91C6CCE793BE}" destId="{8E716503-F759-4582-B1BF-0252D71A49EC}" srcOrd="0" destOrd="0" presId="urn:microsoft.com/office/officeart/2005/8/layout/vList2"/>
    <dgm:cxn modelId="{6B371F0E-B546-4191-A56C-B400D54DB578}" type="presOf" srcId="{B2C66119-7C97-406D-8811-CE405031B9A3}" destId="{A41E9954-252A-4A75-A773-C6748B0563DE}" srcOrd="0" destOrd="0" presId="urn:microsoft.com/office/officeart/2005/8/layout/vList2"/>
    <dgm:cxn modelId="{D6D07819-C531-4DCB-9F88-D8D718629685}" type="presOf" srcId="{691E84F6-6FCD-45C8-9138-062CAED48645}" destId="{ED5B812F-160C-4A9B-915D-02F0D7C4992A}" srcOrd="0" destOrd="0" presId="urn:microsoft.com/office/officeart/2005/8/layout/vList2"/>
    <dgm:cxn modelId="{3FFAF71A-AFC4-4506-8CB9-BDBF85F76098}" type="presOf" srcId="{E4A25CCA-DD8E-4E38-92C3-E995246CE691}" destId="{440E50C9-BB98-4615-B9AD-4409D82F8DD0}" srcOrd="0" destOrd="0" presId="urn:microsoft.com/office/officeart/2005/8/layout/vList2"/>
    <dgm:cxn modelId="{EE98511B-FFB7-459D-8035-EA94E3A1ABBA}" srcId="{715E10E6-C18D-4104-95D8-9724F8395852}" destId="{B2C66119-7C97-406D-8811-CE405031B9A3}" srcOrd="4" destOrd="0" parTransId="{8B4DA89D-7E83-4A26-8B8B-B9E519823D58}" sibTransId="{7E50D04C-C138-4C01-9C4E-9C2EBDEF89C8}"/>
    <dgm:cxn modelId="{6C9EB31B-6F1B-409D-A000-2409E8CFBA6A}" type="presOf" srcId="{273EC465-56A0-4FA9-9980-83FAE01ACC65}" destId="{ECF466CE-E337-47CA-97FF-D55A904E9EDF}" srcOrd="0" destOrd="0" presId="urn:microsoft.com/office/officeart/2005/8/layout/vList2"/>
    <dgm:cxn modelId="{F3A07C2E-5471-4E4F-BB21-EB1CBE4CDC8C}" srcId="{715E10E6-C18D-4104-95D8-9724F8395852}" destId="{E4A25CCA-DD8E-4E38-92C3-E995246CE691}" srcOrd="0" destOrd="0" parTransId="{BBDBF9E2-AB88-4A16-9479-481EA89896E9}" sibTransId="{0BFF5CCA-6E6E-4F0D-89AD-4C89ED39E0E9}"/>
    <dgm:cxn modelId="{2E811649-346A-44AD-8191-FBD9A98F7E4F}" srcId="{715E10E6-C18D-4104-95D8-9724F8395852}" destId="{038F95E7-C702-4B79-82E5-A4927675BFE9}" srcOrd="1" destOrd="0" parTransId="{563F0A71-069A-4D37-8377-437BF18D6B55}" sibTransId="{372212C2-DB2F-4505-A1C4-C06AE5D8763C}"/>
    <dgm:cxn modelId="{38408F4D-1E01-4116-AA2E-4348D727CBB8}" type="presOf" srcId="{715E10E6-C18D-4104-95D8-9724F8395852}" destId="{CB6E47C2-10C7-4A48-BE07-831A73CDA216}" srcOrd="0" destOrd="0" presId="urn:microsoft.com/office/officeart/2005/8/layout/vList2"/>
    <dgm:cxn modelId="{9B061D51-31DA-4CD3-85E7-AED456A5E32D}" type="presOf" srcId="{688B05E5-7231-45EF-8449-F9DFFAE92575}" destId="{A509CC8B-2679-4B97-90EF-9B0FBC684C9E}" srcOrd="0" destOrd="0" presId="urn:microsoft.com/office/officeart/2005/8/layout/vList2"/>
    <dgm:cxn modelId="{D9F4157C-01D1-4AD0-AC6A-5F361695E5B3}" srcId="{715E10E6-C18D-4104-95D8-9724F8395852}" destId="{688B05E5-7231-45EF-8449-F9DFFAE92575}" srcOrd="5" destOrd="0" parTransId="{28DBD5BE-49B9-40BB-90E2-230EC3AFBC77}" sibTransId="{6E297B1C-F8E2-4C9A-8DAE-4C45296CC1D6}"/>
    <dgm:cxn modelId="{F30ED5D9-7E63-4D91-8A02-19C2D5969E12}" srcId="{715E10E6-C18D-4104-95D8-9724F8395852}" destId="{691E84F6-6FCD-45C8-9138-062CAED48645}" srcOrd="6" destOrd="0" parTransId="{63338BE7-5093-4C7A-B3EC-5CC23143450F}" sibTransId="{A304A296-3F6C-4186-BD06-1F1A4A595CEE}"/>
    <dgm:cxn modelId="{A3D7F0DC-BD2C-4494-9913-CBD3E3650308}" srcId="{715E10E6-C18D-4104-95D8-9724F8395852}" destId="{4334D9DC-A3C0-4FA3-8427-91C6CCE793BE}" srcOrd="3" destOrd="0" parTransId="{28BDB3D4-94EA-465A-B981-301B248AE57B}" sibTransId="{6B7465A0-5E7D-461B-92B3-F4BA54212957}"/>
    <dgm:cxn modelId="{1CFB9EE7-1576-4465-B78A-AD05BABB676D}" type="presOf" srcId="{038F95E7-C702-4B79-82E5-A4927675BFE9}" destId="{28B4A656-48C2-4DC9-BA21-A3BE2ECEA966}" srcOrd="0" destOrd="0" presId="urn:microsoft.com/office/officeart/2005/8/layout/vList2"/>
    <dgm:cxn modelId="{ED27C6F6-A968-4E2B-A7F7-84F90D7D47FC}" srcId="{715E10E6-C18D-4104-95D8-9724F8395852}" destId="{273EC465-56A0-4FA9-9980-83FAE01ACC65}" srcOrd="2" destOrd="0" parTransId="{B4EF8B35-010F-4BEB-B84E-EC503D45D004}" sibTransId="{37C9CA68-AB76-4F47-9F0F-A0B7B2CCCBB3}"/>
    <dgm:cxn modelId="{A887FDBB-E3E1-4A81-9259-CA408409944A}" type="presParOf" srcId="{CB6E47C2-10C7-4A48-BE07-831A73CDA216}" destId="{440E50C9-BB98-4615-B9AD-4409D82F8DD0}" srcOrd="0" destOrd="0" presId="urn:microsoft.com/office/officeart/2005/8/layout/vList2"/>
    <dgm:cxn modelId="{734AFFF4-C3D7-42E4-AE62-3C8ABFB84230}" type="presParOf" srcId="{CB6E47C2-10C7-4A48-BE07-831A73CDA216}" destId="{272ECA4A-3E9C-4433-82D7-F929A4980D41}" srcOrd="1" destOrd="0" presId="urn:microsoft.com/office/officeart/2005/8/layout/vList2"/>
    <dgm:cxn modelId="{BF20766E-49CF-46D4-A41F-7AC4A4D269FE}" type="presParOf" srcId="{CB6E47C2-10C7-4A48-BE07-831A73CDA216}" destId="{28B4A656-48C2-4DC9-BA21-A3BE2ECEA966}" srcOrd="2" destOrd="0" presId="urn:microsoft.com/office/officeart/2005/8/layout/vList2"/>
    <dgm:cxn modelId="{464F5B29-E523-42B8-93A1-4FDD6B1B3202}" type="presParOf" srcId="{CB6E47C2-10C7-4A48-BE07-831A73CDA216}" destId="{66BE7AED-0035-43F2-847D-5DE6C87E56E8}" srcOrd="3" destOrd="0" presId="urn:microsoft.com/office/officeart/2005/8/layout/vList2"/>
    <dgm:cxn modelId="{1ABAE27F-26CA-48E3-B9C5-FC65572C917B}" type="presParOf" srcId="{CB6E47C2-10C7-4A48-BE07-831A73CDA216}" destId="{ECF466CE-E337-47CA-97FF-D55A904E9EDF}" srcOrd="4" destOrd="0" presId="urn:microsoft.com/office/officeart/2005/8/layout/vList2"/>
    <dgm:cxn modelId="{64E35F0B-D50C-41C2-B92F-776FE38F308F}" type="presParOf" srcId="{CB6E47C2-10C7-4A48-BE07-831A73CDA216}" destId="{9391242B-8FF2-408C-A67C-BE4F4B0245D9}" srcOrd="5" destOrd="0" presId="urn:microsoft.com/office/officeart/2005/8/layout/vList2"/>
    <dgm:cxn modelId="{17F5A987-BB80-4056-A0CC-27056F04C5EB}" type="presParOf" srcId="{CB6E47C2-10C7-4A48-BE07-831A73CDA216}" destId="{8E716503-F759-4582-B1BF-0252D71A49EC}" srcOrd="6" destOrd="0" presId="urn:microsoft.com/office/officeart/2005/8/layout/vList2"/>
    <dgm:cxn modelId="{B3ADBC28-E268-4CDD-9CCF-42F718BC67F9}" type="presParOf" srcId="{CB6E47C2-10C7-4A48-BE07-831A73CDA216}" destId="{751C9ED0-6A5F-46B6-BCE2-D48995553E91}" srcOrd="7" destOrd="0" presId="urn:microsoft.com/office/officeart/2005/8/layout/vList2"/>
    <dgm:cxn modelId="{0298FA91-78F6-4F61-8E6B-9CEAA1134529}" type="presParOf" srcId="{CB6E47C2-10C7-4A48-BE07-831A73CDA216}" destId="{A41E9954-252A-4A75-A773-C6748B0563DE}" srcOrd="8" destOrd="0" presId="urn:microsoft.com/office/officeart/2005/8/layout/vList2"/>
    <dgm:cxn modelId="{4D1D9272-5F99-48DC-937B-33501CDAB731}" type="presParOf" srcId="{CB6E47C2-10C7-4A48-BE07-831A73CDA216}" destId="{6908A2FE-B8FD-412A-A641-0A4C21C8F7C0}" srcOrd="9" destOrd="0" presId="urn:microsoft.com/office/officeart/2005/8/layout/vList2"/>
    <dgm:cxn modelId="{F0EBACE1-A375-4401-8DC1-D1FF0908A9F5}" type="presParOf" srcId="{CB6E47C2-10C7-4A48-BE07-831A73CDA216}" destId="{A509CC8B-2679-4B97-90EF-9B0FBC684C9E}" srcOrd="10" destOrd="0" presId="urn:microsoft.com/office/officeart/2005/8/layout/vList2"/>
    <dgm:cxn modelId="{1179FEBD-0343-4D35-B11A-5429DFF100F7}" type="presParOf" srcId="{CB6E47C2-10C7-4A48-BE07-831A73CDA216}" destId="{2EEDC9A5-57BC-472B-9540-51D3D1A0559A}" srcOrd="11" destOrd="0" presId="urn:microsoft.com/office/officeart/2005/8/layout/vList2"/>
    <dgm:cxn modelId="{87E9C5B8-6A09-4EA7-A8C9-017AF8E44F2C}" type="presParOf" srcId="{CB6E47C2-10C7-4A48-BE07-831A73CDA216}" destId="{ED5B812F-160C-4A9B-915D-02F0D7C4992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F99FBE-4C26-4208-B737-DFDC9441DE1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53FB5E4-1926-4F97-B895-3733C5DDA189}">
      <dgm:prSet/>
      <dgm:spPr/>
      <dgm:t>
        <a:bodyPr/>
        <a:lstStyle/>
        <a:p>
          <a:pPr rtl="0"/>
          <a:r>
            <a:rPr lang="fr-FR"/>
            <a:t>On créer notre réseaux de neurones qui aura autant d'entrées que de </a:t>
          </a:r>
          <a:r>
            <a:rPr lang="fr-FR" err="1"/>
            <a:t>features</a:t>
          </a:r>
          <a:r>
            <a:rPr lang="fr-FR">
              <a:latin typeface="Neue Haas Grotesk Text Pro"/>
            </a:rPr>
            <a:t> (pour une photo exemple (810x606</a:t>
          </a:r>
          <a:r>
            <a:rPr lang="fr-FR"/>
            <a:t> pixels</a:t>
          </a:r>
          <a:r>
            <a:rPr lang="fr-FR">
              <a:latin typeface="Neue Haas Grotesk Text Pro"/>
            </a:rPr>
            <a:t>) </a:t>
          </a:r>
          <a:endParaRPr lang="en-US" err="1"/>
        </a:p>
      </dgm:t>
    </dgm:pt>
    <dgm:pt modelId="{B7CC8943-08FF-4D77-844F-0E9722F4107B}" type="parTrans" cxnId="{66FE8400-DAAC-4D65-8760-A918D6CC1DCF}">
      <dgm:prSet/>
      <dgm:spPr/>
      <dgm:t>
        <a:bodyPr/>
        <a:lstStyle/>
        <a:p>
          <a:endParaRPr lang="en-US"/>
        </a:p>
      </dgm:t>
    </dgm:pt>
    <dgm:pt modelId="{B671812A-BB30-41A5-A2DC-E72277130C79}" type="sibTrans" cxnId="{66FE8400-DAAC-4D65-8760-A918D6CC1DCF}">
      <dgm:prSet/>
      <dgm:spPr/>
      <dgm:t>
        <a:bodyPr/>
        <a:lstStyle/>
        <a:p>
          <a:endParaRPr lang="en-US"/>
        </a:p>
      </dgm:t>
    </dgm:pt>
    <dgm:pt modelId="{3E49B22D-C858-4E03-90E7-31B7D2716A8C}">
      <dgm:prSet/>
      <dgm:spPr/>
      <dgm:t>
        <a:bodyPr/>
        <a:lstStyle/>
        <a:p>
          <a:r>
            <a:rPr lang="fr-FR"/>
            <a:t>On détermine le nombre hidden layers (on double le nombre de features) </a:t>
          </a:r>
          <a:endParaRPr lang="en-US"/>
        </a:p>
      </dgm:t>
    </dgm:pt>
    <dgm:pt modelId="{D14299D2-0B07-47FD-861A-934EC9011848}" type="parTrans" cxnId="{99FFC052-F2F6-4955-BD39-51399A2F0C0E}">
      <dgm:prSet/>
      <dgm:spPr/>
      <dgm:t>
        <a:bodyPr/>
        <a:lstStyle/>
        <a:p>
          <a:endParaRPr lang="en-US"/>
        </a:p>
      </dgm:t>
    </dgm:pt>
    <dgm:pt modelId="{9D103BE1-3CDF-41F3-84A2-8203BE599781}" type="sibTrans" cxnId="{99FFC052-F2F6-4955-BD39-51399A2F0C0E}">
      <dgm:prSet/>
      <dgm:spPr/>
      <dgm:t>
        <a:bodyPr/>
        <a:lstStyle/>
        <a:p>
          <a:endParaRPr lang="en-US"/>
        </a:p>
      </dgm:t>
    </dgm:pt>
    <dgm:pt modelId="{07E194D8-9C5C-49B1-95CB-91F9FF39D393}">
      <dgm:prSet/>
      <dgm:spPr/>
      <dgm:t>
        <a:bodyPr/>
        <a:lstStyle/>
        <a:p>
          <a:r>
            <a:rPr lang="fr-FR"/>
            <a:t>En output, on créer les neurones de sortie qui seront au nombre de </a:t>
          </a:r>
          <a:r>
            <a:rPr lang="fr-FR" err="1"/>
            <a:t>features</a:t>
          </a:r>
          <a:r>
            <a:rPr lang="fr-FR"/>
            <a:t> à prédire</a:t>
          </a:r>
          <a:endParaRPr lang="en-US"/>
        </a:p>
      </dgm:t>
    </dgm:pt>
    <dgm:pt modelId="{3A7E602B-4E30-41EE-96DF-2648CA7C75B0}" type="parTrans" cxnId="{0B777991-E940-4262-B9C1-973494FA9882}">
      <dgm:prSet/>
      <dgm:spPr/>
      <dgm:t>
        <a:bodyPr/>
        <a:lstStyle/>
        <a:p>
          <a:endParaRPr lang="en-US"/>
        </a:p>
      </dgm:t>
    </dgm:pt>
    <dgm:pt modelId="{C52137D2-BC2F-4C4E-9A04-565C8164F117}" type="sibTrans" cxnId="{0B777991-E940-4262-B9C1-973494FA9882}">
      <dgm:prSet/>
      <dgm:spPr/>
      <dgm:t>
        <a:bodyPr/>
        <a:lstStyle/>
        <a:p>
          <a:endParaRPr lang="en-US"/>
        </a:p>
      </dgm:t>
    </dgm:pt>
    <dgm:pt modelId="{C1E97509-2F99-41C6-8B64-933D1873C6CF}">
      <dgm:prSet/>
      <dgm:spPr/>
      <dgm:t>
        <a:bodyPr/>
        <a:lstStyle/>
        <a:p>
          <a:r>
            <a:rPr lang="fr-FR"/>
            <a:t>On initialise les poids en utilisant un court intervalle exemple: [ 0:1]</a:t>
          </a:r>
          <a:endParaRPr lang="en-US"/>
        </a:p>
      </dgm:t>
    </dgm:pt>
    <dgm:pt modelId="{10CD2BCC-02E2-4E6D-8F40-B4DA39D26959}" type="parTrans" cxnId="{6679F746-65E1-4ACA-90B6-F1CCE63CF5FC}">
      <dgm:prSet/>
      <dgm:spPr/>
      <dgm:t>
        <a:bodyPr/>
        <a:lstStyle/>
        <a:p>
          <a:endParaRPr lang="en-US"/>
        </a:p>
      </dgm:t>
    </dgm:pt>
    <dgm:pt modelId="{63FB97F7-3749-4D7C-A9D3-425B97427DB9}" type="sibTrans" cxnId="{6679F746-65E1-4ACA-90B6-F1CCE63CF5FC}">
      <dgm:prSet/>
      <dgm:spPr/>
      <dgm:t>
        <a:bodyPr/>
        <a:lstStyle/>
        <a:p>
          <a:endParaRPr lang="en-US"/>
        </a:p>
      </dgm:t>
    </dgm:pt>
    <dgm:pt modelId="{2F3BE5EA-85F6-433D-A86B-B7BAA2A02DA2}">
      <dgm:prSet/>
      <dgm:spPr/>
      <dgm:t>
        <a:bodyPr/>
        <a:lstStyle/>
        <a:p>
          <a:pPr rtl="0"/>
          <a:r>
            <a:rPr lang="fr-FR"/>
            <a:t>On paramètre la fonction cout </a:t>
          </a:r>
          <a:r>
            <a:rPr lang="fr-FR">
              <a:latin typeface="Neue Haas Grotesk Text Pro"/>
            </a:rPr>
            <a:t>en </a:t>
          </a:r>
          <a:r>
            <a:rPr lang="fr-FR" err="1">
              <a:latin typeface="Neue Haas Grotesk Text Pro"/>
            </a:rPr>
            <a:t>categorical_crossentropy</a:t>
          </a:r>
          <a:r>
            <a:rPr lang="fr-FR">
              <a:latin typeface="Neue Haas Grotesk Text Pro"/>
            </a:rPr>
            <a:t> qui pendant l'entrainement a pour rôle de pénaliser les erreurs en output</a:t>
          </a:r>
          <a:endParaRPr lang="en-US"/>
        </a:p>
      </dgm:t>
    </dgm:pt>
    <dgm:pt modelId="{C4904D1B-34D6-488A-9A1E-EA856577C4AA}" type="parTrans" cxnId="{1F565173-38C8-43D7-BF72-A7C7C889CF54}">
      <dgm:prSet/>
      <dgm:spPr/>
      <dgm:t>
        <a:bodyPr/>
        <a:lstStyle/>
        <a:p>
          <a:endParaRPr lang="en-US"/>
        </a:p>
      </dgm:t>
    </dgm:pt>
    <dgm:pt modelId="{5D43C9E3-F44C-4BA2-A511-54FD503DAF79}" type="sibTrans" cxnId="{1F565173-38C8-43D7-BF72-A7C7C889CF54}">
      <dgm:prSet/>
      <dgm:spPr/>
      <dgm:t>
        <a:bodyPr/>
        <a:lstStyle/>
        <a:p>
          <a:endParaRPr lang="en-US"/>
        </a:p>
      </dgm:t>
    </dgm:pt>
    <dgm:pt modelId="{C19145D9-4407-4AF5-AA6D-772B8DA35FA9}">
      <dgm:prSet/>
      <dgm:spPr/>
      <dgm:t>
        <a:bodyPr/>
        <a:lstStyle/>
        <a:p>
          <a:r>
            <a:rPr lang="fr-FR"/>
            <a:t>On performe la back propagation </a:t>
          </a:r>
          <a:endParaRPr lang="en-US"/>
        </a:p>
      </dgm:t>
    </dgm:pt>
    <dgm:pt modelId="{C19E5799-FB8C-4763-8074-A52D2C41B2CC}" type="parTrans" cxnId="{02D3061F-3E38-4F50-98C2-58AD4EC824C1}">
      <dgm:prSet/>
      <dgm:spPr/>
      <dgm:t>
        <a:bodyPr/>
        <a:lstStyle/>
        <a:p>
          <a:endParaRPr lang="en-US"/>
        </a:p>
      </dgm:t>
    </dgm:pt>
    <dgm:pt modelId="{FD4B1B96-4319-4C88-B0F2-D50A39F26B67}" type="sibTrans" cxnId="{02D3061F-3E38-4F50-98C2-58AD4EC824C1}">
      <dgm:prSet/>
      <dgm:spPr/>
      <dgm:t>
        <a:bodyPr/>
        <a:lstStyle/>
        <a:p>
          <a:endParaRPr lang="en-US"/>
        </a:p>
      </dgm:t>
    </dgm:pt>
    <dgm:pt modelId="{35C4A6EC-FDBC-4844-890C-E658AA974B4E}">
      <dgm:prSet phldr="0"/>
      <dgm:spPr/>
      <dgm:t>
        <a:bodyPr/>
        <a:lstStyle/>
        <a:p>
          <a:pPr rtl="0"/>
          <a:r>
            <a:rPr lang="en-US">
              <a:latin typeface="Neue Haas Grotesk Text Pro"/>
            </a:rPr>
            <a:t>On </a:t>
          </a:r>
          <a:r>
            <a:rPr lang="en-US" err="1">
              <a:latin typeface="Neue Haas Grotesk Text Pro"/>
            </a:rPr>
            <a:t>utilise</a:t>
          </a:r>
          <a:r>
            <a:rPr lang="en-US">
              <a:latin typeface="Neue Haas Grotesk Text Pro"/>
            </a:rPr>
            <a:t> la </a:t>
          </a:r>
          <a:r>
            <a:rPr lang="en-US" err="1">
              <a:latin typeface="Neue Haas Grotesk Text Pro"/>
            </a:rPr>
            <a:t>fonction</a:t>
          </a:r>
          <a:r>
            <a:rPr lang="en-US">
              <a:latin typeface="Neue Haas Grotesk Text Pro"/>
            </a:rPr>
            <a:t> </a:t>
          </a:r>
          <a:r>
            <a:rPr lang="en-US" err="1">
              <a:latin typeface="Neue Haas Grotesk Text Pro"/>
            </a:rPr>
            <a:t>d'activation</a:t>
          </a:r>
          <a:r>
            <a:rPr lang="en-US">
              <a:latin typeface="Neue Haas Grotesk Text Pro"/>
            </a:rPr>
            <a:t> </a:t>
          </a:r>
          <a:r>
            <a:rPr lang="en-US" err="1">
              <a:latin typeface="Neue Haas Grotesk Text Pro"/>
            </a:rPr>
            <a:t>Softmax</a:t>
          </a:r>
          <a:r>
            <a:rPr lang="en-US">
              <a:latin typeface="Neue Haas Grotesk Text Pro"/>
            </a:rPr>
            <a:t> pour nous </a:t>
          </a:r>
          <a:r>
            <a:rPr lang="en-US" err="1">
              <a:latin typeface="Neue Haas Grotesk Text Pro"/>
            </a:rPr>
            <a:t>prédire</a:t>
          </a:r>
          <a:r>
            <a:rPr lang="en-US">
              <a:latin typeface="Neue Haas Grotesk Text Pro"/>
            </a:rPr>
            <a:t> </a:t>
          </a:r>
          <a:r>
            <a:rPr lang="en-US" err="1">
              <a:latin typeface="Neue Haas Grotesk Text Pro"/>
            </a:rPr>
            <a:t>une</a:t>
          </a:r>
          <a:r>
            <a:rPr lang="en-US">
              <a:latin typeface="Neue Haas Grotesk Text Pro"/>
            </a:rPr>
            <a:t> </a:t>
          </a:r>
          <a:r>
            <a:rPr lang="en-US" err="1">
              <a:latin typeface="Neue Haas Grotesk Text Pro"/>
            </a:rPr>
            <a:t>probabilité</a:t>
          </a:r>
          <a:r>
            <a:rPr lang="en-US">
              <a:latin typeface="Neue Haas Grotesk Text Pro"/>
            </a:rPr>
            <a:t>.</a:t>
          </a:r>
        </a:p>
      </dgm:t>
    </dgm:pt>
    <dgm:pt modelId="{12677D3C-B1EE-4854-A7AA-474B0F4D1E4B}" type="parTrans" cxnId="{8CEF9B22-7376-405F-BAFF-1C83ED66B668}">
      <dgm:prSet/>
      <dgm:spPr/>
    </dgm:pt>
    <dgm:pt modelId="{4F99A1A7-77F4-42C1-AC3F-68BB89DF9A45}" type="sibTrans" cxnId="{8CEF9B22-7376-405F-BAFF-1C83ED66B668}">
      <dgm:prSet/>
      <dgm:spPr/>
    </dgm:pt>
    <dgm:pt modelId="{7DD5EE96-31AC-4A08-8582-763AB1AC8DC4}">
      <dgm:prSet phldr="0"/>
      <dgm:spPr/>
      <dgm:t>
        <a:bodyPr/>
        <a:lstStyle/>
        <a:p>
          <a:pPr rtl="0"/>
          <a:r>
            <a:rPr lang="fr-FR">
              <a:latin typeface="Neue Haas Grotesk Text Pro"/>
            </a:rPr>
            <a:t>Une bonne pratique est d'utiliser avant l'entrainement un one-hot-encoder</a:t>
          </a:r>
        </a:p>
      </dgm:t>
    </dgm:pt>
    <dgm:pt modelId="{66D533DF-06CF-4914-A512-86F21EBD6054}" type="parTrans" cxnId="{03455D46-B21F-4FDF-A239-BE27DCC9699F}">
      <dgm:prSet/>
      <dgm:spPr/>
    </dgm:pt>
    <dgm:pt modelId="{549F189D-3CF3-436E-A682-18461EA58F4D}" type="sibTrans" cxnId="{03455D46-B21F-4FDF-A239-BE27DCC9699F}">
      <dgm:prSet/>
      <dgm:spPr/>
    </dgm:pt>
    <dgm:pt modelId="{B107F352-203E-4D89-A9E3-13B1630E5113}" type="pres">
      <dgm:prSet presAssocID="{C2F99FBE-4C26-4208-B737-DFDC9441DE1D}" presName="linear" presStyleCnt="0">
        <dgm:presLayoutVars>
          <dgm:animLvl val="lvl"/>
          <dgm:resizeHandles val="exact"/>
        </dgm:presLayoutVars>
      </dgm:prSet>
      <dgm:spPr/>
    </dgm:pt>
    <dgm:pt modelId="{5B947A80-68A2-4660-9517-8839F04D5510}" type="pres">
      <dgm:prSet presAssocID="{C53FB5E4-1926-4F97-B895-3733C5DDA189}" presName="parentText" presStyleLbl="node1" presStyleIdx="0" presStyleCnt="8">
        <dgm:presLayoutVars>
          <dgm:chMax val="0"/>
          <dgm:bulletEnabled val="1"/>
        </dgm:presLayoutVars>
      </dgm:prSet>
      <dgm:spPr/>
    </dgm:pt>
    <dgm:pt modelId="{E796044D-C092-4F5A-884E-FAE687A39FC1}" type="pres">
      <dgm:prSet presAssocID="{B671812A-BB30-41A5-A2DC-E72277130C79}" presName="spacer" presStyleCnt="0"/>
      <dgm:spPr/>
    </dgm:pt>
    <dgm:pt modelId="{D1F76D8F-7A4F-4BD2-B334-C3D69F04A2AE}" type="pres">
      <dgm:prSet presAssocID="{3E49B22D-C858-4E03-90E7-31B7D2716A8C}" presName="parentText" presStyleLbl="node1" presStyleIdx="1" presStyleCnt="8">
        <dgm:presLayoutVars>
          <dgm:chMax val="0"/>
          <dgm:bulletEnabled val="1"/>
        </dgm:presLayoutVars>
      </dgm:prSet>
      <dgm:spPr/>
    </dgm:pt>
    <dgm:pt modelId="{39922E85-0EA2-4CB6-BB79-873F16CC3532}" type="pres">
      <dgm:prSet presAssocID="{9D103BE1-3CDF-41F3-84A2-8203BE599781}" presName="spacer" presStyleCnt="0"/>
      <dgm:spPr/>
    </dgm:pt>
    <dgm:pt modelId="{2625F615-FA31-4883-A6FD-C6358B49EED8}" type="pres">
      <dgm:prSet presAssocID="{07E194D8-9C5C-49B1-95CB-91F9FF39D393}" presName="parentText" presStyleLbl="node1" presStyleIdx="2" presStyleCnt="8">
        <dgm:presLayoutVars>
          <dgm:chMax val="0"/>
          <dgm:bulletEnabled val="1"/>
        </dgm:presLayoutVars>
      </dgm:prSet>
      <dgm:spPr/>
    </dgm:pt>
    <dgm:pt modelId="{44A8EAD2-170B-464A-822E-834A5AA15D2B}" type="pres">
      <dgm:prSet presAssocID="{C52137D2-BC2F-4C4E-9A04-565C8164F117}" presName="spacer" presStyleCnt="0"/>
      <dgm:spPr/>
    </dgm:pt>
    <dgm:pt modelId="{514463E6-5C58-4165-9685-D17EF6CED280}" type="pres">
      <dgm:prSet presAssocID="{35C4A6EC-FDBC-4844-890C-E658AA974B4E}" presName="parentText" presStyleLbl="node1" presStyleIdx="3" presStyleCnt="8">
        <dgm:presLayoutVars>
          <dgm:chMax val="0"/>
          <dgm:bulletEnabled val="1"/>
        </dgm:presLayoutVars>
      </dgm:prSet>
      <dgm:spPr/>
    </dgm:pt>
    <dgm:pt modelId="{24573894-918A-4A6F-A684-A1BD3ED250B4}" type="pres">
      <dgm:prSet presAssocID="{4F99A1A7-77F4-42C1-AC3F-68BB89DF9A45}" presName="spacer" presStyleCnt="0"/>
      <dgm:spPr/>
    </dgm:pt>
    <dgm:pt modelId="{5A2C946B-84F2-4098-B335-BF3F11886A6A}" type="pres">
      <dgm:prSet presAssocID="{C1E97509-2F99-41C6-8B64-933D1873C6CF}" presName="parentText" presStyleLbl="node1" presStyleIdx="4" presStyleCnt="8">
        <dgm:presLayoutVars>
          <dgm:chMax val="0"/>
          <dgm:bulletEnabled val="1"/>
        </dgm:presLayoutVars>
      </dgm:prSet>
      <dgm:spPr/>
    </dgm:pt>
    <dgm:pt modelId="{FDA6E100-1E37-4DF0-8E1E-4ED6BE153551}" type="pres">
      <dgm:prSet presAssocID="{63FB97F7-3749-4D7C-A9D3-425B97427DB9}" presName="spacer" presStyleCnt="0"/>
      <dgm:spPr/>
    </dgm:pt>
    <dgm:pt modelId="{8A93EC5F-D106-473A-A9AF-3A17E0487313}" type="pres">
      <dgm:prSet presAssocID="{2F3BE5EA-85F6-433D-A86B-B7BAA2A02DA2}" presName="parentText" presStyleLbl="node1" presStyleIdx="5" presStyleCnt="8">
        <dgm:presLayoutVars>
          <dgm:chMax val="0"/>
          <dgm:bulletEnabled val="1"/>
        </dgm:presLayoutVars>
      </dgm:prSet>
      <dgm:spPr/>
    </dgm:pt>
    <dgm:pt modelId="{31160F97-A741-41F0-B93C-6E273C018D27}" type="pres">
      <dgm:prSet presAssocID="{5D43C9E3-F44C-4BA2-A511-54FD503DAF79}" presName="spacer" presStyleCnt="0"/>
      <dgm:spPr/>
    </dgm:pt>
    <dgm:pt modelId="{97C8AF0C-260A-4C7A-B230-4389C3A094CE}" type="pres">
      <dgm:prSet presAssocID="{7DD5EE96-31AC-4A08-8582-763AB1AC8DC4}" presName="parentText" presStyleLbl="node1" presStyleIdx="6" presStyleCnt="8">
        <dgm:presLayoutVars>
          <dgm:chMax val="0"/>
          <dgm:bulletEnabled val="1"/>
        </dgm:presLayoutVars>
      </dgm:prSet>
      <dgm:spPr/>
    </dgm:pt>
    <dgm:pt modelId="{18199536-A6C8-4485-B56E-B7A103825F4C}" type="pres">
      <dgm:prSet presAssocID="{549F189D-3CF3-436E-A682-18461EA58F4D}" presName="spacer" presStyleCnt="0"/>
      <dgm:spPr/>
    </dgm:pt>
    <dgm:pt modelId="{7E816E07-A092-4702-84D2-0261D9B73177}" type="pres">
      <dgm:prSet presAssocID="{C19145D9-4407-4AF5-AA6D-772B8DA35FA9}" presName="parentText" presStyleLbl="node1" presStyleIdx="7" presStyleCnt="8">
        <dgm:presLayoutVars>
          <dgm:chMax val="0"/>
          <dgm:bulletEnabled val="1"/>
        </dgm:presLayoutVars>
      </dgm:prSet>
      <dgm:spPr/>
    </dgm:pt>
  </dgm:ptLst>
  <dgm:cxnLst>
    <dgm:cxn modelId="{66FE8400-DAAC-4D65-8760-A918D6CC1DCF}" srcId="{C2F99FBE-4C26-4208-B737-DFDC9441DE1D}" destId="{C53FB5E4-1926-4F97-B895-3733C5DDA189}" srcOrd="0" destOrd="0" parTransId="{B7CC8943-08FF-4D77-844F-0E9722F4107B}" sibTransId="{B671812A-BB30-41A5-A2DC-E72277130C79}"/>
    <dgm:cxn modelId="{02D3061F-3E38-4F50-98C2-58AD4EC824C1}" srcId="{C2F99FBE-4C26-4208-B737-DFDC9441DE1D}" destId="{C19145D9-4407-4AF5-AA6D-772B8DA35FA9}" srcOrd="7" destOrd="0" parTransId="{C19E5799-FB8C-4763-8074-A52D2C41B2CC}" sibTransId="{FD4B1B96-4319-4C88-B0F2-D50A39F26B67}"/>
    <dgm:cxn modelId="{8CEF9B22-7376-405F-BAFF-1C83ED66B668}" srcId="{C2F99FBE-4C26-4208-B737-DFDC9441DE1D}" destId="{35C4A6EC-FDBC-4844-890C-E658AA974B4E}" srcOrd="3" destOrd="0" parTransId="{12677D3C-B1EE-4854-A7AA-474B0F4D1E4B}" sibTransId="{4F99A1A7-77F4-42C1-AC3F-68BB89DF9A45}"/>
    <dgm:cxn modelId="{C1071431-E32F-43AA-B7C0-627ABCB64571}" type="presOf" srcId="{C53FB5E4-1926-4F97-B895-3733C5DDA189}" destId="{5B947A80-68A2-4660-9517-8839F04D5510}" srcOrd="0" destOrd="0" presId="urn:microsoft.com/office/officeart/2005/8/layout/vList2"/>
    <dgm:cxn modelId="{03455D46-B21F-4FDF-A239-BE27DCC9699F}" srcId="{C2F99FBE-4C26-4208-B737-DFDC9441DE1D}" destId="{7DD5EE96-31AC-4A08-8582-763AB1AC8DC4}" srcOrd="6" destOrd="0" parTransId="{66D533DF-06CF-4914-A512-86F21EBD6054}" sibTransId="{549F189D-3CF3-436E-A682-18461EA58F4D}"/>
    <dgm:cxn modelId="{6679F746-65E1-4ACA-90B6-F1CCE63CF5FC}" srcId="{C2F99FBE-4C26-4208-B737-DFDC9441DE1D}" destId="{C1E97509-2F99-41C6-8B64-933D1873C6CF}" srcOrd="4" destOrd="0" parTransId="{10CD2BCC-02E2-4E6D-8F40-B4DA39D26959}" sibTransId="{63FB97F7-3749-4D7C-A9D3-425B97427DB9}"/>
    <dgm:cxn modelId="{99FFC052-F2F6-4955-BD39-51399A2F0C0E}" srcId="{C2F99FBE-4C26-4208-B737-DFDC9441DE1D}" destId="{3E49B22D-C858-4E03-90E7-31B7D2716A8C}" srcOrd="1" destOrd="0" parTransId="{D14299D2-0B07-47FD-861A-934EC9011848}" sibTransId="{9D103BE1-3CDF-41F3-84A2-8203BE599781}"/>
    <dgm:cxn modelId="{1F565173-38C8-43D7-BF72-A7C7C889CF54}" srcId="{C2F99FBE-4C26-4208-B737-DFDC9441DE1D}" destId="{2F3BE5EA-85F6-433D-A86B-B7BAA2A02DA2}" srcOrd="5" destOrd="0" parTransId="{C4904D1B-34D6-488A-9A1E-EA856577C4AA}" sibTransId="{5D43C9E3-F44C-4BA2-A511-54FD503DAF79}"/>
    <dgm:cxn modelId="{1BAF1284-EC58-4D9A-A281-B089B797BC0C}" type="presOf" srcId="{2F3BE5EA-85F6-433D-A86B-B7BAA2A02DA2}" destId="{8A93EC5F-D106-473A-A9AF-3A17E0487313}" srcOrd="0" destOrd="0" presId="urn:microsoft.com/office/officeart/2005/8/layout/vList2"/>
    <dgm:cxn modelId="{0B777991-E940-4262-B9C1-973494FA9882}" srcId="{C2F99FBE-4C26-4208-B737-DFDC9441DE1D}" destId="{07E194D8-9C5C-49B1-95CB-91F9FF39D393}" srcOrd="2" destOrd="0" parTransId="{3A7E602B-4E30-41EE-96DF-2648CA7C75B0}" sibTransId="{C52137D2-BC2F-4C4E-9A04-565C8164F117}"/>
    <dgm:cxn modelId="{0CE1B99B-F68A-459B-8964-4DC2101FBEFC}" type="presOf" srcId="{3E49B22D-C858-4E03-90E7-31B7D2716A8C}" destId="{D1F76D8F-7A4F-4BD2-B334-C3D69F04A2AE}" srcOrd="0" destOrd="0" presId="urn:microsoft.com/office/officeart/2005/8/layout/vList2"/>
    <dgm:cxn modelId="{E8FA52AE-A7EE-4A1B-8117-39837B8DDFFF}" type="presOf" srcId="{35C4A6EC-FDBC-4844-890C-E658AA974B4E}" destId="{514463E6-5C58-4165-9685-D17EF6CED280}" srcOrd="0" destOrd="0" presId="urn:microsoft.com/office/officeart/2005/8/layout/vList2"/>
    <dgm:cxn modelId="{EB22D1C5-4286-4FC0-82B2-D3CF816ECE19}" type="presOf" srcId="{C1E97509-2F99-41C6-8B64-933D1873C6CF}" destId="{5A2C946B-84F2-4098-B335-BF3F11886A6A}" srcOrd="0" destOrd="0" presId="urn:microsoft.com/office/officeart/2005/8/layout/vList2"/>
    <dgm:cxn modelId="{2F7223D6-C032-434B-98AE-CF1BDE4C479C}" type="presOf" srcId="{7DD5EE96-31AC-4A08-8582-763AB1AC8DC4}" destId="{97C8AF0C-260A-4C7A-B230-4389C3A094CE}" srcOrd="0" destOrd="0" presId="urn:microsoft.com/office/officeart/2005/8/layout/vList2"/>
    <dgm:cxn modelId="{CE17F3DA-D261-42BA-9739-D61F3BF7B930}" type="presOf" srcId="{C2F99FBE-4C26-4208-B737-DFDC9441DE1D}" destId="{B107F352-203E-4D89-A9E3-13B1630E5113}" srcOrd="0" destOrd="0" presId="urn:microsoft.com/office/officeart/2005/8/layout/vList2"/>
    <dgm:cxn modelId="{5D8E24DD-0139-4A60-BE46-B047FFD5B18B}" type="presOf" srcId="{07E194D8-9C5C-49B1-95CB-91F9FF39D393}" destId="{2625F615-FA31-4883-A6FD-C6358B49EED8}" srcOrd="0" destOrd="0" presId="urn:microsoft.com/office/officeart/2005/8/layout/vList2"/>
    <dgm:cxn modelId="{9DE64AF9-A956-47F4-8E5A-9C7F30673362}" type="presOf" srcId="{C19145D9-4407-4AF5-AA6D-772B8DA35FA9}" destId="{7E816E07-A092-4702-84D2-0261D9B73177}" srcOrd="0" destOrd="0" presId="urn:microsoft.com/office/officeart/2005/8/layout/vList2"/>
    <dgm:cxn modelId="{27C20B44-1FA2-4C77-8611-C9804DEB40AA}" type="presParOf" srcId="{B107F352-203E-4D89-A9E3-13B1630E5113}" destId="{5B947A80-68A2-4660-9517-8839F04D5510}" srcOrd="0" destOrd="0" presId="urn:microsoft.com/office/officeart/2005/8/layout/vList2"/>
    <dgm:cxn modelId="{02BC10C9-6D1A-4FF4-9B3B-90AF644E5C73}" type="presParOf" srcId="{B107F352-203E-4D89-A9E3-13B1630E5113}" destId="{E796044D-C092-4F5A-884E-FAE687A39FC1}" srcOrd="1" destOrd="0" presId="urn:microsoft.com/office/officeart/2005/8/layout/vList2"/>
    <dgm:cxn modelId="{B72FA5B3-8A2F-49E2-B696-697C90F51AE8}" type="presParOf" srcId="{B107F352-203E-4D89-A9E3-13B1630E5113}" destId="{D1F76D8F-7A4F-4BD2-B334-C3D69F04A2AE}" srcOrd="2" destOrd="0" presId="urn:microsoft.com/office/officeart/2005/8/layout/vList2"/>
    <dgm:cxn modelId="{A5B3C3B5-7F02-40C5-B4B7-64DBCB202D81}" type="presParOf" srcId="{B107F352-203E-4D89-A9E3-13B1630E5113}" destId="{39922E85-0EA2-4CB6-BB79-873F16CC3532}" srcOrd="3" destOrd="0" presId="urn:microsoft.com/office/officeart/2005/8/layout/vList2"/>
    <dgm:cxn modelId="{6A9233B6-E5CC-46F0-A94F-AD7F0551DE32}" type="presParOf" srcId="{B107F352-203E-4D89-A9E3-13B1630E5113}" destId="{2625F615-FA31-4883-A6FD-C6358B49EED8}" srcOrd="4" destOrd="0" presId="urn:microsoft.com/office/officeart/2005/8/layout/vList2"/>
    <dgm:cxn modelId="{379C5287-07EA-467F-A6B4-31252D8862F9}" type="presParOf" srcId="{B107F352-203E-4D89-A9E3-13B1630E5113}" destId="{44A8EAD2-170B-464A-822E-834A5AA15D2B}" srcOrd="5" destOrd="0" presId="urn:microsoft.com/office/officeart/2005/8/layout/vList2"/>
    <dgm:cxn modelId="{DB54A3A2-953F-4049-8340-C4676E421820}" type="presParOf" srcId="{B107F352-203E-4D89-A9E3-13B1630E5113}" destId="{514463E6-5C58-4165-9685-D17EF6CED280}" srcOrd="6" destOrd="0" presId="urn:microsoft.com/office/officeart/2005/8/layout/vList2"/>
    <dgm:cxn modelId="{D946788A-A5A4-44CD-AEA9-018FF7E9CCFE}" type="presParOf" srcId="{B107F352-203E-4D89-A9E3-13B1630E5113}" destId="{24573894-918A-4A6F-A684-A1BD3ED250B4}" srcOrd="7" destOrd="0" presId="urn:microsoft.com/office/officeart/2005/8/layout/vList2"/>
    <dgm:cxn modelId="{77AA49A5-0148-4E46-8911-1CDD7032A1FE}" type="presParOf" srcId="{B107F352-203E-4D89-A9E3-13B1630E5113}" destId="{5A2C946B-84F2-4098-B335-BF3F11886A6A}" srcOrd="8" destOrd="0" presId="urn:microsoft.com/office/officeart/2005/8/layout/vList2"/>
    <dgm:cxn modelId="{4A85BBD2-A07C-421B-970D-3C10C6E4E868}" type="presParOf" srcId="{B107F352-203E-4D89-A9E3-13B1630E5113}" destId="{FDA6E100-1E37-4DF0-8E1E-4ED6BE153551}" srcOrd="9" destOrd="0" presId="urn:microsoft.com/office/officeart/2005/8/layout/vList2"/>
    <dgm:cxn modelId="{E491F457-7FFD-47B9-8EF4-EBA3A8BA253B}" type="presParOf" srcId="{B107F352-203E-4D89-A9E3-13B1630E5113}" destId="{8A93EC5F-D106-473A-A9AF-3A17E0487313}" srcOrd="10" destOrd="0" presId="urn:microsoft.com/office/officeart/2005/8/layout/vList2"/>
    <dgm:cxn modelId="{AB1025EA-765B-4689-AB92-B59B79BFDA37}" type="presParOf" srcId="{B107F352-203E-4D89-A9E3-13B1630E5113}" destId="{31160F97-A741-41F0-B93C-6E273C018D27}" srcOrd="11" destOrd="0" presId="urn:microsoft.com/office/officeart/2005/8/layout/vList2"/>
    <dgm:cxn modelId="{EFE721CC-381E-40DC-AF62-92A64B9EDF03}" type="presParOf" srcId="{B107F352-203E-4D89-A9E3-13B1630E5113}" destId="{97C8AF0C-260A-4C7A-B230-4389C3A094CE}" srcOrd="12" destOrd="0" presId="urn:microsoft.com/office/officeart/2005/8/layout/vList2"/>
    <dgm:cxn modelId="{5615C17F-C406-4AAB-9CA1-561BC2B86A7F}" type="presParOf" srcId="{B107F352-203E-4D89-A9E3-13B1630E5113}" destId="{18199536-A6C8-4485-B56E-B7A103825F4C}" srcOrd="13" destOrd="0" presId="urn:microsoft.com/office/officeart/2005/8/layout/vList2"/>
    <dgm:cxn modelId="{03FDF451-4AAE-48AC-8F83-17E58223A2BC}" type="presParOf" srcId="{B107F352-203E-4D89-A9E3-13B1630E5113}" destId="{7E816E07-A092-4702-84D2-0261D9B73177}"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40378-5EC7-445D-AE1C-F33F0EA39D4E}">
      <dsp:nvSpPr>
        <dsp:cNvPr id="0" name=""/>
        <dsp:cNvSpPr/>
      </dsp:nvSpPr>
      <dsp:spPr>
        <a:xfrm>
          <a:off x="0" y="446202"/>
          <a:ext cx="6034656" cy="35977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a:t>Préparation des données</a:t>
          </a:r>
          <a:endParaRPr lang="en-US" sz="1500" kern="1200"/>
        </a:p>
      </dsp:txBody>
      <dsp:txXfrm>
        <a:off x="17563" y="463765"/>
        <a:ext cx="5999530" cy="324648"/>
      </dsp:txXfrm>
    </dsp:sp>
    <dsp:sp modelId="{355A4289-F814-46EA-A88A-C563E2786AB1}">
      <dsp:nvSpPr>
        <dsp:cNvPr id="0" name=""/>
        <dsp:cNvSpPr/>
      </dsp:nvSpPr>
      <dsp:spPr>
        <a:xfrm>
          <a:off x="0" y="849177"/>
          <a:ext cx="6034656" cy="359774"/>
        </a:xfrm>
        <a:prstGeom prst="roundRect">
          <a:avLst/>
        </a:prstGeom>
        <a:gradFill rotWithShape="0">
          <a:gsLst>
            <a:gs pos="0">
              <a:schemeClr val="accent2">
                <a:hueOff val="344192"/>
                <a:satOff val="-3319"/>
                <a:lumOff val="-980"/>
                <a:alphaOff val="0"/>
                <a:satMod val="103000"/>
                <a:lumMod val="102000"/>
                <a:tint val="94000"/>
              </a:schemeClr>
            </a:gs>
            <a:gs pos="50000">
              <a:schemeClr val="accent2">
                <a:hueOff val="344192"/>
                <a:satOff val="-3319"/>
                <a:lumOff val="-980"/>
                <a:alphaOff val="0"/>
                <a:satMod val="110000"/>
                <a:lumMod val="100000"/>
                <a:shade val="100000"/>
              </a:schemeClr>
            </a:gs>
            <a:gs pos="100000">
              <a:schemeClr val="accent2">
                <a:hueOff val="344192"/>
                <a:satOff val="-3319"/>
                <a:lumOff val="-98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a:t>Partitionnement des données</a:t>
          </a:r>
          <a:endParaRPr lang="en-US" sz="1500" kern="1200"/>
        </a:p>
      </dsp:txBody>
      <dsp:txXfrm>
        <a:off x="17563" y="866740"/>
        <a:ext cx="5999530" cy="324648"/>
      </dsp:txXfrm>
    </dsp:sp>
    <dsp:sp modelId="{1302B875-0EC2-499A-9A2F-9BFC08D75D94}">
      <dsp:nvSpPr>
        <dsp:cNvPr id="0" name=""/>
        <dsp:cNvSpPr/>
      </dsp:nvSpPr>
      <dsp:spPr>
        <a:xfrm>
          <a:off x="0" y="1252152"/>
          <a:ext cx="6034656" cy="359774"/>
        </a:xfrm>
        <a:prstGeom prst="roundRect">
          <a:avLst/>
        </a:prstGeom>
        <a:gradFill rotWithShape="0">
          <a:gsLst>
            <a:gs pos="0">
              <a:schemeClr val="accent2">
                <a:hueOff val="688384"/>
                <a:satOff val="-6637"/>
                <a:lumOff val="-1961"/>
                <a:alphaOff val="0"/>
                <a:satMod val="103000"/>
                <a:lumMod val="102000"/>
                <a:tint val="94000"/>
              </a:schemeClr>
            </a:gs>
            <a:gs pos="50000">
              <a:schemeClr val="accent2">
                <a:hueOff val="688384"/>
                <a:satOff val="-6637"/>
                <a:lumOff val="-1961"/>
                <a:alphaOff val="0"/>
                <a:satMod val="110000"/>
                <a:lumMod val="100000"/>
                <a:shade val="100000"/>
              </a:schemeClr>
            </a:gs>
            <a:gs pos="100000">
              <a:schemeClr val="accent2">
                <a:hueOff val="688384"/>
                <a:satOff val="-6637"/>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a:t>Features Scaling</a:t>
          </a:r>
          <a:endParaRPr lang="en-US" sz="1500" kern="1200"/>
        </a:p>
      </dsp:txBody>
      <dsp:txXfrm>
        <a:off x="17563" y="1269715"/>
        <a:ext cx="5999530" cy="324648"/>
      </dsp:txXfrm>
    </dsp:sp>
    <dsp:sp modelId="{219D05F7-6753-4340-AD10-2AEA6E7684A8}">
      <dsp:nvSpPr>
        <dsp:cNvPr id="0" name=""/>
        <dsp:cNvSpPr/>
      </dsp:nvSpPr>
      <dsp:spPr>
        <a:xfrm>
          <a:off x="0" y="1655127"/>
          <a:ext cx="6034656" cy="359774"/>
        </a:xfrm>
        <a:prstGeom prst="roundRect">
          <a:avLst/>
        </a:prstGeom>
        <a:gradFill rotWithShape="0">
          <a:gsLst>
            <a:gs pos="0">
              <a:schemeClr val="accent2">
                <a:hueOff val="1032576"/>
                <a:satOff val="-9956"/>
                <a:lumOff val="-2941"/>
                <a:alphaOff val="0"/>
                <a:satMod val="103000"/>
                <a:lumMod val="102000"/>
                <a:tint val="94000"/>
              </a:schemeClr>
            </a:gs>
            <a:gs pos="50000">
              <a:schemeClr val="accent2">
                <a:hueOff val="1032576"/>
                <a:satOff val="-9956"/>
                <a:lumOff val="-2941"/>
                <a:alphaOff val="0"/>
                <a:satMod val="110000"/>
                <a:lumMod val="100000"/>
                <a:shade val="100000"/>
              </a:schemeClr>
            </a:gs>
            <a:gs pos="100000">
              <a:schemeClr val="accent2">
                <a:hueOff val="1032576"/>
                <a:satOff val="-9956"/>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a:t>Entrainement du modèle</a:t>
          </a:r>
          <a:endParaRPr lang="en-US" sz="1500" kern="1200"/>
        </a:p>
      </dsp:txBody>
      <dsp:txXfrm>
        <a:off x="17563" y="1672690"/>
        <a:ext cx="5999530" cy="324648"/>
      </dsp:txXfrm>
    </dsp:sp>
    <dsp:sp modelId="{7349E99F-4962-4AD0-9987-795070A860A4}">
      <dsp:nvSpPr>
        <dsp:cNvPr id="0" name=""/>
        <dsp:cNvSpPr/>
      </dsp:nvSpPr>
      <dsp:spPr>
        <a:xfrm>
          <a:off x="0" y="2058102"/>
          <a:ext cx="6034656" cy="359774"/>
        </a:xfrm>
        <a:prstGeom prst="roundRect">
          <a:avLst/>
        </a:prstGeom>
        <a:gradFill rotWithShape="0">
          <a:gsLst>
            <a:gs pos="0">
              <a:schemeClr val="accent2">
                <a:hueOff val="1376769"/>
                <a:satOff val="-13275"/>
                <a:lumOff val="-3921"/>
                <a:alphaOff val="0"/>
                <a:satMod val="103000"/>
                <a:lumMod val="102000"/>
                <a:tint val="94000"/>
              </a:schemeClr>
            </a:gs>
            <a:gs pos="50000">
              <a:schemeClr val="accent2">
                <a:hueOff val="1376769"/>
                <a:satOff val="-13275"/>
                <a:lumOff val="-3921"/>
                <a:alphaOff val="0"/>
                <a:satMod val="110000"/>
                <a:lumMod val="100000"/>
                <a:shade val="100000"/>
              </a:schemeClr>
            </a:gs>
            <a:gs pos="100000">
              <a:schemeClr val="accent2">
                <a:hueOff val="1376769"/>
                <a:satOff val="-13275"/>
                <a:lumOff val="-392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a:t>Evaluation des performances du modèle sur le jeu d'apprentissage</a:t>
          </a:r>
          <a:endParaRPr lang="en-US" sz="1500" kern="1200"/>
        </a:p>
      </dsp:txBody>
      <dsp:txXfrm>
        <a:off x="17563" y="2075665"/>
        <a:ext cx="5999530" cy="324648"/>
      </dsp:txXfrm>
    </dsp:sp>
    <dsp:sp modelId="{6D0E2F24-AC83-4906-BF7D-012B12F274FE}">
      <dsp:nvSpPr>
        <dsp:cNvPr id="0" name=""/>
        <dsp:cNvSpPr/>
      </dsp:nvSpPr>
      <dsp:spPr>
        <a:xfrm>
          <a:off x="0" y="2417877"/>
          <a:ext cx="6034656" cy="82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60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fr-FR" sz="1200" kern="1200"/>
            <a:t>Erreur quadratique moyenne</a:t>
          </a:r>
          <a:endParaRPr lang="en-US" sz="1200" kern="1200"/>
        </a:p>
        <a:p>
          <a:pPr marL="114300" lvl="1" indent="-114300" algn="l" defTabSz="533400">
            <a:lnSpc>
              <a:spcPct val="90000"/>
            </a:lnSpc>
            <a:spcBef>
              <a:spcPct val="0"/>
            </a:spcBef>
            <a:spcAft>
              <a:spcPct val="20000"/>
            </a:spcAft>
            <a:buChar char="•"/>
          </a:pPr>
          <a:r>
            <a:rPr lang="fr-FR" sz="1200" kern="1200"/>
            <a:t>Racine carrée de l'erreur quadratique moyenne</a:t>
          </a:r>
          <a:endParaRPr lang="en-US" sz="1200" kern="1200"/>
        </a:p>
        <a:p>
          <a:pPr marL="114300" lvl="1" indent="-114300" algn="l" defTabSz="533400">
            <a:lnSpc>
              <a:spcPct val="90000"/>
            </a:lnSpc>
            <a:spcBef>
              <a:spcPct val="0"/>
            </a:spcBef>
            <a:spcAft>
              <a:spcPct val="20000"/>
            </a:spcAft>
            <a:buChar char="•"/>
          </a:pPr>
          <a:r>
            <a:rPr lang="fr-FR" sz="1200" kern="1200"/>
            <a:t>Coefficient de détermination</a:t>
          </a:r>
          <a:endParaRPr lang="en-US" sz="1200" kern="1200"/>
        </a:p>
        <a:p>
          <a:pPr marL="114300" lvl="1" indent="-114300" algn="l" defTabSz="533400">
            <a:lnSpc>
              <a:spcPct val="90000"/>
            </a:lnSpc>
            <a:spcBef>
              <a:spcPct val="0"/>
            </a:spcBef>
            <a:spcAft>
              <a:spcPct val="20000"/>
            </a:spcAft>
            <a:buChar char="•"/>
          </a:pPr>
          <a:r>
            <a:rPr lang="fr-FR" sz="1200" kern="1200"/>
            <a:t>Droite de régression</a:t>
          </a:r>
          <a:endParaRPr lang="en-US" sz="1200" kern="1200"/>
        </a:p>
      </dsp:txBody>
      <dsp:txXfrm>
        <a:off x="0" y="2417877"/>
        <a:ext cx="6034656" cy="822825"/>
      </dsp:txXfrm>
    </dsp:sp>
    <dsp:sp modelId="{10276A83-AC64-40E1-9AAE-49978AEF6D72}">
      <dsp:nvSpPr>
        <dsp:cNvPr id="0" name=""/>
        <dsp:cNvSpPr/>
      </dsp:nvSpPr>
      <dsp:spPr>
        <a:xfrm>
          <a:off x="0" y="3240702"/>
          <a:ext cx="6034656" cy="359774"/>
        </a:xfrm>
        <a:prstGeom prst="roundRect">
          <a:avLst/>
        </a:prstGeom>
        <a:gradFill rotWithShape="0">
          <a:gsLst>
            <a:gs pos="0">
              <a:schemeClr val="accent2">
                <a:hueOff val="1720961"/>
                <a:satOff val="-16594"/>
                <a:lumOff val="-4901"/>
                <a:alphaOff val="0"/>
                <a:satMod val="103000"/>
                <a:lumMod val="102000"/>
                <a:tint val="94000"/>
              </a:schemeClr>
            </a:gs>
            <a:gs pos="50000">
              <a:schemeClr val="accent2">
                <a:hueOff val="1720961"/>
                <a:satOff val="-16594"/>
                <a:lumOff val="-4901"/>
                <a:alphaOff val="0"/>
                <a:satMod val="110000"/>
                <a:lumMod val="100000"/>
                <a:shade val="100000"/>
              </a:schemeClr>
            </a:gs>
            <a:gs pos="100000">
              <a:schemeClr val="accent2">
                <a:hueOff val="1720961"/>
                <a:satOff val="-16594"/>
                <a:lumOff val="-49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fr-FR" sz="1500" kern="1200"/>
            <a:t>Synthèse des performances du modèle sur le jeu d'apprentissage</a:t>
          </a:r>
          <a:endParaRPr lang="fr-FR" sz="1500" kern="1200">
            <a:latin typeface="Neue Haas Grotesk Text Pro"/>
          </a:endParaRPr>
        </a:p>
      </dsp:txBody>
      <dsp:txXfrm>
        <a:off x="17563" y="3258265"/>
        <a:ext cx="5999530" cy="324648"/>
      </dsp:txXfrm>
    </dsp:sp>
    <dsp:sp modelId="{8D5ABB9E-FDFC-4526-9E56-5C2D8C932700}">
      <dsp:nvSpPr>
        <dsp:cNvPr id="0" name=""/>
        <dsp:cNvSpPr/>
      </dsp:nvSpPr>
      <dsp:spPr>
        <a:xfrm>
          <a:off x="0" y="3643677"/>
          <a:ext cx="6034656" cy="359774"/>
        </a:xfrm>
        <a:prstGeom prst="roundRect">
          <a:avLst/>
        </a:prstGeom>
        <a:gradFill rotWithShape="0">
          <a:gsLst>
            <a:gs pos="0">
              <a:schemeClr val="accent2">
                <a:hueOff val="2065153"/>
                <a:satOff val="-19912"/>
                <a:lumOff val="-5882"/>
                <a:alphaOff val="0"/>
                <a:satMod val="103000"/>
                <a:lumMod val="102000"/>
                <a:tint val="94000"/>
              </a:schemeClr>
            </a:gs>
            <a:gs pos="50000">
              <a:schemeClr val="accent2">
                <a:hueOff val="2065153"/>
                <a:satOff val="-19912"/>
                <a:lumOff val="-5882"/>
                <a:alphaOff val="0"/>
                <a:satMod val="110000"/>
                <a:lumMod val="100000"/>
                <a:shade val="100000"/>
              </a:schemeClr>
            </a:gs>
            <a:gs pos="100000">
              <a:schemeClr val="accent2">
                <a:hueOff val="2065153"/>
                <a:satOff val="-19912"/>
                <a:lumOff val="-588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fr-FR" sz="1500" kern="1200"/>
            <a:t>Evaluation des performances du modèle sur le jeu </a:t>
          </a:r>
          <a:r>
            <a:rPr lang="fr-FR" sz="1500" kern="1200">
              <a:latin typeface="Neue Haas Grotesk Text Pro"/>
            </a:rPr>
            <a:t>de test</a:t>
          </a:r>
          <a:endParaRPr lang="en-US" sz="1500" kern="1200"/>
        </a:p>
      </dsp:txBody>
      <dsp:txXfrm>
        <a:off x="17563" y="3661240"/>
        <a:ext cx="5999530" cy="324648"/>
      </dsp:txXfrm>
    </dsp:sp>
    <dsp:sp modelId="{AB9A1B0A-D48C-4426-9CAA-DD0ED805060F}">
      <dsp:nvSpPr>
        <dsp:cNvPr id="0" name=""/>
        <dsp:cNvSpPr/>
      </dsp:nvSpPr>
      <dsp:spPr>
        <a:xfrm>
          <a:off x="0" y="4003452"/>
          <a:ext cx="6034656" cy="82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60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fr-FR" sz="1200" kern="1200"/>
            <a:t>Erreur quadratique moyenne</a:t>
          </a:r>
          <a:endParaRPr lang="en-US" sz="1200" kern="1200"/>
        </a:p>
        <a:p>
          <a:pPr marL="114300" lvl="1" indent="-114300" algn="l" defTabSz="533400">
            <a:lnSpc>
              <a:spcPct val="90000"/>
            </a:lnSpc>
            <a:spcBef>
              <a:spcPct val="0"/>
            </a:spcBef>
            <a:spcAft>
              <a:spcPct val="20000"/>
            </a:spcAft>
            <a:buChar char="•"/>
          </a:pPr>
          <a:r>
            <a:rPr lang="fr-FR" sz="1200" kern="1200"/>
            <a:t>Racine carrée de l'erreur quadratique moyenne</a:t>
          </a:r>
          <a:endParaRPr lang="en-US" sz="1200" kern="1200"/>
        </a:p>
        <a:p>
          <a:pPr marL="114300" lvl="1" indent="-114300" algn="l" defTabSz="533400">
            <a:lnSpc>
              <a:spcPct val="90000"/>
            </a:lnSpc>
            <a:spcBef>
              <a:spcPct val="0"/>
            </a:spcBef>
            <a:spcAft>
              <a:spcPct val="20000"/>
            </a:spcAft>
            <a:buChar char="•"/>
          </a:pPr>
          <a:r>
            <a:rPr lang="fr-FR" sz="1200" kern="1200"/>
            <a:t>Coefficient de détermination</a:t>
          </a:r>
          <a:endParaRPr lang="en-US" sz="1200" kern="1200"/>
        </a:p>
        <a:p>
          <a:pPr marL="114300" lvl="1" indent="-114300" algn="l" defTabSz="533400">
            <a:lnSpc>
              <a:spcPct val="90000"/>
            </a:lnSpc>
            <a:spcBef>
              <a:spcPct val="0"/>
            </a:spcBef>
            <a:spcAft>
              <a:spcPct val="20000"/>
            </a:spcAft>
            <a:buChar char="•"/>
          </a:pPr>
          <a:r>
            <a:rPr lang="fr-FR" sz="1200" kern="1200"/>
            <a:t>Droite de régression</a:t>
          </a:r>
          <a:endParaRPr lang="en-US" sz="1200" kern="1200"/>
        </a:p>
      </dsp:txBody>
      <dsp:txXfrm>
        <a:off x="0" y="4003452"/>
        <a:ext cx="6034656" cy="822825"/>
      </dsp:txXfrm>
    </dsp:sp>
    <dsp:sp modelId="{7B72EF63-6A5E-4E40-894E-88DAEDA8A9A8}">
      <dsp:nvSpPr>
        <dsp:cNvPr id="0" name=""/>
        <dsp:cNvSpPr/>
      </dsp:nvSpPr>
      <dsp:spPr>
        <a:xfrm>
          <a:off x="0" y="4826277"/>
          <a:ext cx="6034656" cy="359774"/>
        </a:xfrm>
        <a:prstGeom prst="roundRect">
          <a:avLst/>
        </a:prstGeom>
        <a:gradFill rotWithShape="0">
          <a:gsLst>
            <a:gs pos="0">
              <a:schemeClr val="accent2">
                <a:hueOff val="2409345"/>
                <a:satOff val="-23231"/>
                <a:lumOff val="-6862"/>
                <a:alphaOff val="0"/>
                <a:satMod val="103000"/>
                <a:lumMod val="102000"/>
                <a:tint val="94000"/>
              </a:schemeClr>
            </a:gs>
            <a:gs pos="50000">
              <a:schemeClr val="accent2">
                <a:hueOff val="2409345"/>
                <a:satOff val="-23231"/>
                <a:lumOff val="-6862"/>
                <a:alphaOff val="0"/>
                <a:satMod val="110000"/>
                <a:lumMod val="100000"/>
                <a:shade val="100000"/>
              </a:schemeClr>
            </a:gs>
            <a:gs pos="100000">
              <a:schemeClr val="accent2">
                <a:hueOff val="2409345"/>
                <a:satOff val="-23231"/>
                <a:lumOff val="-6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fr-FR" sz="1500" kern="1200"/>
            <a:t>Synthèse des performances du modèle sur le jeu d'apprentissage</a:t>
          </a:r>
          <a:endParaRPr lang="fr-FR" sz="1500" kern="1200">
            <a:latin typeface="Neue Haas Grotesk Text Pro"/>
          </a:endParaRPr>
        </a:p>
      </dsp:txBody>
      <dsp:txXfrm>
        <a:off x="17563" y="4843840"/>
        <a:ext cx="5999530"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E50C9-BB98-4615-B9AD-4409D82F8DD0}">
      <dsp:nvSpPr>
        <dsp:cNvPr id="0" name=""/>
        <dsp:cNvSpPr/>
      </dsp:nvSpPr>
      <dsp:spPr>
        <a:xfrm>
          <a:off x="0" y="158508"/>
          <a:ext cx="6034656" cy="72722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a:t>On créer notre réseaux de neurones qui aura autant d'entrées que de features ; </a:t>
          </a:r>
          <a:endParaRPr lang="en-US" sz="1300" kern="1200"/>
        </a:p>
      </dsp:txBody>
      <dsp:txXfrm>
        <a:off x="35500" y="194008"/>
        <a:ext cx="5963656" cy="656228"/>
      </dsp:txXfrm>
    </dsp:sp>
    <dsp:sp modelId="{28B4A656-48C2-4DC9-BA21-A3BE2ECEA966}">
      <dsp:nvSpPr>
        <dsp:cNvPr id="0" name=""/>
        <dsp:cNvSpPr/>
      </dsp:nvSpPr>
      <dsp:spPr>
        <a:xfrm>
          <a:off x="0" y="923176"/>
          <a:ext cx="6034656" cy="727228"/>
        </a:xfrm>
        <a:prstGeom prst="roundRect">
          <a:avLst/>
        </a:prstGeom>
        <a:gradFill rotWithShape="0">
          <a:gsLst>
            <a:gs pos="0">
              <a:schemeClr val="accent2">
                <a:hueOff val="401557"/>
                <a:satOff val="-3872"/>
                <a:lumOff val="-1144"/>
                <a:alphaOff val="0"/>
                <a:satMod val="103000"/>
                <a:lumMod val="102000"/>
                <a:tint val="94000"/>
              </a:schemeClr>
            </a:gs>
            <a:gs pos="50000">
              <a:schemeClr val="accent2">
                <a:hueOff val="401557"/>
                <a:satOff val="-3872"/>
                <a:lumOff val="-1144"/>
                <a:alphaOff val="0"/>
                <a:satMod val="110000"/>
                <a:lumMod val="100000"/>
                <a:shade val="100000"/>
              </a:schemeClr>
            </a:gs>
            <a:gs pos="100000">
              <a:schemeClr val="accent2">
                <a:hueOff val="401557"/>
                <a:satOff val="-3872"/>
                <a:lumOff val="-11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fr-FR" sz="1300" kern="1200"/>
            <a:t>On détermine le nombre </a:t>
          </a:r>
          <a:r>
            <a:rPr lang="fr-FR" sz="1300" kern="1200" err="1"/>
            <a:t>hidden</a:t>
          </a:r>
          <a:r>
            <a:rPr lang="fr-FR" sz="1300" kern="1200"/>
            <a:t> </a:t>
          </a:r>
          <a:r>
            <a:rPr lang="fr-FR" sz="1300" kern="1200" err="1"/>
            <a:t>layers</a:t>
          </a:r>
          <a:r>
            <a:rPr lang="fr-FR" sz="1300" kern="1200"/>
            <a:t> (souvent 2, pour éviter un temps trop important de calcul) et son nombre de neurones contenu  à l'intérieur </a:t>
          </a:r>
          <a:r>
            <a:rPr lang="fr-FR" sz="1300" kern="1200">
              <a:latin typeface="Neue Haas Grotesk Text Pro"/>
            </a:rPr>
            <a:t>(souvent 512)</a:t>
          </a:r>
          <a:r>
            <a:rPr lang="fr-FR" sz="1300" kern="1200"/>
            <a:t> </a:t>
          </a:r>
          <a:endParaRPr lang="en-US" sz="1300" kern="1200"/>
        </a:p>
      </dsp:txBody>
      <dsp:txXfrm>
        <a:off x="35500" y="958676"/>
        <a:ext cx="5963656" cy="656228"/>
      </dsp:txXfrm>
    </dsp:sp>
    <dsp:sp modelId="{ECF466CE-E337-47CA-97FF-D55A904E9EDF}">
      <dsp:nvSpPr>
        <dsp:cNvPr id="0" name=""/>
        <dsp:cNvSpPr/>
      </dsp:nvSpPr>
      <dsp:spPr>
        <a:xfrm>
          <a:off x="0" y="1687844"/>
          <a:ext cx="6034656" cy="727228"/>
        </a:xfrm>
        <a:prstGeom prst="roundRect">
          <a:avLst/>
        </a:prstGeom>
        <a:gradFill rotWithShape="0">
          <a:gsLst>
            <a:gs pos="0">
              <a:schemeClr val="accent2">
                <a:hueOff val="803115"/>
                <a:satOff val="-7744"/>
                <a:lumOff val="-2287"/>
                <a:alphaOff val="0"/>
                <a:satMod val="103000"/>
                <a:lumMod val="102000"/>
                <a:tint val="94000"/>
              </a:schemeClr>
            </a:gs>
            <a:gs pos="50000">
              <a:schemeClr val="accent2">
                <a:hueOff val="803115"/>
                <a:satOff val="-7744"/>
                <a:lumOff val="-2287"/>
                <a:alphaOff val="0"/>
                <a:satMod val="110000"/>
                <a:lumMod val="100000"/>
                <a:shade val="100000"/>
              </a:schemeClr>
            </a:gs>
            <a:gs pos="100000">
              <a:schemeClr val="accent2">
                <a:hueOff val="803115"/>
                <a:satOff val="-7744"/>
                <a:lumOff val="-22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a:t>INCLURE une fonction d'activation de type sigmoïde </a:t>
          </a:r>
          <a:endParaRPr lang="en-US" sz="1300" kern="1200"/>
        </a:p>
      </dsp:txBody>
      <dsp:txXfrm>
        <a:off x="35500" y="1723344"/>
        <a:ext cx="5963656" cy="656228"/>
      </dsp:txXfrm>
    </dsp:sp>
    <dsp:sp modelId="{8E716503-F759-4582-B1BF-0252D71A49EC}">
      <dsp:nvSpPr>
        <dsp:cNvPr id="0" name=""/>
        <dsp:cNvSpPr/>
      </dsp:nvSpPr>
      <dsp:spPr>
        <a:xfrm>
          <a:off x="0" y="2452512"/>
          <a:ext cx="6034656" cy="727228"/>
        </a:xfrm>
        <a:prstGeom prst="roundRect">
          <a:avLst/>
        </a:prstGeom>
        <a:gradFill rotWithShape="0">
          <a:gsLst>
            <a:gs pos="0">
              <a:schemeClr val="accent2">
                <a:hueOff val="1204672"/>
                <a:satOff val="-11616"/>
                <a:lumOff val="-3431"/>
                <a:alphaOff val="0"/>
                <a:satMod val="103000"/>
                <a:lumMod val="102000"/>
                <a:tint val="94000"/>
              </a:schemeClr>
            </a:gs>
            <a:gs pos="50000">
              <a:schemeClr val="accent2">
                <a:hueOff val="1204672"/>
                <a:satOff val="-11616"/>
                <a:lumOff val="-3431"/>
                <a:alphaOff val="0"/>
                <a:satMod val="110000"/>
                <a:lumMod val="100000"/>
                <a:shade val="100000"/>
              </a:schemeClr>
            </a:gs>
            <a:gs pos="100000">
              <a:schemeClr val="accent2">
                <a:hueOff val="1204672"/>
                <a:satOff val="-11616"/>
                <a:lumOff val="-343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a:t>En output, on créer le neurone de sortie qui sera notre prédiction</a:t>
          </a:r>
          <a:endParaRPr lang="en-US" sz="1300" kern="1200"/>
        </a:p>
      </dsp:txBody>
      <dsp:txXfrm>
        <a:off x="35500" y="2488012"/>
        <a:ext cx="5963656" cy="656228"/>
      </dsp:txXfrm>
    </dsp:sp>
    <dsp:sp modelId="{A41E9954-252A-4A75-A773-C6748B0563DE}">
      <dsp:nvSpPr>
        <dsp:cNvPr id="0" name=""/>
        <dsp:cNvSpPr/>
      </dsp:nvSpPr>
      <dsp:spPr>
        <a:xfrm>
          <a:off x="0" y="3217181"/>
          <a:ext cx="6034656" cy="727228"/>
        </a:xfrm>
        <a:prstGeom prst="roundRect">
          <a:avLst/>
        </a:prstGeom>
        <a:gradFill rotWithShape="0">
          <a:gsLst>
            <a:gs pos="0">
              <a:schemeClr val="accent2">
                <a:hueOff val="1606230"/>
                <a:satOff val="-15487"/>
                <a:lumOff val="-4575"/>
                <a:alphaOff val="0"/>
                <a:satMod val="103000"/>
                <a:lumMod val="102000"/>
                <a:tint val="94000"/>
              </a:schemeClr>
            </a:gs>
            <a:gs pos="50000">
              <a:schemeClr val="accent2">
                <a:hueOff val="1606230"/>
                <a:satOff val="-15487"/>
                <a:lumOff val="-4575"/>
                <a:alphaOff val="0"/>
                <a:satMod val="110000"/>
                <a:lumMod val="100000"/>
                <a:shade val="100000"/>
              </a:schemeClr>
            </a:gs>
            <a:gs pos="100000">
              <a:schemeClr val="accent2">
                <a:hueOff val="1606230"/>
                <a:satOff val="-15487"/>
                <a:lumOff val="-457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fr-FR" sz="1300" kern="1200"/>
            <a:t>On utilise, compile() sur le modèle afin d'optimiser le </a:t>
          </a:r>
          <a:r>
            <a:rPr lang="fr-FR" sz="1300" kern="1200" err="1"/>
            <a:t>mean</a:t>
          </a:r>
          <a:r>
            <a:rPr lang="fr-FR" sz="1300" kern="1200"/>
            <a:t> </a:t>
          </a:r>
          <a:r>
            <a:rPr lang="fr-FR" sz="1300" kern="1200" err="1"/>
            <a:t>squared</a:t>
          </a:r>
          <a:r>
            <a:rPr lang="fr-FR" sz="1300" kern="1200"/>
            <a:t> </a:t>
          </a:r>
          <a:r>
            <a:rPr lang="fr-FR" sz="1300" kern="1200" err="1"/>
            <a:t>error</a:t>
          </a:r>
          <a:r>
            <a:rPr lang="fr-FR" sz="1300" kern="1200"/>
            <a:t>, </a:t>
          </a:r>
          <a:r>
            <a:rPr lang="fr-FR" sz="1300" kern="1200" err="1"/>
            <a:t>optimizer</a:t>
          </a:r>
          <a:r>
            <a:rPr lang="fr-FR" sz="1300" kern="1200"/>
            <a:t> , et </a:t>
          </a:r>
          <a:r>
            <a:rPr lang="fr-FR" sz="1300" kern="1200" err="1"/>
            <a:t>metrics</a:t>
          </a:r>
          <a:r>
            <a:rPr lang="fr-FR" sz="1300" kern="1200"/>
            <a:t>. </a:t>
          </a:r>
          <a:endParaRPr lang="en-US" sz="1300" kern="1200"/>
        </a:p>
      </dsp:txBody>
      <dsp:txXfrm>
        <a:off x="35500" y="3252681"/>
        <a:ext cx="5963656" cy="656228"/>
      </dsp:txXfrm>
    </dsp:sp>
    <dsp:sp modelId="{A509CC8B-2679-4B97-90EF-9B0FBC684C9E}">
      <dsp:nvSpPr>
        <dsp:cNvPr id="0" name=""/>
        <dsp:cNvSpPr/>
      </dsp:nvSpPr>
      <dsp:spPr>
        <a:xfrm>
          <a:off x="0" y="3981849"/>
          <a:ext cx="6034656" cy="727228"/>
        </a:xfrm>
        <a:prstGeom prst="roundRect">
          <a:avLst/>
        </a:prstGeom>
        <a:gradFill rotWithShape="0">
          <a:gsLst>
            <a:gs pos="0">
              <a:schemeClr val="accent2">
                <a:hueOff val="2007787"/>
                <a:satOff val="-19359"/>
                <a:lumOff val="-5718"/>
                <a:alphaOff val="0"/>
                <a:satMod val="103000"/>
                <a:lumMod val="102000"/>
                <a:tint val="94000"/>
              </a:schemeClr>
            </a:gs>
            <a:gs pos="50000">
              <a:schemeClr val="accent2">
                <a:hueOff val="2007787"/>
                <a:satOff val="-19359"/>
                <a:lumOff val="-5718"/>
                <a:alphaOff val="0"/>
                <a:satMod val="110000"/>
                <a:lumMod val="100000"/>
                <a:shade val="100000"/>
              </a:schemeClr>
            </a:gs>
            <a:gs pos="100000">
              <a:schemeClr val="accent2">
                <a:hueOff val="2007787"/>
                <a:satOff val="-19359"/>
                <a:lumOff val="-571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a:t>On paramètre la loss function en : binary_crossentropy qui est construite exprès pour les problèmes binaires</a:t>
          </a:r>
          <a:endParaRPr lang="en-US" sz="1300" kern="1200"/>
        </a:p>
      </dsp:txBody>
      <dsp:txXfrm>
        <a:off x="35500" y="4017349"/>
        <a:ext cx="5963656" cy="656228"/>
      </dsp:txXfrm>
    </dsp:sp>
    <dsp:sp modelId="{ED5B812F-160C-4A9B-915D-02F0D7C4992A}">
      <dsp:nvSpPr>
        <dsp:cNvPr id="0" name=""/>
        <dsp:cNvSpPr/>
      </dsp:nvSpPr>
      <dsp:spPr>
        <a:xfrm>
          <a:off x="0" y="4746517"/>
          <a:ext cx="6034656" cy="727228"/>
        </a:xfrm>
        <a:prstGeom prst="roundRect">
          <a:avLst/>
        </a:prstGeom>
        <a:gradFill rotWithShape="0">
          <a:gsLst>
            <a:gs pos="0">
              <a:schemeClr val="accent2">
                <a:hueOff val="2409345"/>
                <a:satOff val="-23231"/>
                <a:lumOff val="-6862"/>
                <a:alphaOff val="0"/>
                <a:satMod val="103000"/>
                <a:lumMod val="102000"/>
                <a:tint val="94000"/>
              </a:schemeClr>
            </a:gs>
            <a:gs pos="50000">
              <a:schemeClr val="accent2">
                <a:hueOff val="2409345"/>
                <a:satOff val="-23231"/>
                <a:lumOff val="-6862"/>
                <a:alphaOff val="0"/>
                <a:satMod val="110000"/>
                <a:lumMod val="100000"/>
                <a:shade val="100000"/>
              </a:schemeClr>
            </a:gs>
            <a:gs pos="100000">
              <a:schemeClr val="accent2">
                <a:hueOff val="2409345"/>
                <a:satOff val="-23231"/>
                <a:lumOff val="-6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fr-FR" sz="1300" kern="1200"/>
            <a:t>On fit le train dans le network et on laisse opérer la magie :) </a:t>
          </a:r>
          <a:endParaRPr lang="en-US" sz="1300" kern="1200"/>
        </a:p>
      </dsp:txBody>
      <dsp:txXfrm>
        <a:off x="35500" y="4782017"/>
        <a:ext cx="5963656" cy="656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47A80-68A2-4660-9517-8839F04D5510}">
      <dsp:nvSpPr>
        <dsp:cNvPr id="0" name=""/>
        <dsp:cNvSpPr/>
      </dsp:nvSpPr>
      <dsp:spPr>
        <a:xfrm>
          <a:off x="0" y="447326"/>
          <a:ext cx="6034656" cy="5569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kern="1200"/>
            <a:t>On créer notre réseaux de neurones qui aura autant d'entrées que de </a:t>
          </a:r>
          <a:r>
            <a:rPr lang="fr-FR" sz="1400" kern="1200" err="1"/>
            <a:t>features</a:t>
          </a:r>
          <a:r>
            <a:rPr lang="fr-FR" sz="1400" kern="1200">
              <a:latin typeface="Neue Haas Grotesk Text Pro"/>
            </a:rPr>
            <a:t> (pour une photo exemple (810x606</a:t>
          </a:r>
          <a:r>
            <a:rPr lang="fr-FR" sz="1400" kern="1200"/>
            <a:t> pixels</a:t>
          </a:r>
          <a:r>
            <a:rPr lang="fr-FR" sz="1400" kern="1200">
              <a:latin typeface="Neue Haas Grotesk Text Pro"/>
            </a:rPr>
            <a:t>) </a:t>
          </a:r>
          <a:endParaRPr lang="en-US" sz="1400" kern="1200" err="1"/>
        </a:p>
      </dsp:txBody>
      <dsp:txXfrm>
        <a:off x="27187" y="474513"/>
        <a:ext cx="5980282" cy="502546"/>
      </dsp:txXfrm>
    </dsp:sp>
    <dsp:sp modelId="{D1F76D8F-7A4F-4BD2-B334-C3D69F04A2AE}">
      <dsp:nvSpPr>
        <dsp:cNvPr id="0" name=""/>
        <dsp:cNvSpPr/>
      </dsp:nvSpPr>
      <dsp:spPr>
        <a:xfrm>
          <a:off x="0" y="1044566"/>
          <a:ext cx="6034656" cy="556920"/>
        </a:xfrm>
        <a:prstGeom prst="roundRect">
          <a:avLst/>
        </a:prstGeom>
        <a:gradFill rotWithShape="0">
          <a:gsLst>
            <a:gs pos="0">
              <a:schemeClr val="accent2">
                <a:hueOff val="344192"/>
                <a:satOff val="-3319"/>
                <a:lumOff val="-980"/>
                <a:alphaOff val="0"/>
                <a:satMod val="103000"/>
                <a:lumMod val="102000"/>
                <a:tint val="94000"/>
              </a:schemeClr>
            </a:gs>
            <a:gs pos="50000">
              <a:schemeClr val="accent2">
                <a:hueOff val="344192"/>
                <a:satOff val="-3319"/>
                <a:lumOff val="-980"/>
                <a:alphaOff val="0"/>
                <a:satMod val="110000"/>
                <a:lumMod val="100000"/>
                <a:shade val="100000"/>
              </a:schemeClr>
            </a:gs>
            <a:gs pos="100000">
              <a:schemeClr val="accent2">
                <a:hueOff val="344192"/>
                <a:satOff val="-3319"/>
                <a:lumOff val="-98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On détermine le nombre hidden layers (on double le nombre de features) </a:t>
          </a:r>
          <a:endParaRPr lang="en-US" sz="1400" kern="1200"/>
        </a:p>
      </dsp:txBody>
      <dsp:txXfrm>
        <a:off x="27187" y="1071753"/>
        <a:ext cx="5980282" cy="502546"/>
      </dsp:txXfrm>
    </dsp:sp>
    <dsp:sp modelId="{2625F615-FA31-4883-A6FD-C6358B49EED8}">
      <dsp:nvSpPr>
        <dsp:cNvPr id="0" name=""/>
        <dsp:cNvSpPr/>
      </dsp:nvSpPr>
      <dsp:spPr>
        <a:xfrm>
          <a:off x="0" y="1641806"/>
          <a:ext cx="6034656" cy="556920"/>
        </a:xfrm>
        <a:prstGeom prst="roundRect">
          <a:avLst/>
        </a:prstGeom>
        <a:gradFill rotWithShape="0">
          <a:gsLst>
            <a:gs pos="0">
              <a:schemeClr val="accent2">
                <a:hueOff val="688384"/>
                <a:satOff val="-6637"/>
                <a:lumOff val="-1961"/>
                <a:alphaOff val="0"/>
                <a:satMod val="103000"/>
                <a:lumMod val="102000"/>
                <a:tint val="94000"/>
              </a:schemeClr>
            </a:gs>
            <a:gs pos="50000">
              <a:schemeClr val="accent2">
                <a:hueOff val="688384"/>
                <a:satOff val="-6637"/>
                <a:lumOff val="-1961"/>
                <a:alphaOff val="0"/>
                <a:satMod val="110000"/>
                <a:lumMod val="100000"/>
                <a:shade val="100000"/>
              </a:schemeClr>
            </a:gs>
            <a:gs pos="100000">
              <a:schemeClr val="accent2">
                <a:hueOff val="688384"/>
                <a:satOff val="-6637"/>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En output, on créer les neurones de sortie qui seront au nombre de </a:t>
          </a:r>
          <a:r>
            <a:rPr lang="fr-FR" sz="1400" kern="1200" err="1"/>
            <a:t>features</a:t>
          </a:r>
          <a:r>
            <a:rPr lang="fr-FR" sz="1400" kern="1200"/>
            <a:t> à prédire</a:t>
          </a:r>
          <a:endParaRPr lang="en-US" sz="1400" kern="1200"/>
        </a:p>
      </dsp:txBody>
      <dsp:txXfrm>
        <a:off x="27187" y="1668993"/>
        <a:ext cx="5980282" cy="502546"/>
      </dsp:txXfrm>
    </dsp:sp>
    <dsp:sp modelId="{514463E6-5C58-4165-9685-D17EF6CED280}">
      <dsp:nvSpPr>
        <dsp:cNvPr id="0" name=""/>
        <dsp:cNvSpPr/>
      </dsp:nvSpPr>
      <dsp:spPr>
        <a:xfrm>
          <a:off x="0" y="2239046"/>
          <a:ext cx="6034656" cy="556920"/>
        </a:xfrm>
        <a:prstGeom prst="roundRect">
          <a:avLst/>
        </a:prstGeom>
        <a:gradFill rotWithShape="0">
          <a:gsLst>
            <a:gs pos="0">
              <a:schemeClr val="accent2">
                <a:hueOff val="1032576"/>
                <a:satOff val="-9956"/>
                <a:lumOff val="-2941"/>
                <a:alphaOff val="0"/>
                <a:satMod val="103000"/>
                <a:lumMod val="102000"/>
                <a:tint val="94000"/>
              </a:schemeClr>
            </a:gs>
            <a:gs pos="50000">
              <a:schemeClr val="accent2">
                <a:hueOff val="1032576"/>
                <a:satOff val="-9956"/>
                <a:lumOff val="-2941"/>
                <a:alphaOff val="0"/>
                <a:satMod val="110000"/>
                <a:lumMod val="100000"/>
                <a:shade val="100000"/>
              </a:schemeClr>
            </a:gs>
            <a:gs pos="100000">
              <a:schemeClr val="accent2">
                <a:hueOff val="1032576"/>
                <a:satOff val="-9956"/>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Neue Haas Grotesk Text Pro"/>
            </a:rPr>
            <a:t>On </a:t>
          </a:r>
          <a:r>
            <a:rPr lang="en-US" sz="1400" kern="1200" err="1">
              <a:latin typeface="Neue Haas Grotesk Text Pro"/>
            </a:rPr>
            <a:t>utilise</a:t>
          </a:r>
          <a:r>
            <a:rPr lang="en-US" sz="1400" kern="1200">
              <a:latin typeface="Neue Haas Grotesk Text Pro"/>
            </a:rPr>
            <a:t> la </a:t>
          </a:r>
          <a:r>
            <a:rPr lang="en-US" sz="1400" kern="1200" err="1">
              <a:latin typeface="Neue Haas Grotesk Text Pro"/>
            </a:rPr>
            <a:t>fonction</a:t>
          </a:r>
          <a:r>
            <a:rPr lang="en-US" sz="1400" kern="1200">
              <a:latin typeface="Neue Haas Grotesk Text Pro"/>
            </a:rPr>
            <a:t> </a:t>
          </a:r>
          <a:r>
            <a:rPr lang="en-US" sz="1400" kern="1200" err="1">
              <a:latin typeface="Neue Haas Grotesk Text Pro"/>
            </a:rPr>
            <a:t>d'activation</a:t>
          </a:r>
          <a:r>
            <a:rPr lang="en-US" sz="1400" kern="1200">
              <a:latin typeface="Neue Haas Grotesk Text Pro"/>
            </a:rPr>
            <a:t> </a:t>
          </a:r>
          <a:r>
            <a:rPr lang="en-US" sz="1400" kern="1200" err="1">
              <a:latin typeface="Neue Haas Grotesk Text Pro"/>
            </a:rPr>
            <a:t>Softmax</a:t>
          </a:r>
          <a:r>
            <a:rPr lang="en-US" sz="1400" kern="1200">
              <a:latin typeface="Neue Haas Grotesk Text Pro"/>
            </a:rPr>
            <a:t> pour nous </a:t>
          </a:r>
          <a:r>
            <a:rPr lang="en-US" sz="1400" kern="1200" err="1">
              <a:latin typeface="Neue Haas Grotesk Text Pro"/>
            </a:rPr>
            <a:t>prédire</a:t>
          </a:r>
          <a:r>
            <a:rPr lang="en-US" sz="1400" kern="1200">
              <a:latin typeface="Neue Haas Grotesk Text Pro"/>
            </a:rPr>
            <a:t> </a:t>
          </a:r>
          <a:r>
            <a:rPr lang="en-US" sz="1400" kern="1200" err="1">
              <a:latin typeface="Neue Haas Grotesk Text Pro"/>
            </a:rPr>
            <a:t>une</a:t>
          </a:r>
          <a:r>
            <a:rPr lang="en-US" sz="1400" kern="1200">
              <a:latin typeface="Neue Haas Grotesk Text Pro"/>
            </a:rPr>
            <a:t> </a:t>
          </a:r>
          <a:r>
            <a:rPr lang="en-US" sz="1400" kern="1200" err="1">
              <a:latin typeface="Neue Haas Grotesk Text Pro"/>
            </a:rPr>
            <a:t>probabilité</a:t>
          </a:r>
          <a:r>
            <a:rPr lang="en-US" sz="1400" kern="1200">
              <a:latin typeface="Neue Haas Grotesk Text Pro"/>
            </a:rPr>
            <a:t>.</a:t>
          </a:r>
        </a:p>
      </dsp:txBody>
      <dsp:txXfrm>
        <a:off x="27187" y="2266233"/>
        <a:ext cx="5980282" cy="502546"/>
      </dsp:txXfrm>
    </dsp:sp>
    <dsp:sp modelId="{5A2C946B-84F2-4098-B335-BF3F11886A6A}">
      <dsp:nvSpPr>
        <dsp:cNvPr id="0" name=""/>
        <dsp:cNvSpPr/>
      </dsp:nvSpPr>
      <dsp:spPr>
        <a:xfrm>
          <a:off x="0" y="2836286"/>
          <a:ext cx="6034656" cy="556920"/>
        </a:xfrm>
        <a:prstGeom prst="roundRect">
          <a:avLst/>
        </a:prstGeom>
        <a:gradFill rotWithShape="0">
          <a:gsLst>
            <a:gs pos="0">
              <a:schemeClr val="accent2">
                <a:hueOff val="1376769"/>
                <a:satOff val="-13275"/>
                <a:lumOff val="-3921"/>
                <a:alphaOff val="0"/>
                <a:satMod val="103000"/>
                <a:lumMod val="102000"/>
                <a:tint val="94000"/>
              </a:schemeClr>
            </a:gs>
            <a:gs pos="50000">
              <a:schemeClr val="accent2">
                <a:hueOff val="1376769"/>
                <a:satOff val="-13275"/>
                <a:lumOff val="-3921"/>
                <a:alphaOff val="0"/>
                <a:satMod val="110000"/>
                <a:lumMod val="100000"/>
                <a:shade val="100000"/>
              </a:schemeClr>
            </a:gs>
            <a:gs pos="100000">
              <a:schemeClr val="accent2">
                <a:hueOff val="1376769"/>
                <a:satOff val="-13275"/>
                <a:lumOff val="-392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On initialise les poids en utilisant un court intervalle exemple: [ 0:1]</a:t>
          </a:r>
          <a:endParaRPr lang="en-US" sz="1400" kern="1200"/>
        </a:p>
      </dsp:txBody>
      <dsp:txXfrm>
        <a:off x="27187" y="2863473"/>
        <a:ext cx="5980282" cy="502546"/>
      </dsp:txXfrm>
    </dsp:sp>
    <dsp:sp modelId="{8A93EC5F-D106-473A-A9AF-3A17E0487313}">
      <dsp:nvSpPr>
        <dsp:cNvPr id="0" name=""/>
        <dsp:cNvSpPr/>
      </dsp:nvSpPr>
      <dsp:spPr>
        <a:xfrm>
          <a:off x="0" y="3433527"/>
          <a:ext cx="6034656" cy="556920"/>
        </a:xfrm>
        <a:prstGeom prst="roundRect">
          <a:avLst/>
        </a:prstGeom>
        <a:gradFill rotWithShape="0">
          <a:gsLst>
            <a:gs pos="0">
              <a:schemeClr val="accent2">
                <a:hueOff val="1720961"/>
                <a:satOff val="-16594"/>
                <a:lumOff val="-4901"/>
                <a:alphaOff val="0"/>
                <a:satMod val="103000"/>
                <a:lumMod val="102000"/>
                <a:tint val="94000"/>
              </a:schemeClr>
            </a:gs>
            <a:gs pos="50000">
              <a:schemeClr val="accent2">
                <a:hueOff val="1720961"/>
                <a:satOff val="-16594"/>
                <a:lumOff val="-4901"/>
                <a:alphaOff val="0"/>
                <a:satMod val="110000"/>
                <a:lumMod val="100000"/>
                <a:shade val="100000"/>
              </a:schemeClr>
            </a:gs>
            <a:gs pos="100000">
              <a:schemeClr val="accent2">
                <a:hueOff val="1720961"/>
                <a:satOff val="-16594"/>
                <a:lumOff val="-49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kern="1200"/>
            <a:t>On paramètre la fonction cout </a:t>
          </a:r>
          <a:r>
            <a:rPr lang="fr-FR" sz="1400" kern="1200">
              <a:latin typeface="Neue Haas Grotesk Text Pro"/>
            </a:rPr>
            <a:t>en </a:t>
          </a:r>
          <a:r>
            <a:rPr lang="fr-FR" sz="1400" kern="1200" err="1">
              <a:latin typeface="Neue Haas Grotesk Text Pro"/>
            </a:rPr>
            <a:t>categorical_crossentropy</a:t>
          </a:r>
          <a:r>
            <a:rPr lang="fr-FR" sz="1400" kern="1200">
              <a:latin typeface="Neue Haas Grotesk Text Pro"/>
            </a:rPr>
            <a:t> qui pendant l'entrainement a pour rôle de pénaliser les erreurs en output</a:t>
          </a:r>
          <a:endParaRPr lang="en-US" sz="1400" kern="1200"/>
        </a:p>
      </dsp:txBody>
      <dsp:txXfrm>
        <a:off x="27187" y="3460714"/>
        <a:ext cx="5980282" cy="502546"/>
      </dsp:txXfrm>
    </dsp:sp>
    <dsp:sp modelId="{97C8AF0C-260A-4C7A-B230-4389C3A094CE}">
      <dsp:nvSpPr>
        <dsp:cNvPr id="0" name=""/>
        <dsp:cNvSpPr/>
      </dsp:nvSpPr>
      <dsp:spPr>
        <a:xfrm>
          <a:off x="0" y="4030767"/>
          <a:ext cx="6034656" cy="556920"/>
        </a:xfrm>
        <a:prstGeom prst="roundRect">
          <a:avLst/>
        </a:prstGeom>
        <a:gradFill rotWithShape="0">
          <a:gsLst>
            <a:gs pos="0">
              <a:schemeClr val="accent2">
                <a:hueOff val="2065153"/>
                <a:satOff val="-19912"/>
                <a:lumOff val="-5882"/>
                <a:alphaOff val="0"/>
                <a:satMod val="103000"/>
                <a:lumMod val="102000"/>
                <a:tint val="94000"/>
              </a:schemeClr>
            </a:gs>
            <a:gs pos="50000">
              <a:schemeClr val="accent2">
                <a:hueOff val="2065153"/>
                <a:satOff val="-19912"/>
                <a:lumOff val="-5882"/>
                <a:alphaOff val="0"/>
                <a:satMod val="110000"/>
                <a:lumMod val="100000"/>
                <a:shade val="100000"/>
              </a:schemeClr>
            </a:gs>
            <a:gs pos="100000">
              <a:schemeClr val="accent2">
                <a:hueOff val="2065153"/>
                <a:satOff val="-19912"/>
                <a:lumOff val="-588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kern="1200">
              <a:latin typeface="Neue Haas Grotesk Text Pro"/>
            </a:rPr>
            <a:t>Une bonne pratique est d'utiliser avant l'entrainement un one-hot-encoder</a:t>
          </a:r>
        </a:p>
      </dsp:txBody>
      <dsp:txXfrm>
        <a:off x="27187" y="4057954"/>
        <a:ext cx="5980282" cy="502546"/>
      </dsp:txXfrm>
    </dsp:sp>
    <dsp:sp modelId="{7E816E07-A092-4702-84D2-0261D9B73177}">
      <dsp:nvSpPr>
        <dsp:cNvPr id="0" name=""/>
        <dsp:cNvSpPr/>
      </dsp:nvSpPr>
      <dsp:spPr>
        <a:xfrm>
          <a:off x="0" y="4628006"/>
          <a:ext cx="6034656" cy="556920"/>
        </a:xfrm>
        <a:prstGeom prst="roundRect">
          <a:avLst/>
        </a:prstGeom>
        <a:gradFill rotWithShape="0">
          <a:gsLst>
            <a:gs pos="0">
              <a:schemeClr val="accent2">
                <a:hueOff val="2409345"/>
                <a:satOff val="-23231"/>
                <a:lumOff val="-6862"/>
                <a:alphaOff val="0"/>
                <a:satMod val="103000"/>
                <a:lumMod val="102000"/>
                <a:tint val="94000"/>
              </a:schemeClr>
            </a:gs>
            <a:gs pos="50000">
              <a:schemeClr val="accent2">
                <a:hueOff val="2409345"/>
                <a:satOff val="-23231"/>
                <a:lumOff val="-6862"/>
                <a:alphaOff val="0"/>
                <a:satMod val="110000"/>
                <a:lumMod val="100000"/>
                <a:shade val="100000"/>
              </a:schemeClr>
            </a:gs>
            <a:gs pos="100000">
              <a:schemeClr val="accent2">
                <a:hueOff val="2409345"/>
                <a:satOff val="-23231"/>
                <a:lumOff val="-6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On performe la back propagation </a:t>
          </a:r>
          <a:endParaRPr lang="en-US" sz="1400" kern="1200"/>
        </a:p>
      </dsp:txBody>
      <dsp:txXfrm>
        <a:off x="27187" y="4655193"/>
        <a:ext cx="5980282" cy="502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8/31/2022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‹N°›</a:t>
            </a:fld>
            <a:endParaRPr lang="en-US"/>
          </a:p>
        </p:txBody>
      </p:sp>
    </p:spTree>
    <p:extLst>
      <p:ext uri="{BB962C8B-B14F-4D97-AF65-F5344CB8AC3E}">
        <p14:creationId xmlns:p14="http://schemas.microsoft.com/office/powerpoint/2010/main" val="132864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8/31/2022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32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8/31/2022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32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8/31/2022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504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8/31/2022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99577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8/31/2022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92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8/31/2022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98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8/31/2022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81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8/31/2022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68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8/31/2022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62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8/31/2022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64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8/31/2022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‹N°›</a:t>
            </a:fld>
            <a:endParaRPr lang="en-US"/>
          </a:p>
        </p:txBody>
      </p:sp>
    </p:spTree>
    <p:extLst>
      <p:ext uri="{BB962C8B-B14F-4D97-AF65-F5344CB8AC3E}">
        <p14:creationId xmlns:p14="http://schemas.microsoft.com/office/powerpoint/2010/main" val="203059592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5953"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Rectangle 31">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1146"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p:cNvSpPr>
            <a:spLocks noGrp="1"/>
          </p:cNvSpPr>
          <p:nvPr>
            <p:ph type="ctrTitle"/>
          </p:nvPr>
        </p:nvSpPr>
        <p:spPr>
          <a:xfrm>
            <a:off x="8016858" y="1247140"/>
            <a:ext cx="3609982" cy="3450844"/>
          </a:xfrm>
        </p:spPr>
        <p:txBody>
          <a:bodyPr>
            <a:normAutofit/>
          </a:bodyPr>
          <a:lstStyle/>
          <a:p>
            <a:r>
              <a:rPr lang="fr-FR" sz="4800">
                <a:ea typeface="Meiryo"/>
              </a:rPr>
              <a:t>DEEP LEARNING</a:t>
            </a:r>
            <a:br>
              <a:rPr lang="fr-FR" sz="4800">
                <a:ea typeface="Meiryo"/>
              </a:rPr>
            </a:br>
            <a:endParaRPr lang="fr-FR" sz="4800">
              <a:ea typeface="Meiryo"/>
            </a:endParaRPr>
          </a:p>
        </p:txBody>
      </p:sp>
      <p:pic>
        <p:nvPicPr>
          <p:cNvPr id="4" name="Picture 3" descr="Dessin bleu et rose ressemblant à du marbre">
            <a:extLst>
              <a:ext uri="{FF2B5EF4-FFF2-40B4-BE49-F238E27FC236}">
                <a16:creationId xmlns:a16="http://schemas.microsoft.com/office/drawing/2014/main" id="{A3907F17-C4D4-D4CE-0FEB-1449B050A9AB}"/>
              </a:ext>
            </a:extLst>
          </p:cNvPr>
          <p:cNvPicPr>
            <a:picLocks noChangeAspect="1"/>
          </p:cNvPicPr>
          <p:nvPr/>
        </p:nvPicPr>
        <p:blipFill rotWithShape="1">
          <a:blip r:embed="rId2"/>
          <a:srcRect t="476" r="9" b="3790"/>
          <a:stretch/>
        </p:blipFill>
        <p:spPr>
          <a:xfrm>
            <a:off x="781399" y="2003975"/>
            <a:ext cx="4971087" cy="3331614"/>
          </a:xfrm>
          <a:prstGeom prst="rect">
            <a:avLst/>
          </a:prstGeom>
        </p:spPr>
      </p:pic>
      <p:pic>
        <p:nvPicPr>
          <p:cNvPr id="7" name="Image 7" descr="Une image contenant objet d’extérieur&#10;&#10;Description générée automatiquement">
            <a:extLst>
              <a:ext uri="{FF2B5EF4-FFF2-40B4-BE49-F238E27FC236}">
                <a16:creationId xmlns:a16="http://schemas.microsoft.com/office/drawing/2014/main" id="{EA36761A-E593-DA62-D3E6-71736F0435B9}"/>
              </a:ext>
            </a:extLst>
          </p:cNvPr>
          <p:cNvPicPr>
            <a:picLocks noChangeAspect="1"/>
          </p:cNvPicPr>
          <p:nvPr/>
        </p:nvPicPr>
        <p:blipFill>
          <a:blip r:embed="rId3"/>
          <a:stretch>
            <a:fillRect/>
          </a:stretch>
        </p:blipFill>
        <p:spPr>
          <a:xfrm>
            <a:off x="8017702" y="3997982"/>
            <a:ext cx="3737742" cy="2116340"/>
          </a:xfrm>
          <a:prstGeom prst="rect">
            <a:avLst/>
          </a:prstGeom>
        </p:spPr>
      </p:pic>
      <p:sp>
        <p:nvSpPr>
          <p:cNvPr id="3" name="ZoneTexte 2">
            <a:extLst>
              <a:ext uri="{FF2B5EF4-FFF2-40B4-BE49-F238E27FC236}">
                <a16:creationId xmlns:a16="http://schemas.microsoft.com/office/drawing/2014/main" id="{AD0E2554-FB67-979D-74EB-03AA45DA0299}"/>
              </a:ext>
            </a:extLst>
          </p:cNvPr>
          <p:cNvSpPr txBox="1"/>
          <p:nvPr/>
        </p:nvSpPr>
        <p:spPr>
          <a:xfrm>
            <a:off x="215031" y="6227524"/>
            <a:ext cx="5979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latin typeface="Montserrat"/>
              </a:rPr>
              <a:t>La </a:t>
            </a:r>
            <a:r>
              <a:rPr lang="en-US" b="1" i="1" err="1">
                <a:latin typeface="Montserrat"/>
              </a:rPr>
              <a:t>réussite</a:t>
            </a:r>
            <a:r>
              <a:rPr lang="en-US" b="1" i="1">
                <a:latin typeface="Montserrat"/>
              </a:rPr>
              <a:t> </a:t>
            </a:r>
            <a:r>
              <a:rPr lang="en-US" b="1" i="1" err="1">
                <a:latin typeface="Montserrat"/>
              </a:rPr>
              <a:t>comme</a:t>
            </a:r>
            <a:r>
              <a:rPr lang="en-US" b="1" i="1">
                <a:latin typeface="Montserrat"/>
              </a:rPr>
              <a:t> </a:t>
            </a:r>
            <a:r>
              <a:rPr lang="en-US" b="1" i="1" err="1">
                <a:latin typeface="Montserrat"/>
              </a:rPr>
              <a:t>produit</a:t>
            </a:r>
            <a:r>
              <a:rPr lang="en-US" b="1" i="1">
                <a:latin typeface="Montserrat"/>
              </a:rPr>
              <a:t> </a:t>
            </a:r>
            <a:r>
              <a:rPr lang="en-US" b="1" i="1" err="1">
                <a:latin typeface="Montserrat"/>
              </a:rPr>
              <a:t>d’essais</a:t>
            </a:r>
            <a:r>
              <a:rPr lang="en-US" b="1" i="1">
                <a:latin typeface="Montserrat"/>
              </a:rPr>
              <a:t> et </a:t>
            </a:r>
            <a:r>
              <a:rPr lang="en-US" b="1" i="1" err="1">
                <a:latin typeface="Montserrat"/>
              </a:rPr>
              <a:t>d’erreurs</a:t>
            </a:r>
            <a:r>
              <a:rPr lang="en-US" b="1" i="1">
                <a:latin typeface="Montserrat"/>
              </a:rPr>
              <a:t>.</a:t>
            </a:r>
            <a:r>
              <a:rPr lang="fr-FR">
                <a:latin typeface="Montserrat"/>
              </a:rPr>
              <a:t>​</a:t>
            </a:r>
            <a:endParaRPr lang="fr-F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1F2F1D0-7BE0-1FCC-D7F6-068FA8B494D9}"/>
              </a:ext>
            </a:extLst>
          </p:cNvPr>
          <p:cNvSpPr>
            <a:spLocks noGrp="1"/>
          </p:cNvSpPr>
          <p:nvPr>
            <p:ph idx="1"/>
          </p:nvPr>
        </p:nvSpPr>
        <p:spPr>
          <a:xfrm>
            <a:off x="1645219" y="1455526"/>
            <a:ext cx="9486690" cy="4113058"/>
          </a:xfrm>
        </p:spPr>
        <p:txBody>
          <a:bodyPr vert="horz" lIns="91440" tIns="45720" rIns="91440" bIns="45720" rtlCol="0" anchor="t">
            <a:normAutofit/>
          </a:bodyPr>
          <a:lstStyle/>
          <a:p>
            <a:r>
              <a:rPr lang="fr-FR" sz="2000" dirty="0">
                <a:latin typeface="Arial"/>
                <a:cs typeface="Arial"/>
              </a:rPr>
              <a:t>L'ensemble des poids détermine le fonctionnement du réseau de neurones. </a:t>
            </a:r>
            <a:br>
              <a:rPr lang="fr-FR" sz="2000" dirty="0">
                <a:latin typeface="Arial"/>
                <a:cs typeface="Arial"/>
              </a:rPr>
            </a:br>
            <a:r>
              <a:rPr lang="fr-FR" sz="2000" dirty="0">
                <a:latin typeface="Arial"/>
                <a:cs typeface="Arial"/>
              </a:rPr>
              <a:t>Les motifs sont présentés à un sous-ensemble du réseau de neurones : la </a:t>
            </a:r>
            <a:r>
              <a:rPr lang="fr-FR" sz="2000" b="1" dirty="0">
                <a:latin typeface="Arial"/>
                <a:cs typeface="Arial"/>
              </a:rPr>
              <a:t>couche d'entrée</a:t>
            </a:r>
            <a:r>
              <a:rPr lang="fr-FR" sz="2000" dirty="0">
                <a:latin typeface="Arial"/>
                <a:cs typeface="Arial"/>
              </a:rPr>
              <a:t>. Lorsqu'un motif est appliqué à un réseau, celui-ci cherche à atteindre un état stable. Lorsqu'il est atteint, les valeurs d'activation des neurones dans la </a:t>
            </a:r>
            <a:r>
              <a:rPr lang="fr-FR" sz="2000" b="1" dirty="0">
                <a:latin typeface="Arial"/>
                <a:cs typeface="Arial"/>
              </a:rPr>
              <a:t>couche de sortie</a:t>
            </a:r>
            <a:r>
              <a:rPr lang="fr-FR" sz="2000" dirty="0">
                <a:latin typeface="Arial"/>
                <a:cs typeface="Arial"/>
              </a:rPr>
              <a:t> constituent le résultat. Les neurones qui ne font ni partie de la couche d'entrée ni de la couche de sortie sont dits </a:t>
            </a:r>
            <a:r>
              <a:rPr lang="fr-FR" sz="2000" b="1" dirty="0">
                <a:latin typeface="Arial"/>
                <a:cs typeface="Arial"/>
              </a:rPr>
              <a:t>neurones cachés</a:t>
            </a:r>
            <a:r>
              <a:rPr lang="fr-FR" sz="2000" dirty="0">
                <a:latin typeface="Arial"/>
                <a:cs typeface="Arial"/>
              </a:rPr>
              <a:t>.</a:t>
            </a:r>
            <a:r>
              <a:rPr lang="fr-FR" b="1" dirty="0">
                <a:latin typeface="Arial"/>
                <a:cs typeface="Arial"/>
              </a:rPr>
              <a:t> </a:t>
            </a:r>
            <a:endParaRPr lang="fr-FR" dirty="0">
              <a:latin typeface="Arial"/>
              <a:cs typeface="Arial"/>
            </a:endParaRPr>
          </a:p>
          <a:p>
            <a:r>
              <a:rPr lang="fr-FR" sz="2000" dirty="0">
                <a:latin typeface="Arial"/>
                <a:cs typeface="Arial"/>
              </a:rPr>
              <a:t>Un neurone a une seule sortie, une valeur unique qui est envoyé à plusieurs neurones de la couche suivante.</a:t>
            </a:r>
          </a:p>
          <a:p>
            <a:r>
              <a:rPr lang="fr-FR" sz="2000" dirty="0">
                <a:latin typeface="Arial"/>
                <a:cs typeface="Arial"/>
              </a:rPr>
              <a:t>Il n'y a pas de connexion entre les neurones d'une même couche. Les connexions ne se font qu'avec les couches amont ou aval.</a:t>
            </a:r>
          </a:p>
        </p:txBody>
      </p:sp>
    </p:spTree>
    <p:extLst>
      <p:ext uri="{BB962C8B-B14F-4D97-AF65-F5344CB8AC3E}">
        <p14:creationId xmlns:p14="http://schemas.microsoft.com/office/powerpoint/2010/main" val="78281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796DD6-82EE-EF9D-DC83-BBD73FA7BD70}"/>
              </a:ext>
            </a:extLst>
          </p:cNvPr>
          <p:cNvSpPr>
            <a:spLocks noGrp="1"/>
          </p:cNvSpPr>
          <p:nvPr>
            <p:ph type="title"/>
          </p:nvPr>
        </p:nvSpPr>
        <p:spPr>
          <a:xfrm>
            <a:off x="1587710" y="455362"/>
            <a:ext cx="4067909" cy="1550419"/>
          </a:xfrm>
        </p:spPr>
        <p:txBody>
          <a:bodyPr>
            <a:normAutofit/>
          </a:bodyPr>
          <a:lstStyle/>
          <a:p>
            <a:r>
              <a:rPr lang="fr-FR" sz="4000"/>
              <a:t>Fonctions d'activation</a:t>
            </a:r>
          </a:p>
        </p:txBody>
      </p:sp>
      <p:sp>
        <p:nvSpPr>
          <p:cNvPr id="3" name="Espace réservé du contenu 2">
            <a:extLst>
              <a:ext uri="{FF2B5EF4-FFF2-40B4-BE49-F238E27FC236}">
                <a16:creationId xmlns:a16="http://schemas.microsoft.com/office/drawing/2014/main" id="{3DDE1F5F-29A8-869D-F68B-1350B1869B70}"/>
              </a:ext>
            </a:extLst>
          </p:cNvPr>
          <p:cNvSpPr>
            <a:spLocks noGrp="1"/>
          </p:cNvSpPr>
          <p:nvPr>
            <p:ph idx="1"/>
          </p:nvPr>
        </p:nvSpPr>
        <p:spPr>
          <a:xfrm>
            <a:off x="1587710" y="2160016"/>
            <a:ext cx="4067909" cy="3926152"/>
          </a:xfrm>
        </p:spPr>
        <p:txBody>
          <a:bodyPr vert="horz" lIns="91440" tIns="45720" rIns="91440" bIns="45720" rtlCol="0" anchor="t">
            <a:normAutofit/>
          </a:bodyPr>
          <a:lstStyle/>
          <a:p>
            <a:pPr marL="457200" indent="-457200">
              <a:lnSpc>
                <a:spcPct val="100000"/>
              </a:lnSpc>
              <a:buAutoNum type="romanUcPeriod"/>
            </a:pPr>
            <a:r>
              <a:rPr lang="fr-FR" sz="1900" dirty="0">
                <a:ea typeface="+mn-lt"/>
                <a:cs typeface="+mn-lt"/>
              </a:rPr>
              <a:t>💡 </a:t>
            </a:r>
            <a:r>
              <a:rPr lang="fr-FR" sz="1900" b="1" dirty="0"/>
              <a:t>Les fonctions d'activations</a:t>
            </a:r>
            <a:r>
              <a:rPr lang="fr-FR" sz="1900" dirty="0"/>
              <a:t> aident le réseau de neurones à utiliser les informations importantes tout en supprimant les informations sans intérêt. </a:t>
            </a:r>
          </a:p>
          <a:p>
            <a:pPr marL="457200" indent="-457200">
              <a:lnSpc>
                <a:spcPct val="100000"/>
              </a:lnSpc>
              <a:buAutoNum type="romanUcPeriod"/>
            </a:pPr>
            <a:r>
              <a:rPr lang="fr-FR" sz="1900" dirty="0"/>
              <a:t>Elles apportent une approche NON linéaire. </a:t>
            </a:r>
          </a:p>
          <a:p>
            <a:pPr marL="457200" indent="-457200">
              <a:lnSpc>
                <a:spcPct val="100000"/>
              </a:lnSpc>
              <a:buAutoNum type="romanUcPeriod"/>
            </a:pPr>
            <a:r>
              <a:rPr lang="fr-FR" sz="1900" dirty="0"/>
              <a:t>Elles décident si un neurone doit être activé ou pas.</a:t>
            </a:r>
          </a:p>
        </p:txBody>
      </p:sp>
      <p:pic>
        <p:nvPicPr>
          <p:cNvPr id="4" name="Image 4">
            <a:extLst>
              <a:ext uri="{FF2B5EF4-FFF2-40B4-BE49-F238E27FC236}">
                <a16:creationId xmlns:a16="http://schemas.microsoft.com/office/drawing/2014/main" id="{C2143EA4-3100-B995-DC51-AEC669849873}"/>
              </a:ext>
            </a:extLst>
          </p:cNvPr>
          <p:cNvPicPr>
            <a:picLocks noChangeAspect="1"/>
          </p:cNvPicPr>
          <p:nvPr/>
        </p:nvPicPr>
        <p:blipFill>
          <a:blip r:embed="rId2"/>
          <a:stretch>
            <a:fillRect/>
          </a:stretch>
        </p:blipFill>
        <p:spPr>
          <a:xfrm>
            <a:off x="6543175" y="238368"/>
            <a:ext cx="5302997" cy="6380155"/>
          </a:xfrm>
          <a:prstGeom prst="rect">
            <a:avLst/>
          </a:prstGeom>
        </p:spPr>
      </p:pic>
    </p:spTree>
    <p:extLst>
      <p:ext uri="{BB962C8B-B14F-4D97-AF65-F5344CB8AC3E}">
        <p14:creationId xmlns:p14="http://schemas.microsoft.com/office/powerpoint/2010/main" val="98930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94555-7B0B-34FD-D24F-B464A3FE7BFD}"/>
              </a:ext>
            </a:extLst>
          </p:cNvPr>
          <p:cNvSpPr>
            <a:spLocks noGrp="1"/>
          </p:cNvSpPr>
          <p:nvPr>
            <p:ph type="title"/>
          </p:nvPr>
        </p:nvSpPr>
        <p:spPr/>
        <p:txBody>
          <a:bodyPr>
            <a:normAutofit/>
          </a:bodyPr>
          <a:lstStyle/>
          <a:p>
            <a:r>
              <a:rPr lang="fr-FR" sz="4000"/>
              <a:t>Les 3 les plus connues </a:t>
            </a:r>
          </a:p>
        </p:txBody>
      </p:sp>
      <p:sp>
        <p:nvSpPr>
          <p:cNvPr id="4" name="ZoneTexte 3">
            <a:extLst>
              <a:ext uri="{FF2B5EF4-FFF2-40B4-BE49-F238E27FC236}">
                <a16:creationId xmlns:a16="http://schemas.microsoft.com/office/drawing/2014/main" id="{74D471FC-83C9-6EC9-BB73-B86141506114}"/>
              </a:ext>
            </a:extLst>
          </p:cNvPr>
          <p:cNvSpPr txBox="1"/>
          <p:nvPr/>
        </p:nvSpPr>
        <p:spPr>
          <a:xfrm>
            <a:off x="1334819" y="1813664"/>
            <a:ext cx="34002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sz="2000" err="1"/>
              <a:t>Binary</a:t>
            </a:r>
            <a:r>
              <a:rPr lang="fr-FR" sz="2000"/>
              <a:t> </a:t>
            </a:r>
            <a:r>
              <a:rPr lang="fr-FR" sz="2000" err="1"/>
              <a:t>Step</a:t>
            </a:r>
            <a:r>
              <a:rPr lang="fr-FR" sz="2000"/>
              <a:t> </a:t>
            </a:r>
          </a:p>
        </p:txBody>
      </p:sp>
      <p:sp>
        <p:nvSpPr>
          <p:cNvPr id="5" name="ZoneTexte 4">
            <a:extLst>
              <a:ext uri="{FF2B5EF4-FFF2-40B4-BE49-F238E27FC236}">
                <a16:creationId xmlns:a16="http://schemas.microsoft.com/office/drawing/2014/main" id="{18D780A9-A2CF-0C24-97C7-44224BBECF27}"/>
              </a:ext>
            </a:extLst>
          </p:cNvPr>
          <p:cNvSpPr txBox="1"/>
          <p:nvPr/>
        </p:nvSpPr>
        <p:spPr>
          <a:xfrm>
            <a:off x="2168568" y="3642986"/>
            <a:ext cx="20876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sz="2000"/>
          </a:p>
        </p:txBody>
      </p:sp>
      <p:pic>
        <p:nvPicPr>
          <p:cNvPr id="6" name="Image 6" descr="Une image contenant texte&#10;&#10;Description générée automatiquement">
            <a:extLst>
              <a:ext uri="{FF2B5EF4-FFF2-40B4-BE49-F238E27FC236}">
                <a16:creationId xmlns:a16="http://schemas.microsoft.com/office/drawing/2014/main" id="{D56E07F8-94BD-3FC0-3717-9296C5951B2C}"/>
              </a:ext>
            </a:extLst>
          </p:cNvPr>
          <p:cNvPicPr>
            <a:picLocks noChangeAspect="1"/>
          </p:cNvPicPr>
          <p:nvPr/>
        </p:nvPicPr>
        <p:blipFill>
          <a:blip r:embed="rId2"/>
          <a:stretch>
            <a:fillRect/>
          </a:stretch>
        </p:blipFill>
        <p:spPr>
          <a:xfrm>
            <a:off x="8920618" y="1656765"/>
            <a:ext cx="2743200" cy="1195838"/>
          </a:xfrm>
          <a:prstGeom prst="rect">
            <a:avLst/>
          </a:prstGeom>
        </p:spPr>
      </p:pic>
      <p:sp>
        <p:nvSpPr>
          <p:cNvPr id="7" name="ZoneTexte 6">
            <a:extLst>
              <a:ext uri="{FF2B5EF4-FFF2-40B4-BE49-F238E27FC236}">
                <a16:creationId xmlns:a16="http://schemas.microsoft.com/office/drawing/2014/main" id="{92BFC306-DB9D-B4EE-2B36-10F721B8596E}"/>
              </a:ext>
            </a:extLst>
          </p:cNvPr>
          <p:cNvSpPr txBox="1"/>
          <p:nvPr/>
        </p:nvSpPr>
        <p:spPr>
          <a:xfrm>
            <a:off x="4394546" y="1813663"/>
            <a:ext cx="44232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a:t>Si la somme est supérieure à 0 alors la fonction transforme en 1 et si elle est inférieur à 0 elle la transforme en 0</a:t>
            </a:r>
          </a:p>
        </p:txBody>
      </p:sp>
      <p:sp>
        <p:nvSpPr>
          <p:cNvPr id="9" name="ZoneTexte 8">
            <a:extLst>
              <a:ext uri="{FF2B5EF4-FFF2-40B4-BE49-F238E27FC236}">
                <a16:creationId xmlns:a16="http://schemas.microsoft.com/office/drawing/2014/main" id="{2006BB77-25D2-F2E4-82CB-8F0AFCD303CA}"/>
              </a:ext>
            </a:extLst>
          </p:cNvPr>
          <p:cNvSpPr txBox="1"/>
          <p:nvPr/>
        </p:nvSpPr>
        <p:spPr>
          <a:xfrm>
            <a:off x="1335716" y="5338122"/>
            <a:ext cx="28097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sz="2000" err="1"/>
              <a:t>Sigmoid</a:t>
            </a:r>
            <a:r>
              <a:rPr lang="fr-FR" sz="2000"/>
              <a:t> </a:t>
            </a:r>
            <a:r>
              <a:rPr lang="fr-FR" sz="2000" err="1"/>
              <a:t>Logistic</a:t>
            </a:r>
            <a:r>
              <a:rPr lang="fr-FR" sz="2000"/>
              <a:t> </a:t>
            </a:r>
          </a:p>
        </p:txBody>
      </p:sp>
      <p:sp>
        <p:nvSpPr>
          <p:cNvPr id="12" name="ZoneTexte 11">
            <a:extLst>
              <a:ext uri="{FF2B5EF4-FFF2-40B4-BE49-F238E27FC236}">
                <a16:creationId xmlns:a16="http://schemas.microsoft.com/office/drawing/2014/main" id="{F74B525B-3BBF-E296-25C0-21A569A642BE}"/>
              </a:ext>
            </a:extLst>
          </p:cNvPr>
          <p:cNvSpPr txBox="1"/>
          <p:nvPr/>
        </p:nvSpPr>
        <p:spPr>
          <a:xfrm>
            <a:off x="4397676" y="5333997"/>
            <a:ext cx="420417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dirty="0"/>
              <a:t>Elle prend n'importe quelle valeur en entrée et renvoie une valeur comprise entre 0 et 1 </a:t>
            </a:r>
          </a:p>
        </p:txBody>
      </p:sp>
      <p:pic>
        <p:nvPicPr>
          <p:cNvPr id="14" name="Image 14">
            <a:extLst>
              <a:ext uri="{FF2B5EF4-FFF2-40B4-BE49-F238E27FC236}">
                <a16:creationId xmlns:a16="http://schemas.microsoft.com/office/drawing/2014/main" id="{C0C4B52D-FE43-B4CD-AE5C-B3213576299C}"/>
              </a:ext>
            </a:extLst>
          </p:cNvPr>
          <p:cNvPicPr>
            <a:picLocks noChangeAspect="1"/>
          </p:cNvPicPr>
          <p:nvPr/>
        </p:nvPicPr>
        <p:blipFill>
          <a:blip r:embed="rId3"/>
          <a:stretch>
            <a:fillRect/>
          </a:stretch>
        </p:blipFill>
        <p:spPr>
          <a:xfrm>
            <a:off x="8920619" y="5022310"/>
            <a:ext cx="2743200" cy="1228804"/>
          </a:xfrm>
          <a:prstGeom prst="rect">
            <a:avLst/>
          </a:prstGeom>
        </p:spPr>
      </p:pic>
      <p:sp>
        <p:nvSpPr>
          <p:cNvPr id="15" name="ZoneTexte 14">
            <a:extLst>
              <a:ext uri="{FF2B5EF4-FFF2-40B4-BE49-F238E27FC236}">
                <a16:creationId xmlns:a16="http://schemas.microsoft.com/office/drawing/2014/main" id="{5261DE72-7FC0-B814-12F3-45859D3AD6FC}"/>
              </a:ext>
            </a:extLst>
          </p:cNvPr>
          <p:cNvSpPr txBox="1"/>
          <p:nvPr/>
        </p:nvSpPr>
        <p:spPr>
          <a:xfrm>
            <a:off x="1337542" y="3611017"/>
            <a:ext cx="28097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sz="2000" err="1"/>
              <a:t>Rectified</a:t>
            </a:r>
            <a:r>
              <a:rPr lang="fr-FR" sz="2000"/>
              <a:t> </a:t>
            </a:r>
            <a:r>
              <a:rPr lang="fr-FR" sz="2000" err="1"/>
              <a:t>Linear</a:t>
            </a:r>
            <a:r>
              <a:rPr lang="fr-FR" sz="2000"/>
              <a:t> Unit </a:t>
            </a:r>
            <a:r>
              <a:rPr lang="fr-FR" sz="2000" err="1"/>
              <a:t>ReLU</a:t>
            </a:r>
          </a:p>
        </p:txBody>
      </p:sp>
      <p:sp>
        <p:nvSpPr>
          <p:cNvPr id="16" name="ZoneTexte 15">
            <a:extLst>
              <a:ext uri="{FF2B5EF4-FFF2-40B4-BE49-F238E27FC236}">
                <a16:creationId xmlns:a16="http://schemas.microsoft.com/office/drawing/2014/main" id="{3F9BAE7D-DA36-CC76-43C4-7584EEA7A16C}"/>
              </a:ext>
            </a:extLst>
          </p:cNvPr>
          <p:cNvSpPr txBox="1"/>
          <p:nvPr/>
        </p:nvSpPr>
        <p:spPr>
          <a:xfrm>
            <a:off x="4324606" y="3611015"/>
            <a:ext cx="42041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dirty="0">
                <a:ea typeface="+mn-lt"/>
                <a:cs typeface="+mn-lt"/>
              </a:rPr>
              <a:t>Retourne 0 si l'entrée est négative sinon retourne la valeur d'entrée. </a:t>
            </a:r>
            <a:endParaRPr lang="fr-FR" dirty="0"/>
          </a:p>
        </p:txBody>
      </p:sp>
      <p:pic>
        <p:nvPicPr>
          <p:cNvPr id="3" name="Image 7" descr="Une image contenant texte&#10;&#10;Description générée automatiquement">
            <a:extLst>
              <a:ext uri="{FF2B5EF4-FFF2-40B4-BE49-F238E27FC236}">
                <a16:creationId xmlns:a16="http://schemas.microsoft.com/office/drawing/2014/main" id="{04468931-145C-EB91-863A-C698D60B161E}"/>
              </a:ext>
            </a:extLst>
          </p:cNvPr>
          <p:cNvPicPr>
            <a:picLocks noChangeAspect="1"/>
          </p:cNvPicPr>
          <p:nvPr/>
        </p:nvPicPr>
        <p:blipFill>
          <a:blip r:embed="rId4"/>
          <a:stretch>
            <a:fillRect/>
          </a:stretch>
        </p:blipFill>
        <p:spPr>
          <a:xfrm>
            <a:off x="8924925" y="3303650"/>
            <a:ext cx="2743200" cy="1231775"/>
          </a:xfrm>
          <a:prstGeom prst="rect">
            <a:avLst/>
          </a:prstGeom>
        </p:spPr>
      </p:pic>
    </p:spTree>
    <p:extLst>
      <p:ext uri="{BB962C8B-B14F-4D97-AF65-F5344CB8AC3E}">
        <p14:creationId xmlns:p14="http://schemas.microsoft.com/office/powerpoint/2010/main" val="313363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1" name="Rectangle 10">
            <a:extLst>
              <a:ext uri="{FF2B5EF4-FFF2-40B4-BE49-F238E27FC236}">
                <a16:creationId xmlns:a16="http://schemas.microsoft.com/office/drawing/2014/main" id="{281148B8-58D0-4E9A-A32C-B3B181A3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EC1EF6-A5BF-44DB-A672-D024091B3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407" y="1375495"/>
            <a:ext cx="5106593"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45E02CBB-287D-4A17-B2F3-56AD2C05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9232" y="1"/>
            <a:ext cx="3742769"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63B6E7D-AD2E-598D-CAF0-1952790DD327}"/>
              </a:ext>
            </a:extLst>
          </p:cNvPr>
          <p:cNvSpPr>
            <a:spLocks noGrp="1"/>
          </p:cNvSpPr>
          <p:nvPr>
            <p:ph type="title"/>
          </p:nvPr>
        </p:nvSpPr>
        <p:spPr>
          <a:xfrm>
            <a:off x="1079090" y="1247140"/>
            <a:ext cx="5456242" cy="3450844"/>
          </a:xfrm>
        </p:spPr>
        <p:txBody>
          <a:bodyPr vert="horz" lIns="91440" tIns="45720" rIns="91440" bIns="45720" rtlCol="0" anchor="t">
            <a:normAutofit/>
          </a:bodyPr>
          <a:lstStyle/>
          <a:p>
            <a:pPr>
              <a:lnSpc>
                <a:spcPct val="90000"/>
              </a:lnSpc>
            </a:pPr>
            <a:r>
              <a:rPr lang="en-US" sz="6000" err="1"/>
              <a:t>Régression</a:t>
            </a:r>
            <a:r>
              <a:rPr lang="en-US" sz="6000"/>
              <a:t> avec perceptron </a:t>
            </a:r>
            <a:r>
              <a:rPr lang="en-US" sz="6000" err="1"/>
              <a:t>multicouche</a:t>
            </a:r>
            <a:endParaRPr lang="en-US" sz="6000"/>
          </a:p>
        </p:txBody>
      </p:sp>
    </p:spTree>
    <p:extLst>
      <p:ext uri="{BB962C8B-B14F-4D97-AF65-F5344CB8AC3E}">
        <p14:creationId xmlns:p14="http://schemas.microsoft.com/office/powerpoint/2010/main" val="43996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ectangle 30">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34183CB2-7327-9F02-AD7D-59BA59A9229E}"/>
              </a:ext>
            </a:extLst>
          </p:cNvPr>
          <p:cNvSpPr>
            <a:spLocks noGrp="1"/>
          </p:cNvSpPr>
          <p:nvPr>
            <p:ph type="title"/>
          </p:nvPr>
        </p:nvSpPr>
        <p:spPr>
          <a:xfrm>
            <a:off x="1388542" y="455362"/>
            <a:ext cx="3183457" cy="3392972"/>
          </a:xfrm>
        </p:spPr>
        <p:txBody>
          <a:bodyPr>
            <a:normAutofit/>
          </a:bodyPr>
          <a:lstStyle/>
          <a:p>
            <a:r>
              <a:rPr lang="fr-FR" sz="4100"/>
              <a:t>Les différentes étapes du process</a:t>
            </a:r>
          </a:p>
        </p:txBody>
      </p:sp>
      <p:graphicFrame>
        <p:nvGraphicFramePr>
          <p:cNvPr id="5" name="Espace réservé du contenu 2">
            <a:extLst>
              <a:ext uri="{FF2B5EF4-FFF2-40B4-BE49-F238E27FC236}">
                <a16:creationId xmlns:a16="http://schemas.microsoft.com/office/drawing/2014/main" id="{2A2F1CE2-0F37-8FDE-DA99-A25AE24A1237}"/>
              </a:ext>
            </a:extLst>
          </p:cNvPr>
          <p:cNvGraphicFramePr>
            <a:graphicFrameLocks noGrp="1"/>
          </p:cNvGraphicFramePr>
          <p:nvPr>
            <p:ph idx="1"/>
            <p:extLst>
              <p:ext uri="{D42A27DB-BD31-4B8C-83A1-F6EECF244321}">
                <p14:modId xmlns:p14="http://schemas.microsoft.com/office/powerpoint/2010/main" val="791397796"/>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734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Rectangle 24">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7" name="Rectangle 26">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3" descr="Une image contenant objet d’extérieur, pylône&#10;&#10;Description générée automatiquement">
            <a:extLst>
              <a:ext uri="{FF2B5EF4-FFF2-40B4-BE49-F238E27FC236}">
                <a16:creationId xmlns:a16="http://schemas.microsoft.com/office/drawing/2014/main" id="{2094EABC-45BD-F81E-6D4E-11FFB94BEE9C}"/>
              </a:ext>
            </a:extLst>
          </p:cNvPr>
          <p:cNvPicPr>
            <a:picLocks noChangeAspect="1"/>
          </p:cNvPicPr>
          <p:nvPr/>
        </p:nvPicPr>
        <p:blipFill rotWithShape="1">
          <a:blip r:embed="rId2"/>
          <a:srcRect t="11339" r="-1" b="4369"/>
          <a:stretch/>
        </p:blipFill>
        <p:spPr>
          <a:xfrm>
            <a:off x="3048" y="10"/>
            <a:ext cx="12188952" cy="6857990"/>
          </a:xfrm>
          <a:prstGeom prst="rect">
            <a:avLst/>
          </a:prstGeom>
        </p:spPr>
      </p:pic>
      <p:sp>
        <p:nvSpPr>
          <p:cNvPr id="29" name="Rectangle 28">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8792" y="-578805"/>
            <a:ext cx="6858003" cy="8015586"/>
          </a:xfrm>
          <a:prstGeom prst="rect">
            <a:avLst/>
          </a:prstGeom>
          <a:gradFill flip="none" rotWithShape="1">
            <a:gsLst>
              <a:gs pos="48000">
                <a:sysClr val="windowText" lastClr="000000">
                  <a:alpha val="30000"/>
                </a:sysClr>
              </a:gs>
              <a:gs pos="85000">
                <a:sysClr val="windowText" lastClr="000000">
                  <a:alpha val="51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1" name="Rectangle 30">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63B6E7D-AD2E-598D-CAF0-1952790DD327}"/>
              </a:ext>
            </a:extLst>
          </p:cNvPr>
          <p:cNvSpPr>
            <a:spLocks noGrp="1"/>
          </p:cNvSpPr>
          <p:nvPr>
            <p:ph type="title"/>
          </p:nvPr>
        </p:nvSpPr>
        <p:spPr>
          <a:xfrm>
            <a:off x="1600516" y="1247140"/>
            <a:ext cx="4650160" cy="3450844"/>
          </a:xfrm>
        </p:spPr>
        <p:txBody>
          <a:bodyPr vert="horz" lIns="91440" tIns="45720" rIns="91440" bIns="45720" rtlCol="0" anchor="t">
            <a:normAutofit/>
          </a:bodyPr>
          <a:lstStyle/>
          <a:p>
            <a:pPr>
              <a:lnSpc>
                <a:spcPct val="90000"/>
              </a:lnSpc>
            </a:pPr>
            <a:r>
              <a:rPr lang="en-US" sz="5100" i="1">
                <a:solidFill>
                  <a:srgbClr val="FFFFFF"/>
                </a:solidFill>
              </a:rPr>
              <a:t>Classification </a:t>
            </a:r>
            <a:r>
              <a:rPr lang="en-US" sz="5100" i="1" err="1">
                <a:solidFill>
                  <a:srgbClr val="FFFFFF"/>
                </a:solidFill>
              </a:rPr>
              <a:t>binaire</a:t>
            </a:r>
            <a:r>
              <a:rPr lang="en-US" sz="5100" i="1">
                <a:solidFill>
                  <a:srgbClr val="FFFFFF"/>
                </a:solidFill>
              </a:rPr>
              <a:t> et multiclasse</a:t>
            </a:r>
            <a:br>
              <a:rPr lang="en-US" sz="5100" i="1"/>
            </a:br>
            <a:endParaRPr lang="en-US" sz="5100">
              <a:solidFill>
                <a:srgbClr val="FFFFFF"/>
              </a:solidFill>
            </a:endParaRPr>
          </a:p>
        </p:txBody>
      </p:sp>
    </p:spTree>
    <p:extLst>
      <p:ext uri="{BB962C8B-B14F-4D97-AF65-F5344CB8AC3E}">
        <p14:creationId xmlns:p14="http://schemas.microsoft.com/office/powerpoint/2010/main" val="292257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6BB3831C-FD78-2461-945E-B696031F2897}"/>
              </a:ext>
            </a:extLst>
          </p:cNvPr>
          <p:cNvSpPr>
            <a:spLocks noGrp="1"/>
          </p:cNvSpPr>
          <p:nvPr>
            <p:ph type="title"/>
          </p:nvPr>
        </p:nvSpPr>
        <p:spPr>
          <a:xfrm>
            <a:off x="1388542" y="455362"/>
            <a:ext cx="3790848" cy="3392972"/>
          </a:xfrm>
        </p:spPr>
        <p:txBody>
          <a:bodyPr>
            <a:normAutofit/>
          </a:bodyPr>
          <a:lstStyle/>
          <a:p>
            <a:r>
              <a:rPr lang="fr-FR" sz="4000"/>
              <a:t>Classificateur binaire</a:t>
            </a:r>
          </a:p>
        </p:txBody>
      </p:sp>
      <p:graphicFrame>
        <p:nvGraphicFramePr>
          <p:cNvPr id="5" name="Espace réservé du contenu 2">
            <a:extLst>
              <a:ext uri="{FF2B5EF4-FFF2-40B4-BE49-F238E27FC236}">
                <a16:creationId xmlns:a16="http://schemas.microsoft.com/office/drawing/2014/main" id="{AC5BCA04-2652-585C-6BB8-64669CE076A1}"/>
              </a:ext>
            </a:extLst>
          </p:cNvPr>
          <p:cNvGraphicFramePr>
            <a:graphicFrameLocks noGrp="1"/>
          </p:cNvGraphicFramePr>
          <p:nvPr>
            <p:ph idx="1"/>
            <p:extLst>
              <p:ext uri="{D42A27DB-BD31-4B8C-83A1-F6EECF244321}">
                <p14:modId xmlns:p14="http://schemas.microsoft.com/office/powerpoint/2010/main" val="216518430"/>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6BB3831C-FD78-2461-945E-B696031F2897}"/>
              </a:ext>
            </a:extLst>
          </p:cNvPr>
          <p:cNvSpPr>
            <a:spLocks noGrp="1"/>
          </p:cNvSpPr>
          <p:nvPr>
            <p:ph type="title"/>
          </p:nvPr>
        </p:nvSpPr>
        <p:spPr>
          <a:xfrm>
            <a:off x="1388542" y="455362"/>
            <a:ext cx="3735630" cy="3392972"/>
          </a:xfrm>
        </p:spPr>
        <p:txBody>
          <a:bodyPr>
            <a:normAutofit/>
          </a:bodyPr>
          <a:lstStyle/>
          <a:p>
            <a:r>
              <a:rPr lang="fr-FR" sz="4000"/>
              <a:t>Classificateur  </a:t>
            </a:r>
            <a:r>
              <a:rPr lang="fr-FR" sz="4000" err="1"/>
              <a:t>multiclasse</a:t>
            </a:r>
            <a:endParaRPr lang="fr-FR" sz="4000"/>
          </a:p>
        </p:txBody>
      </p:sp>
      <p:graphicFrame>
        <p:nvGraphicFramePr>
          <p:cNvPr id="5" name="Espace réservé du contenu 2">
            <a:extLst>
              <a:ext uri="{FF2B5EF4-FFF2-40B4-BE49-F238E27FC236}">
                <a16:creationId xmlns:a16="http://schemas.microsoft.com/office/drawing/2014/main" id="{B5BB47A5-8A56-2DBD-3381-408941993DA3}"/>
              </a:ext>
            </a:extLst>
          </p:cNvPr>
          <p:cNvGraphicFramePr>
            <a:graphicFrameLocks noGrp="1"/>
          </p:cNvGraphicFramePr>
          <p:nvPr>
            <p:ph idx="1"/>
            <p:extLst>
              <p:ext uri="{D42A27DB-BD31-4B8C-83A1-F6EECF244321}">
                <p14:modId xmlns:p14="http://schemas.microsoft.com/office/powerpoint/2010/main" val="1183608938"/>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953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409"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EC35DEB-BEF4-2680-907B-4CFDF0C9FDC4}"/>
              </a:ext>
            </a:extLst>
          </p:cNvPr>
          <p:cNvSpPr>
            <a:spLocks noGrp="1"/>
          </p:cNvSpPr>
          <p:nvPr>
            <p:ph type="title"/>
          </p:nvPr>
        </p:nvSpPr>
        <p:spPr>
          <a:xfrm>
            <a:off x="1117600" y="455362"/>
            <a:ext cx="5510607" cy="1550419"/>
          </a:xfrm>
        </p:spPr>
        <p:txBody>
          <a:bodyPr>
            <a:normAutofit/>
          </a:bodyPr>
          <a:lstStyle/>
          <a:p>
            <a:r>
              <a:rPr lang="fr-FR"/>
              <a:t>Feedforward et </a:t>
            </a:r>
            <a:br>
              <a:rPr lang="fr-FR"/>
            </a:br>
            <a:r>
              <a:rPr lang="fr-FR" err="1"/>
              <a:t>Backpropagation</a:t>
            </a:r>
          </a:p>
        </p:txBody>
      </p:sp>
      <p:sp>
        <p:nvSpPr>
          <p:cNvPr id="3" name="Espace réservé du contenu 2">
            <a:extLst>
              <a:ext uri="{FF2B5EF4-FFF2-40B4-BE49-F238E27FC236}">
                <a16:creationId xmlns:a16="http://schemas.microsoft.com/office/drawing/2014/main" id="{DBCE3373-31B1-A5BC-FBCF-6814839BEBC8}"/>
              </a:ext>
            </a:extLst>
          </p:cNvPr>
          <p:cNvSpPr>
            <a:spLocks noGrp="1"/>
          </p:cNvSpPr>
          <p:nvPr>
            <p:ph idx="1"/>
          </p:nvPr>
        </p:nvSpPr>
        <p:spPr>
          <a:xfrm>
            <a:off x="1117600" y="2160016"/>
            <a:ext cx="5510607" cy="3926152"/>
          </a:xfrm>
        </p:spPr>
        <p:txBody>
          <a:bodyPr vert="horz" lIns="91440" tIns="45720" rIns="91440" bIns="45720" rtlCol="0" anchor="t">
            <a:noAutofit/>
          </a:bodyPr>
          <a:lstStyle/>
          <a:p>
            <a:pPr>
              <a:lnSpc>
                <a:spcPct val="100000"/>
              </a:lnSpc>
              <a:buFont typeface="Wingdings" panose="020B0604020202020204" pitchFamily="34" charset="0"/>
              <a:buChar char="§"/>
            </a:pPr>
            <a:r>
              <a:rPr lang="fr-FR" sz="1800">
                <a:latin typeface="Arial"/>
                <a:ea typeface="+mn-lt"/>
                <a:cs typeface="+mn-lt"/>
              </a:rPr>
              <a:t>Un réseau neuronal </a:t>
            </a:r>
            <a:r>
              <a:rPr lang="fr-FR" sz="1800" err="1">
                <a:latin typeface="Arial"/>
                <a:ea typeface="+mn-lt"/>
                <a:cs typeface="+mn-lt"/>
              </a:rPr>
              <a:t>Feed-Forward</a:t>
            </a:r>
            <a:r>
              <a:rPr lang="fr-FR" sz="1800">
                <a:latin typeface="Arial"/>
                <a:ea typeface="+mn-lt"/>
                <a:cs typeface="+mn-lt"/>
              </a:rPr>
              <a:t> est un type d'architecture de réseau neuronal dans lequel les connexions sont "alimentées en avant", c'est-à-dire qu'elles ne forment pas de cycles.</a:t>
            </a:r>
            <a:endParaRPr lang="fr-FR" sz="1800">
              <a:latin typeface="Arial"/>
              <a:cs typeface="Arial"/>
            </a:endParaRPr>
          </a:p>
          <a:p>
            <a:pPr>
              <a:lnSpc>
                <a:spcPct val="100000"/>
              </a:lnSpc>
              <a:buFont typeface="Wingdings" panose="020B0604020202020204" pitchFamily="34" charset="0"/>
              <a:buChar char="§"/>
            </a:pPr>
            <a:endParaRPr lang="fr-FR" sz="1800">
              <a:latin typeface="Arial"/>
              <a:ea typeface="+mn-lt"/>
              <a:cs typeface="+mn-lt"/>
            </a:endParaRPr>
          </a:p>
          <a:p>
            <a:pPr>
              <a:lnSpc>
                <a:spcPct val="100000"/>
              </a:lnSpc>
              <a:buFont typeface="Wingdings" panose="020B0604020202020204" pitchFamily="34" charset="0"/>
              <a:buChar char="§"/>
            </a:pPr>
            <a:r>
              <a:rPr lang="fr-FR" sz="1800">
                <a:latin typeface="Arial"/>
                <a:ea typeface="+mn-lt"/>
                <a:cs typeface="+mn-lt"/>
              </a:rPr>
              <a:t>La </a:t>
            </a:r>
            <a:r>
              <a:rPr lang="fr-FR" sz="1800" err="1">
                <a:latin typeface="Arial"/>
                <a:ea typeface="+mn-lt"/>
                <a:cs typeface="+mn-lt"/>
              </a:rPr>
              <a:t>backpropagation</a:t>
            </a:r>
            <a:r>
              <a:rPr lang="fr-FR" sz="1800">
                <a:latin typeface="Arial"/>
                <a:ea typeface="+mn-lt"/>
                <a:cs typeface="+mn-lt"/>
              </a:rPr>
              <a:t> est un algorithme de formation qui se compose de deux étapes : 1) transmettre les valeurs 2) calculer l'erreur et la propager vers les couches précédentes. Donc, pour être précis, le </a:t>
            </a:r>
            <a:r>
              <a:rPr lang="fr-FR" sz="1800" err="1">
                <a:latin typeface="Arial"/>
                <a:ea typeface="+mn-lt"/>
                <a:cs typeface="+mn-lt"/>
              </a:rPr>
              <a:t>feedforward</a:t>
            </a:r>
            <a:r>
              <a:rPr lang="fr-FR" sz="1800">
                <a:latin typeface="Arial"/>
                <a:ea typeface="+mn-lt"/>
                <a:cs typeface="+mn-lt"/>
              </a:rPr>
              <a:t> fait partie de l'algorithme de rétropropagation mais vient avant la propagation en arrière.</a:t>
            </a:r>
            <a:endParaRPr lang="fr-FR"/>
          </a:p>
          <a:p>
            <a:pPr>
              <a:lnSpc>
                <a:spcPct val="100000"/>
              </a:lnSpc>
            </a:pPr>
            <a:endParaRPr lang="fr-FR" sz="1800">
              <a:latin typeface="Arial"/>
              <a:cs typeface="Arial"/>
            </a:endParaRPr>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4113"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8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Rectangle 9">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6" name="Rectangle 11">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Rectangle 15">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D0B60B91-52A6-4B1D-6B5B-BBA71A2548D6}"/>
              </a:ext>
            </a:extLst>
          </p:cNvPr>
          <p:cNvSpPr>
            <a:spLocks noGrp="1"/>
          </p:cNvSpPr>
          <p:nvPr>
            <p:ph type="title"/>
          </p:nvPr>
        </p:nvSpPr>
        <p:spPr>
          <a:xfrm>
            <a:off x="7224995" y="1247775"/>
            <a:ext cx="4225477" cy="3449638"/>
          </a:xfrm>
        </p:spPr>
        <p:txBody>
          <a:bodyPr vert="horz" lIns="91440" tIns="45720" rIns="91440" bIns="45720" rtlCol="0" anchor="t">
            <a:normAutofit/>
          </a:bodyPr>
          <a:lstStyle/>
          <a:p>
            <a:pPr>
              <a:lnSpc>
                <a:spcPct val="90000"/>
              </a:lnSpc>
            </a:pPr>
            <a:r>
              <a:rPr lang="en-US" sz="3800"/>
              <a:t>Feedforward Propagation &amp;</a:t>
            </a:r>
            <a:br>
              <a:rPr lang="en-US" sz="3800"/>
            </a:br>
            <a:r>
              <a:rPr lang="en-US" sz="3800"/>
              <a:t>Backpropagation</a:t>
            </a:r>
          </a:p>
        </p:txBody>
      </p:sp>
      <p:pic>
        <p:nvPicPr>
          <p:cNvPr id="3" name="Image 3">
            <a:extLst>
              <a:ext uri="{FF2B5EF4-FFF2-40B4-BE49-F238E27FC236}">
                <a16:creationId xmlns:a16="http://schemas.microsoft.com/office/drawing/2014/main" id="{4D545FD0-467B-EE92-DB77-C7125B0ACD9C}"/>
              </a:ext>
            </a:extLst>
          </p:cNvPr>
          <p:cNvPicPr>
            <a:picLocks noChangeAspect="1"/>
          </p:cNvPicPr>
          <p:nvPr/>
        </p:nvPicPr>
        <p:blipFill>
          <a:blip r:embed="rId2"/>
          <a:stretch>
            <a:fillRect/>
          </a:stretch>
        </p:blipFill>
        <p:spPr>
          <a:xfrm>
            <a:off x="1802153" y="1542961"/>
            <a:ext cx="4779375" cy="42536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7669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33895C-021F-A0FF-8E26-17ADAA2E0BD9}"/>
              </a:ext>
            </a:extLst>
          </p:cNvPr>
          <p:cNvSpPr>
            <a:spLocks noGrp="1"/>
          </p:cNvSpPr>
          <p:nvPr>
            <p:ph type="title"/>
          </p:nvPr>
        </p:nvSpPr>
        <p:spPr/>
        <p:txBody>
          <a:bodyPr/>
          <a:lstStyle/>
          <a:p>
            <a:r>
              <a:rPr lang="fr-FR" dirty="0" err="1"/>
              <a:t>Deep</a:t>
            </a:r>
            <a:r>
              <a:rPr lang="fr-FR" dirty="0"/>
              <a:t> Learning </a:t>
            </a:r>
            <a:br>
              <a:rPr lang="fr-FR" dirty="0"/>
            </a:br>
            <a:r>
              <a:rPr lang="fr-FR" sz="3200" dirty="0"/>
              <a:t>ou Apprentissage Profond</a:t>
            </a:r>
          </a:p>
        </p:txBody>
      </p:sp>
      <p:sp>
        <p:nvSpPr>
          <p:cNvPr id="3" name="Espace réservé du contenu 2">
            <a:extLst>
              <a:ext uri="{FF2B5EF4-FFF2-40B4-BE49-F238E27FC236}">
                <a16:creationId xmlns:a16="http://schemas.microsoft.com/office/drawing/2014/main" id="{28B39143-2F42-2024-85E3-A8D0A1191235}"/>
              </a:ext>
            </a:extLst>
          </p:cNvPr>
          <p:cNvSpPr>
            <a:spLocks noGrp="1"/>
          </p:cNvSpPr>
          <p:nvPr>
            <p:ph idx="1"/>
          </p:nvPr>
        </p:nvSpPr>
        <p:spPr/>
        <p:txBody>
          <a:bodyPr vert="horz" lIns="91440" tIns="45720" rIns="91440" bIns="45720" rtlCol="0" anchor="t">
            <a:normAutofit/>
          </a:bodyPr>
          <a:lstStyle/>
          <a:p>
            <a:pPr marL="0" indent="0">
              <a:buNone/>
            </a:pPr>
            <a:r>
              <a:rPr lang="fr-FR" b="1" dirty="0"/>
              <a:t>Qu'est-ce que c'est?</a:t>
            </a:r>
          </a:p>
          <a:p>
            <a:pPr marL="0" indent="0">
              <a:buNone/>
            </a:pPr>
            <a:endParaRPr lang="fr-FR" dirty="0"/>
          </a:p>
          <a:p>
            <a:pPr marL="0" indent="0">
              <a:buNone/>
            </a:pPr>
            <a:r>
              <a:rPr lang="fr-FR" dirty="0">
                <a:ea typeface="+mn-lt"/>
                <a:cs typeface="+mn-lt"/>
              </a:rPr>
              <a:t>Le </a:t>
            </a:r>
            <a:r>
              <a:rPr lang="fr-FR" dirty="0" err="1">
                <a:ea typeface="+mn-lt"/>
                <a:cs typeface="+mn-lt"/>
              </a:rPr>
              <a:t>Deep</a:t>
            </a:r>
            <a:r>
              <a:rPr lang="fr-FR" dirty="0">
                <a:ea typeface="+mn-lt"/>
                <a:cs typeface="+mn-lt"/>
              </a:rPr>
              <a:t> </a:t>
            </a:r>
            <a:r>
              <a:rPr lang="fr-FR" dirty="0" err="1">
                <a:ea typeface="+mn-lt"/>
                <a:cs typeface="+mn-lt"/>
              </a:rPr>
              <a:t>learning</a:t>
            </a:r>
            <a:r>
              <a:rPr lang="fr-FR" dirty="0">
                <a:ea typeface="+mn-lt"/>
                <a:cs typeface="+mn-lt"/>
              </a:rPr>
              <a:t>, ou Apprentissage Profond, est l'une des technologies principales du Machine Learning. Avec le </a:t>
            </a:r>
            <a:r>
              <a:rPr lang="fr-FR" dirty="0" err="1">
                <a:ea typeface="+mn-lt"/>
                <a:cs typeface="+mn-lt"/>
              </a:rPr>
              <a:t>Deep</a:t>
            </a:r>
            <a:r>
              <a:rPr lang="fr-FR" dirty="0">
                <a:ea typeface="+mn-lt"/>
                <a:cs typeface="+mn-lt"/>
              </a:rPr>
              <a:t> Learning, nous parlons d'algorithmes capables de mimer les actions du cerveau humain grâce à des réseaux de neurones artificielles. Les réseaux sont composés de dizaines voire de centaines de « couches » de neurones, chacune recevant et interprétant les informations de la couche précédente.</a:t>
            </a:r>
            <a:endParaRPr lang="fr-FR" dirty="0"/>
          </a:p>
        </p:txBody>
      </p:sp>
    </p:spTree>
    <p:extLst>
      <p:ext uri="{BB962C8B-B14F-4D97-AF65-F5344CB8AC3E}">
        <p14:creationId xmlns:p14="http://schemas.microsoft.com/office/powerpoint/2010/main" val="128169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Rectangle 24">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7" name="Rectangle 26">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3" descr="Une image contenant objet d’extérieur, pylône&#10;&#10;Description générée automatiquement">
            <a:extLst>
              <a:ext uri="{FF2B5EF4-FFF2-40B4-BE49-F238E27FC236}">
                <a16:creationId xmlns:a16="http://schemas.microsoft.com/office/drawing/2014/main" id="{2094EABC-45BD-F81E-6D4E-11FFB94BEE9C}"/>
              </a:ext>
            </a:extLst>
          </p:cNvPr>
          <p:cNvPicPr>
            <a:picLocks noChangeAspect="1"/>
          </p:cNvPicPr>
          <p:nvPr/>
        </p:nvPicPr>
        <p:blipFill rotWithShape="1">
          <a:blip r:embed="rId2"/>
          <a:srcRect t="11339" r="-1" b="4369"/>
          <a:stretch/>
        </p:blipFill>
        <p:spPr>
          <a:xfrm>
            <a:off x="3048" y="10"/>
            <a:ext cx="12188952" cy="6857990"/>
          </a:xfrm>
          <a:prstGeom prst="rect">
            <a:avLst/>
          </a:prstGeom>
        </p:spPr>
      </p:pic>
      <p:sp>
        <p:nvSpPr>
          <p:cNvPr id="29" name="Rectangle 28">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8792" y="-578805"/>
            <a:ext cx="6858003" cy="8015586"/>
          </a:xfrm>
          <a:prstGeom prst="rect">
            <a:avLst/>
          </a:prstGeom>
          <a:gradFill flip="none" rotWithShape="1">
            <a:gsLst>
              <a:gs pos="48000">
                <a:sysClr val="windowText" lastClr="000000">
                  <a:alpha val="30000"/>
                </a:sysClr>
              </a:gs>
              <a:gs pos="85000">
                <a:sysClr val="windowText" lastClr="000000">
                  <a:alpha val="51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1" name="Rectangle 30">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63B6E7D-AD2E-598D-CAF0-1952790DD327}"/>
              </a:ext>
            </a:extLst>
          </p:cNvPr>
          <p:cNvSpPr>
            <a:spLocks noGrp="1"/>
          </p:cNvSpPr>
          <p:nvPr>
            <p:ph type="title"/>
          </p:nvPr>
        </p:nvSpPr>
        <p:spPr>
          <a:xfrm>
            <a:off x="1600516" y="1247140"/>
            <a:ext cx="4650160" cy="3450844"/>
          </a:xfrm>
        </p:spPr>
        <p:txBody>
          <a:bodyPr vert="horz" lIns="91440" tIns="45720" rIns="91440" bIns="45720" rtlCol="0" anchor="t">
            <a:normAutofit/>
          </a:bodyPr>
          <a:lstStyle/>
          <a:p>
            <a:pPr>
              <a:lnSpc>
                <a:spcPct val="90000"/>
              </a:lnSpc>
            </a:pPr>
            <a:r>
              <a:rPr lang="en-US" sz="5100" i="1">
                <a:solidFill>
                  <a:srgbClr val="FFFFFF"/>
                </a:solidFill>
              </a:rPr>
              <a:t>Architecture du reseau de </a:t>
            </a:r>
            <a:r>
              <a:rPr lang="en-US" sz="5100" i="1" err="1">
                <a:solidFill>
                  <a:srgbClr val="FFFFFF"/>
                </a:solidFill>
              </a:rPr>
              <a:t>neurones</a:t>
            </a:r>
            <a:endParaRPr lang="fr-FR" err="1"/>
          </a:p>
        </p:txBody>
      </p:sp>
    </p:spTree>
    <p:extLst>
      <p:ext uri="{BB962C8B-B14F-4D97-AF65-F5344CB8AC3E}">
        <p14:creationId xmlns:p14="http://schemas.microsoft.com/office/powerpoint/2010/main" val="397992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688A0E36-37A6-7E42-B4AD-AB6A3A2F6C6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graphicFrame>
        <p:nvGraphicFramePr>
          <p:cNvPr id="3" name="Tableau 2">
            <a:extLst>
              <a:ext uri="{FF2B5EF4-FFF2-40B4-BE49-F238E27FC236}">
                <a16:creationId xmlns:a16="http://schemas.microsoft.com/office/drawing/2014/main" id="{0BA06F2C-9459-D3B1-397D-08A0F2C1AE23}"/>
              </a:ext>
            </a:extLst>
          </p:cNvPr>
          <p:cNvGraphicFramePr>
            <a:graphicFrameLocks noGrp="1"/>
          </p:cNvGraphicFramePr>
          <p:nvPr>
            <p:extLst>
              <p:ext uri="{D42A27DB-BD31-4B8C-83A1-F6EECF244321}">
                <p14:modId xmlns:p14="http://schemas.microsoft.com/office/powerpoint/2010/main" val="1049980895"/>
              </p:ext>
            </p:extLst>
          </p:nvPr>
        </p:nvGraphicFramePr>
        <p:xfrm>
          <a:off x="2516037" y="1380226"/>
          <a:ext cx="9319841" cy="3525871"/>
        </p:xfrm>
        <a:graphic>
          <a:graphicData uri="http://schemas.openxmlformats.org/drawingml/2006/table">
            <a:tbl>
              <a:tblPr firstRow="1" bandRow="1">
                <a:tableStyleId>{5C22544A-7EE6-4342-B048-85BDC9FD1C3A}</a:tableStyleId>
              </a:tblPr>
              <a:tblGrid>
                <a:gridCol w="1494692">
                  <a:extLst>
                    <a:ext uri="{9D8B030D-6E8A-4147-A177-3AD203B41FA5}">
                      <a16:colId xmlns:a16="http://schemas.microsoft.com/office/drawing/2014/main" val="708531055"/>
                    </a:ext>
                  </a:extLst>
                </a:gridCol>
                <a:gridCol w="1480038">
                  <a:extLst>
                    <a:ext uri="{9D8B030D-6E8A-4147-A177-3AD203B41FA5}">
                      <a16:colId xmlns:a16="http://schemas.microsoft.com/office/drawing/2014/main" val="231888454"/>
                    </a:ext>
                  </a:extLst>
                </a:gridCol>
                <a:gridCol w="2227384">
                  <a:extLst>
                    <a:ext uri="{9D8B030D-6E8A-4147-A177-3AD203B41FA5}">
                      <a16:colId xmlns:a16="http://schemas.microsoft.com/office/drawing/2014/main" val="2798106692"/>
                    </a:ext>
                  </a:extLst>
                </a:gridCol>
                <a:gridCol w="2491151">
                  <a:extLst>
                    <a:ext uri="{9D8B030D-6E8A-4147-A177-3AD203B41FA5}">
                      <a16:colId xmlns:a16="http://schemas.microsoft.com/office/drawing/2014/main" val="2196671208"/>
                    </a:ext>
                  </a:extLst>
                </a:gridCol>
                <a:gridCol w="1626576">
                  <a:extLst>
                    <a:ext uri="{9D8B030D-6E8A-4147-A177-3AD203B41FA5}">
                      <a16:colId xmlns:a16="http://schemas.microsoft.com/office/drawing/2014/main" val="2053065276"/>
                    </a:ext>
                  </a:extLst>
                </a:gridCol>
              </a:tblGrid>
              <a:tr h="981807">
                <a:tc gridSpan="5">
                  <a:txBody>
                    <a:bodyPr/>
                    <a:lstStyle/>
                    <a:p>
                      <a:pPr algn="ctr"/>
                      <a:r>
                        <a:rPr lang="fr-FR" sz="2000" dirty="0">
                          <a:solidFill>
                            <a:schemeClr val="tx1"/>
                          </a:solidFill>
                        </a:rPr>
                        <a:t>REGRESSION</a:t>
                      </a:r>
                      <a:r>
                        <a:rPr lang="fr-FR" dirty="0">
                          <a:solidFill>
                            <a:schemeClr val="tx1"/>
                          </a:solidFill>
                        </a:rPr>
                        <a:t> </a:t>
                      </a:r>
                      <a:br>
                        <a:rPr lang="fr-FR" dirty="0">
                          <a:solidFill>
                            <a:srgbClr val="FFFFFF"/>
                          </a:solidFill>
                        </a:rPr>
                      </a:br>
                      <a:r>
                        <a:rPr lang="fr-FR" sz="1400" b="0" dirty="0">
                          <a:solidFill>
                            <a:schemeClr val="tx1"/>
                          </a:solidFill>
                        </a:rPr>
                        <a:t>avec perceptron </a:t>
                      </a:r>
                      <a:r>
                        <a:rPr lang="fr-FR" sz="1400" b="0" dirty="0" err="1">
                          <a:solidFill>
                            <a:schemeClr val="tx1"/>
                          </a:solidFill>
                        </a:rPr>
                        <a:t>multi-couche</a:t>
                      </a:r>
                    </a:p>
                  </a:txBody>
                  <a:tcPr anchor="ctr">
                    <a:lnL w="0">
                      <a:noFill/>
                    </a:lnL>
                    <a:lnR w="0">
                      <a:noFill/>
                    </a:lnR>
                    <a:lnT w="0">
                      <a:noFill/>
                    </a:lnT>
                    <a:lnB w="12700">
                      <a:solidFill>
                        <a:schemeClr val="tx1"/>
                      </a:solidFill>
                    </a:lnB>
                    <a:solidFill>
                      <a:schemeClr val="bg1"/>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542401420"/>
                  </a:ext>
                </a:extLst>
              </a:tr>
              <a:tr h="636016">
                <a:tc>
                  <a:txBody>
                    <a:bodyPr/>
                    <a:lstStyle/>
                    <a:p>
                      <a:pPr algn="l"/>
                      <a:r>
                        <a:rPr lang="fr-FR" sz="1400" b="1" dirty="0">
                          <a:effectLst/>
                        </a:rPr>
                        <a:t>type couche</a:t>
                      </a:r>
                    </a:p>
                  </a:txBody>
                  <a:tcPr anchor="ctr">
                    <a:lnL w="12700">
                      <a:solidFill>
                        <a:schemeClr val="tx1"/>
                      </a:solidFill>
                    </a:lnL>
                    <a:lnT w="12700">
                      <a:solidFill>
                        <a:schemeClr val="tx1"/>
                      </a:solidFill>
                    </a:lnT>
                    <a:solidFill>
                      <a:schemeClr val="bg2">
                        <a:lumMod val="10000"/>
                        <a:lumOff val="90000"/>
                      </a:schemeClr>
                    </a:solidFill>
                  </a:tcPr>
                </a:tc>
                <a:tc>
                  <a:txBody>
                    <a:bodyPr/>
                    <a:lstStyle/>
                    <a:p>
                      <a:pPr algn="ctr"/>
                      <a:r>
                        <a:rPr lang="fr-FR" sz="1400" b="1" dirty="0">
                          <a:effectLst/>
                        </a:rPr>
                        <a:t>nombre couches</a:t>
                      </a:r>
                    </a:p>
                  </a:txBody>
                  <a:tcPr anchor="ctr">
                    <a:lnT w="12700">
                      <a:solidFill>
                        <a:schemeClr val="tx1"/>
                      </a:solidFill>
                    </a:lnT>
                    <a:solidFill>
                      <a:schemeClr val="bg2">
                        <a:lumMod val="10000"/>
                        <a:lumOff val="90000"/>
                      </a:schemeClr>
                    </a:solidFill>
                  </a:tcPr>
                </a:tc>
                <a:tc>
                  <a:txBody>
                    <a:bodyPr/>
                    <a:lstStyle/>
                    <a:p>
                      <a:pPr algn="ctr"/>
                      <a:r>
                        <a:rPr lang="fr-FR" sz="1400" b="1" dirty="0">
                          <a:effectLst/>
                        </a:rPr>
                        <a:t>nombre neurones par couche</a:t>
                      </a:r>
                    </a:p>
                  </a:txBody>
                  <a:tcPr anchor="ctr">
                    <a:lnT w="12700">
                      <a:solidFill>
                        <a:schemeClr val="tx1"/>
                      </a:solidFill>
                    </a:lnT>
                    <a:solidFill>
                      <a:schemeClr val="bg2">
                        <a:lumMod val="10000"/>
                        <a:lumOff val="90000"/>
                      </a:schemeClr>
                    </a:solidFill>
                  </a:tcPr>
                </a:tc>
                <a:tc>
                  <a:txBody>
                    <a:bodyPr/>
                    <a:lstStyle/>
                    <a:p>
                      <a:pPr algn="ctr"/>
                      <a:r>
                        <a:rPr lang="fr-FR" sz="1400" b="1" dirty="0">
                          <a:effectLst/>
                        </a:rPr>
                        <a:t>fonction d'activation</a:t>
                      </a:r>
                    </a:p>
                  </a:txBody>
                  <a:tcPr anchor="ctr">
                    <a:lnT w="12700">
                      <a:solidFill>
                        <a:schemeClr val="tx1"/>
                      </a:solidFill>
                    </a:lnT>
                    <a:solidFill>
                      <a:schemeClr val="bg2">
                        <a:lumMod val="10000"/>
                        <a:lumOff val="90000"/>
                      </a:schemeClr>
                    </a:solidFill>
                  </a:tcPr>
                </a:tc>
                <a:tc>
                  <a:txBody>
                    <a:bodyPr/>
                    <a:lstStyle/>
                    <a:p>
                      <a:pPr algn="ctr"/>
                      <a:r>
                        <a:rPr lang="fr-FR" sz="1400" b="1" dirty="0">
                          <a:effectLst/>
                        </a:rPr>
                        <a:t>fonction coût</a:t>
                      </a:r>
                    </a:p>
                  </a:txBody>
                  <a:tcPr anchor="ctr">
                    <a:lnR w="12700">
                      <a:solidFill>
                        <a:schemeClr val="tx1"/>
                      </a:solidFill>
                    </a:lnR>
                    <a:lnT w="12700">
                      <a:solidFill>
                        <a:schemeClr val="tx1"/>
                      </a:solidFill>
                    </a:lnT>
                    <a:solidFill>
                      <a:schemeClr val="bg2">
                        <a:lumMod val="10000"/>
                        <a:lumOff val="90000"/>
                      </a:schemeClr>
                    </a:solidFill>
                  </a:tcPr>
                </a:tc>
                <a:extLst>
                  <a:ext uri="{0D108BD9-81ED-4DB2-BD59-A6C34878D82A}">
                    <a16:rowId xmlns:a16="http://schemas.microsoft.com/office/drawing/2014/main" val="1860584712"/>
                  </a:ext>
                </a:extLst>
              </a:tr>
              <a:tr h="636016">
                <a:tc>
                  <a:txBody>
                    <a:bodyPr/>
                    <a:lstStyle/>
                    <a:p>
                      <a:pPr algn="l"/>
                      <a:r>
                        <a:rPr lang="fr-FR" sz="1400" dirty="0">
                          <a:effectLst/>
                        </a:rPr>
                        <a:t>entrée</a:t>
                      </a:r>
                    </a:p>
                  </a:txBody>
                  <a:tcPr anchor="ctr">
                    <a:lnL w="12700">
                      <a:solidFill>
                        <a:schemeClr val="tx1"/>
                      </a:solidFill>
                    </a:lnL>
                    <a:lnB w="12700">
                      <a:solidFill>
                        <a:schemeClr val="tx1"/>
                      </a:solidFill>
                    </a:lnB>
                    <a:solidFill>
                      <a:schemeClr val="bg2">
                        <a:lumMod val="10000"/>
                        <a:lumOff val="90000"/>
                      </a:schemeClr>
                    </a:solidFill>
                  </a:tcPr>
                </a:tc>
                <a:tc>
                  <a:txBody>
                    <a:bodyPr/>
                    <a:lstStyle/>
                    <a:p>
                      <a:pPr algn="ctr"/>
                      <a:r>
                        <a:rPr lang="fr-FR" sz="1400" dirty="0">
                          <a:effectLst/>
                        </a:rPr>
                        <a:t>1</a:t>
                      </a:r>
                    </a:p>
                  </a:txBody>
                  <a:tcPr anchor="ctr">
                    <a:lnB w="12700">
                      <a:solidFill>
                        <a:schemeClr val="tx1"/>
                      </a:solidFill>
                    </a:lnB>
                    <a:solidFill>
                      <a:schemeClr val="bg2">
                        <a:lumMod val="10000"/>
                        <a:lumOff val="90000"/>
                      </a:schemeClr>
                    </a:solidFill>
                  </a:tcPr>
                </a:tc>
                <a:tc>
                  <a:txBody>
                    <a:bodyPr/>
                    <a:lstStyle/>
                    <a:p>
                      <a:pPr algn="ctr"/>
                      <a:r>
                        <a:rPr lang="fr-FR" sz="1400" dirty="0">
                          <a:effectLst/>
                        </a:rPr>
                        <a:t>autant que de </a:t>
                      </a:r>
                      <a:r>
                        <a:rPr lang="fr-FR" sz="1400" dirty="0" err="1">
                          <a:effectLst/>
                        </a:rPr>
                        <a:t>features</a:t>
                      </a:r>
                    </a:p>
                  </a:txBody>
                  <a:tcPr anchor="ctr">
                    <a:lnB w="12700">
                      <a:solidFill>
                        <a:schemeClr val="tx1"/>
                      </a:solidFill>
                    </a:lnB>
                    <a:solidFill>
                      <a:schemeClr val="bg2">
                        <a:lumMod val="10000"/>
                        <a:lumOff val="90000"/>
                      </a:schemeClr>
                    </a:solidFill>
                  </a:tcPr>
                </a:tc>
                <a:tc>
                  <a:txBody>
                    <a:bodyPr/>
                    <a:lstStyle/>
                    <a:p>
                      <a:pPr algn="ctr"/>
                      <a:r>
                        <a:rPr lang="fr-FR" sz="1400" dirty="0">
                          <a:effectLst/>
                        </a:rPr>
                        <a:t>Identité / il n'y en a pas / y=x</a:t>
                      </a:r>
                    </a:p>
                  </a:txBody>
                  <a:tcPr anchor="ctr">
                    <a:lnB w="12700">
                      <a:solidFill>
                        <a:schemeClr val="tx1"/>
                      </a:solidFill>
                    </a:lnB>
                    <a:solidFill>
                      <a:schemeClr val="bg2">
                        <a:lumMod val="10000"/>
                        <a:lumOff val="90000"/>
                      </a:schemeClr>
                    </a:solidFill>
                  </a:tcPr>
                </a:tc>
                <a:tc rowSpan="3">
                  <a:txBody>
                    <a:bodyPr/>
                    <a:lstStyle/>
                    <a:p>
                      <a:pPr algn="ctr"/>
                      <a:r>
                        <a:rPr lang="fr-FR" sz="1400" dirty="0">
                          <a:effectLst/>
                        </a:rPr>
                        <a:t>MSE </a:t>
                      </a:r>
                      <a:br>
                        <a:rPr lang="fr-FR" sz="1400" dirty="0">
                          <a:effectLst/>
                        </a:rPr>
                      </a:br>
                      <a:r>
                        <a:rPr lang="fr-FR" sz="1400" dirty="0">
                          <a:effectLst/>
                        </a:rPr>
                        <a:t>ou encore mieux: </a:t>
                      </a:r>
                      <a:br>
                        <a:rPr lang="fr-FR" sz="1400" dirty="0">
                          <a:effectLst/>
                        </a:rPr>
                      </a:br>
                      <a:r>
                        <a:rPr lang="fr-FR" sz="1400" dirty="0">
                          <a:effectLst/>
                        </a:rPr>
                        <a:t>RMSE</a:t>
                      </a:r>
                    </a:p>
                  </a:txBody>
                  <a:tcPr anchor="ctr">
                    <a:lnR w="12700">
                      <a:solidFill>
                        <a:schemeClr val="tx1"/>
                      </a:solidFill>
                    </a:lnR>
                    <a:lnB w="12700">
                      <a:solidFill>
                        <a:schemeClr val="tx1"/>
                      </a:solidFill>
                    </a:lnB>
                    <a:solidFill>
                      <a:schemeClr val="bg2">
                        <a:lumMod val="10000"/>
                        <a:lumOff val="90000"/>
                      </a:schemeClr>
                    </a:solidFill>
                  </a:tcPr>
                </a:tc>
                <a:extLst>
                  <a:ext uri="{0D108BD9-81ED-4DB2-BD59-A6C34878D82A}">
                    <a16:rowId xmlns:a16="http://schemas.microsoft.com/office/drawing/2014/main" val="853965067"/>
                  </a:ext>
                </a:extLst>
              </a:tr>
              <a:tr h="636016">
                <a:tc>
                  <a:txBody>
                    <a:bodyPr/>
                    <a:lstStyle/>
                    <a:p>
                      <a:pPr algn="l"/>
                      <a:r>
                        <a:rPr lang="fr-FR" sz="1400" dirty="0">
                          <a:effectLst/>
                        </a:rPr>
                        <a:t>cachées </a:t>
                      </a:r>
                      <a:r>
                        <a:rPr lang="fr-FR" sz="1400" dirty="0" err="1">
                          <a:effectLst/>
                        </a:rPr>
                        <a:t>intérmédiaires</a:t>
                      </a:r>
                    </a:p>
                  </a:txBody>
                  <a:tcPr anchor="ctr">
                    <a:lnT w="12700">
                      <a:solidFill>
                        <a:schemeClr val="tx1"/>
                      </a:solidFill>
                    </a:lnT>
                    <a:solidFill>
                      <a:schemeClr val="bg2">
                        <a:lumMod val="10000"/>
                        <a:lumOff val="90000"/>
                      </a:schemeClr>
                    </a:solidFill>
                  </a:tcPr>
                </a:tc>
                <a:tc>
                  <a:txBody>
                    <a:bodyPr/>
                    <a:lstStyle/>
                    <a:p>
                      <a:pPr algn="ctr"/>
                      <a:r>
                        <a:rPr lang="fr-FR" sz="1400" dirty="0">
                          <a:effectLst/>
                        </a:rPr>
                        <a:t>à définir</a:t>
                      </a:r>
                    </a:p>
                  </a:txBody>
                  <a:tcPr anchor="ctr">
                    <a:lnT w="12700">
                      <a:solidFill>
                        <a:schemeClr val="tx1"/>
                      </a:solidFill>
                    </a:lnT>
                    <a:solidFill>
                      <a:schemeClr val="bg2">
                        <a:lumMod val="10000"/>
                        <a:lumOff val="90000"/>
                      </a:schemeClr>
                    </a:solidFill>
                  </a:tcPr>
                </a:tc>
                <a:tc>
                  <a:txBody>
                    <a:bodyPr/>
                    <a:lstStyle/>
                    <a:p>
                      <a:pPr algn="ctr"/>
                      <a:r>
                        <a:rPr lang="fr-FR" sz="1400" dirty="0">
                          <a:effectLst/>
                        </a:rPr>
                        <a:t>à définir</a:t>
                      </a:r>
                    </a:p>
                  </a:txBody>
                  <a:tcPr anchor="ctr">
                    <a:lnT w="12700">
                      <a:solidFill>
                        <a:schemeClr val="tx1"/>
                      </a:solidFill>
                    </a:lnT>
                    <a:solidFill>
                      <a:schemeClr val="bg2">
                        <a:lumMod val="10000"/>
                        <a:lumOff val="90000"/>
                      </a:schemeClr>
                    </a:solidFill>
                  </a:tcPr>
                </a:tc>
                <a:tc>
                  <a:txBody>
                    <a:bodyPr/>
                    <a:lstStyle/>
                    <a:p>
                      <a:pPr algn="ctr"/>
                      <a:r>
                        <a:rPr lang="fr-FR" sz="1400" dirty="0">
                          <a:effectLst/>
                        </a:rPr>
                        <a:t>à définir</a:t>
                      </a:r>
                    </a:p>
                  </a:txBody>
                  <a:tcPr anchor="ctr">
                    <a:lnT w="12700">
                      <a:solidFill>
                        <a:schemeClr val="tx1"/>
                      </a:solidFill>
                    </a:lnT>
                    <a:solidFill>
                      <a:schemeClr val="bg2">
                        <a:lumMod val="10000"/>
                        <a:lumOff val="90000"/>
                      </a:schemeClr>
                    </a:solidFill>
                  </a:tcPr>
                </a:tc>
                <a:tc vMerge="1">
                  <a:txBody>
                    <a:bodyPr/>
                    <a:lstStyle/>
                    <a:p>
                      <a:endParaRPr lang="fr-FR"/>
                    </a:p>
                  </a:txBody>
                  <a:tcPr/>
                </a:tc>
                <a:extLst>
                  <a:ext uri="{0D108BD9-81ED-4DB2-BD59-A6C34878D82A}">
                    <a16:rowId xmlns:a16="http://schemas.microsoft.com/office/drawing/2014/main" val="1317007543"/>
                  </a:ext>
                </a:extLst>
              </a:tr>
              <a:tr h="636016">
                <a:tc>
                  <a:txBody>
                    <a:bodyPr/>
                    <a:lstStyle/>
                    <a:p>
                      <a:pPr marL="0" indent="0" algn="l">
                        <a:buNone/>
                      </a:pPr>
                      <a:r>
                        <a:rPr lang="fr-FR" sz="1400" dirty="0">
                          <a:effectLst/>
                        </a:rPr>
                        <a:t>sortie</a:t>
                      </a:r>
                    </a:p>
                  </a:txBody>
                  <a:tcPr anchor="ctr">
                    <a:solidFill>
                      <a:schemeClr val="bg2">
                        <a:lumMod val="10000"/>
                        <a:lumOff val="90000"/>
                      </a:schemeClr>
                    </a:solidFill>
                  </a:tcPr>
                </a:tc>
                <a:tc>
                  <a:txBody>
                    <a:bodyPr/>
                    <a:lstStyle/>
                    <a:p>
                      <a:pPr algn="ctr"/>
                      <a:r>
                        <a:rPr lang="fr-FR" sz="1400" dirty="0">
                          <a:effectLst/>
                        </a:rPr>
                        <a:t>1</a:t>
                      </a:r>
                    </a:p>
                  </a:txBody>
                  <a:tcPr anchor="ctr">
                    <a:solidFill>
                      <a:schemeClr val="bg2">
                        <a:lumMod val="10000"/>
                        <a:lumOff val="90000"/>
                      </a:schemeClr>
                    </a:solidFill>
                  </a:tcPr>
                </a:tc>
                <a:tc>
                  <a:txBody>
                    <a:bodyPr/>
                    <a:lstStyle/>
                    <a:p>
                      <a:pPr algn="ctr"/>
                      <a:r>
                        <a:rPr lang="fr-FR" sz="1400" dirty="0">
                          <a:effectLst/>
                        </a:rPr>
                        <a:t>1</a:t>
                      </a:r>
                    </a:p>
                  </a:txBody>
                  <a:tcPr anchor="ctr">
                    <a:solidFill>
                      <a:schemeClr val="bg2">
                        <a:lumMod val="10000"/>
                        <a:lumOff val="90000"/>
                      </a:schemeClr>
                    </a:solidFill>
                  </a:tcPr>
                </a:tc>
                <a:tc>
                  <a:txBody>
                    <a:bodyPr/>
                    <a:lstStyle/>
                    <a:p>
                      <a:pPr algn="ctr"/>
                      <a:r>
                        <a:rPr lang="fr-FR" sz="1400" dirty="0">
                          <a:effectLst/>
                        </a:rPr>
                        <a:t>Identité / il n'y en a pas / y=x</a:t>
                      </a:r>
                    </a:p>
                  </a:txBody>
                  <a:tcPr anchor="ctr">
                    <a:solidFill>
                      <a:schemeClr val="bg2">
                        <a:lumMod val="10000"/>
                        <a:lumOff val="90000"/>
                      </a:schemeClr>
                    </a:solidFill>
                  </a:tcPr>
                </a:tc>
                <a:tc vMerge="1">
                  <a:txBody>
                    <a:bodyPr/>
                    <a:lstStyle/>
                    <a:p>
                      <a:endParaRPr lang="fr-FR"/>
                    </a:p>
                  </a:txBody>
                  <a:tcPr/>
                </a:tc>
                <a:extLst>
                  <a:ext uri="{0D108BD9-81ED-4DB2-BD59-A6C34878D82A}">
                    <a16:rowId xmlns:a16="http://schemas.microsoft.com/office/drawing/2014/main" val="2284383788"/>
                  </a:ext>
                </a:extLst>
              </a:tr>
            </a:tbl>
          </a:graphicData>
        </a:graphic>
      </p:graphicFrame>
      <p:sp>
        <p:nvSpPr>
          <p:cNvPr id="4" name="ZoneTexte 3">
            <a:extLst>
              <a:ext uri="{FF2B5EF4-FFF2-40B4-BE49-F238E27FC236}">
                <a16:creationId xmlns:a16="http://schemas.microsoft.com/office/drawing/2014/main" id="{3FCF0E2F-E3CF-6E8B-3067-F850AA26AB1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Tree>
    <p:extLst>
      <p:ext uri="{BB962C8B-B14F-4D97-AF65-F5344CB8AC3E}">
        <p14:creationId xmlns:p14="http://schemas.microsoft.com/office/powerpoint/2010/main" val="4249701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688A0E36-37A6-7E42-B4AD-AB6A3A2F6C6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
        <p:nvSpPr>
          <p:cNvPr id="9" name="ZoneTexte 8">
            <a:extLst>
              <a:ext uri="{FF2B5EF4-FFF2-40B4-BE49-F238E27FC236}">
                <a16:creationId xmlns:a16="http://schemas.microsoft.com/office/drawing/2014/main" id="{143B6622-969A-3D24-167A-C8ECF28BDD5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graphicFrame>
        <p:nvGraphicFramePr>
          <p:cNvPr id="11" name="Tableau 10">
            <a:extLst>
              <a:ext uri="{FF2B5EF4-FFF2-40B4-BE49-F238E27FC236}">
                <a16:creationId xmlns:a16="http://schemas.microsoft.com/office/drawing/2014/main" id="{A699CD2F-C19F-D725-5133-8470999B84DC}"/>
              </a:ext>
            </a:extLst>
          </p:cNvPr>
          <p:cNvGraphicFramePr>
            <a:graphicFrameLocks noGrp="1"/>
          </p:cNvGraphicFramePr>
          <p:nvPr>
            <p:extLst>
              <p:ext uri="{D42A27DB-BD31-4B8C-83A1-F6EECF244321}">
                <p14:modId xmlns:p14="http://schemas.microsoft.com/office/powerpoint/2010/main" val="423380421"/>
              </p:ext>
            </p:extLst>
          </p:nvPr>
        </p:nvGraphicFramePr>
        <p:xfrm>
          <a:off x="2731698" y="316301"/>
          <a:ext cx="8994517" cy="6165308"/>
        </p:xfrm>
        <a:graphic>
          <a:graphicData uri="http://schemas.openxmlformats.org/drawingml/2006/table">
            <a:tbl>
              <a:tblPr firstRow="1" bandRow="1">
                <a:tableStyleId>{5C22544A-7EE6-4342-B048-85BDC9FD1C3A}</a:tableStyleId>
              </a:tblPr>
              <a:tblGrid>
                <a:gridCol w="1392115">
                  <a:extLst>
                    <a:ext uri="{9D8B030D-6E8A-4147-A177-3AD203B41FA5}">
                      <a16:colId xmlns:a16="http://schemas.microsoft.com/office/drawing/2014/main" val="1898124020"/>
                    </a:ext>
                  </a:extLst>
                </a:gridCol>
                <a:gridCol w="1523998">
                  <a:extLst>
                    <a:ext uri="{9D8B030D-6E8A-4147-A177-3AD203B41FA5}">
                      <a16:colId xmlns:a16="http://schemas.microsoft.com/office/drawing/2014/main" val="2210848326"/>
                    </a:ext>
                  </a:extLst>
                </a:gridCol>
                <a:gridCol w="2271346">
                  <a:extLst>
                    <a:ext uri="{9D8B030D-6E8A-4147-A177-3AD203B41FA5}">
                      <a16:colId xmlns:a16="http://schemas.microsoft.com/office/drawing/2014/main" val="1313892677"/>
                    </a:ext>
                  </a:extLst>
                </a:gridCol>
                <a:gridCol w="2385635">
                  <a:extLst>
                    <a:ext uri="{9D8B030D-6E8A-4147-A177-3AD203B41FA5}">
                      <a16:colId xmlns:a16="http://schemas.microsoft.com/office/drawing/2014/main" val="2762661196"/>
                    </a:ext>
                  </a:extLst>
                </a:gridCol>
                <a:gridCol w="1421423">
                  <a:extLst>
                    <a:ext uri="{9D8B030D-6E8A-4147-A177-3AD203B41FA5}">
                      <a16:colId xmlns:a16="http://schemas.microsoft.com/office/drawing/2014/main" val="3427128083"/>
                    </a:ext>
                  </a:extLst>
                </a:gridCol>
              </a:tblGrid>
              <a:tr h="762000">
                <a:tc gridSpan="5">
                  <a:txBody>
                    <a:bodyPr/>
                    <a:lstStyle/>
                    <a:p>
                      <a:pPr algn="ctr"/>
                      <a:r>
                        <a:rPr lang="fr-FR" sz="2000"/>
                        <a:t>CLASSIFICATION</a:t>
                      </a:r>
                      <a:br>
                        <a:rPr lang="fr-FR" sz="2000"/>
                      </a:br>
                      <a:r>
                        <a:rPr lang="fr-FR" sz="1400" b="0"/>
                        <a:t>avec perceptron </a:t>
                      </a:r>
                      <a:r>
                        <a:rPr lang="fr-FR" sz="1400" b="0" err="1"/>
                        <a:t>multi-couche</a:t>
                      </a:r>
                    </a:p>
                  </a:txBody>
                  <a:tcPr anchor="ctr">
                    <a:lnL w="0">
                      <a:noFill/>
                    </a:lnL>
                    <a:lnR w="0">
                      <a:noFill/>
                    </a:lnR>
                    <a:lnT w="0">
                      <a:noFill/>
                    </a:lnT>
                    <a:lnB w="0">
                      <a:noFill/>
                    </a:lnB>
                    <a:solidFill>
                      <a:schemeClr val="bg1"/>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71912075"/>
                  </a:ext>
                </a:extLst>
              </a:tr>
              <a:tr h="634340">
                <a:tc>
                  <a:txBody>
                    <a:bodyPr/>
                    <a:lstStyle/>
                    <a:p>
                      <a:pPr algn="l"/>
                      <a:r>
                        <a:rPr lang="fr-FR" sz="1400" b="1">
                          <a:solidFill>
                            <a:schemeClr val="bg1"/>
                          </a:solidFill>
                          <a:effectLst/>
                        </a:rPr>
                        <a:t>type couche</a:t>
                      </a:r>
                    </a:p>
                  </a:txBody>
                  <a:tcPr anchor="ctr">
                    <a:lnT w="0">
                      <a:noFill/>
                    </a:lnT>
                    <a:solidFill>
                      <a:schemeClr val="bg2">
                        <a:lumMod val="10000"/>
                        <a:lumOff val="90000"/>
                      </a:schemeClr>
                    </a:solidFill>
                  </a:tcPr>
                </a:tc>
                <a:tc>
                  <a:txBody>
                    <a:bodyPr/>
                    <a:lstStyle/>
                    <a:p>
                      <a:pPr algn="ctr"/>
                      <a:r>
                        <a:rPr lang="fr-FR" sz="1400" b="1">
                          <a:effectLst/>
                        </a:rPr>
                        <a:t>nombre couches</a:t>
                      </a:r>
                    </a:p>
                  </a:txBody>
                  <a:tcPr anchor="ctr">
                    <a:lnT w="0">
                      <a:noFill/>
                    </a:lnT>
                    <a:solidFill>
                      <a:schemeClr val="bg2">
                        <a:lumMod val="10000"/>
                        <a:lumOff val="90000"/>
                      </a:schemeClr>
                    </a:solidFill>
                  </a:tcPr>
                </a:tc>
                <a:tc>
                  <a:txBody>
                    <a:bodyPr/>
                    <a:lstStyle/>
                    <a:p>
                      <a:pPr algn="ctr"/>
                      <a:r>
                        <a:rPr lang="fr-FR" sz="1400" b="1">
                          <a:effectLst/>
                        </a:rPr>
                        <a:t>nombre neurones par couche</a:t>
                      </a:r>
                    </a:p>
                  </a:txBody>
                  <a:tcPr anchor="ctr">
                    <a:lnT w="0">
                      <a:noFill/>
                    </a:lnT>
                    <a:solidFill>
                      <a:schemeClr val="bg2">
                        <a:lumMod val="10000"/>
                        <a:lumOff val="90000"/>
                      </a:schemeClr>
                    </a:solidFill>
                  </a:tcPr>
                </a:tc>
                <a:tc>
                  <a:txBody>
                    <a:bodyPr/>
                    <a:lstStyle/>
                    <a:p>
                      <a:pPr algn="ctr"/>
                      <a:r>
                        <a:rPr lang="fr-FR" sz="1400" b="1">
                          <a:effectLst/>
                        </a:rPr>
                        <a:t>fonction d'activation</a:t>
                      </a:r>
                    </a:p>
                  </a:txBody>
                  <a:tcPr anchor="ctr">
                    <a:lnT w="0">
                      <a:noFill/>
                    </a:lnT>
                    <a:solidFill>
                      <a:schemeClr val="bg2">
                        <a:lumMod val="10000"/>
                        <a:lumOff val="90000"/>
                      </a:schemeClr>
                    </a:solidFill>
                  </a:tcPr>
                </a:tc>
                <a:tc>
                  <a:txBody>
                    <a:bodyPr/>
                    <a:lstStyle/>
                    <a:p>
                      <a:pPr algn="ctr"/>
                      <a:r>
                        <a:rPr lang="fr-FR" sz="1400" b="1">
                          <a:effectLst/>
                        </a:rPr>
                        <a:t>fonction coût</a:t>
                      </a:r>
                    </a:p>
                  </a:txBody>
                  <a:tcPr anchor="ctr">
                    <a:lnT w="0">
                      <a:noFill/>
                    </a:lnT>
                    <a:solidFill>
                      <a:schemeClr val="bg2">
                        <a:lumMod val="10000"/>
                        <a:lumOff val="90000"/>
                      </a:schemeClr>
                    </a:solidFill>
                  </a:tcPr>
                </a:tc>
                <a:extLst>
                  <a:ext uri="{0D108BD9-81ED-4DB2-BD59-A6C34878D82A}">
                    <a16:rowId xmlns:a16="http://schemas.microsoft.com/office/drawing/2014/main" val="2940430090"/>
                  </a:ext>
                </a:extLst>
              </a:tr>
              <a:tr h="634340">
                <a:tc>
                  <a:txBody>
                    <a:bodyPr/>
                    <a:lstStyle/>
                    <a:p>
                      <a:pPr algn="l"/>
                      <a:r>
                        <a:rPr lang="fr-FR" sz="1400">
                          <a:effectLst/>
                        </a:rPr>
                        <a:t>entrée</a:t>
                      </a:r>
                    </a:p>
                  </a:txBody>
                  <a:tcPr anchor="ctr">
                    <a:solidFill>
                      <a:schemeClr val="bg2">
                        <a:lumMod val="10000"/>
                        <a:lumOff val="90000"/>
                      </a:schemeClr>
                    </a:solidFill>
                  </a:tcPr>
                </a:tc>
                <a:tc>
                  <a:txBody>
                    <a:bodyPr/>
                    <a:lstStyle/>
                    <a:p>
                      <a:pPr algn="ctr"/>
                      <a:r>
                        <a:rPr lang="fr-FR" sz="1400">
                          <a:effectLst/>
                        </a:rPr>
                        <a:t>1</a:t>
                      </a:r>
                    </a:p>
                  </a:txBody>
                  <a:tcPr anchor="ctr">
                    <a:solidFill>
                      <a:schemeClr val="bg2">
                        <a:lumMod val="10000"/>
                        <a:lumOff val="90000"/>
                      </a:schemeClr>
                    </a:solidFill>
                  </a:tcPr>
                </a:tc>
                <a:tc>
                  <a:txBody>
                    <a:bodyPr/>
                    <a:lstStyle/>
                    <a:p>
                      <a:pPr algn="ctr"/>
                      <a:r>
                        <a:rPr lang="fr-FR" sz="1400">
                          <a:effectLst/>
                        </a:rPr>
                        <a:t>autant que de </a:t>
                      </a:r>
                      <a:r>
                        <a:rPr lang="fr-FR" sz="1400" err="1">
                          <a:effectLst/>
                        </a:rPr>
                        <a:t>features</a:t>
                      </a:r>
                    </a:p>
                  </a:txBody>
                  <a:tcPr anchor="ctr">
                    <a:solidFill>
                      <a:schemeClr val="bg2">
                        <a:lumMod val="10000"/>
                        <a:lumOff val="90000"/>
                      </a:schemeClr>
                    </a:solidFill>
                  </a:tcPr>
                </a:tc>
                <a:tc>
                  <a:txBody>
                    <a:bodyPr/>
                    <a:lstStyle/>
                    <a:p>
                      <a:pPr algn="ctr"/>
                      <a:r>
                        <a:rPr lang="fr-FR" sz="1400">
                          <a:effectLst/>
                        </a:rPr>
                        <a:t>Identité / il n'y en a pas / y=x</a:t>
                      </a:r>
                    </a:p>
                  </a:txBody>
                  <a:tcPr anchor="ctr">
                    <a:solidFill>
                      <a:schemeClr val="bg2">
                        <a:lumMod val="10000"/>
                        <a:lumOff val="90000"/>
                      </a:schemeClr>
                    </a:solidFill>
                  </a:tcPr>
                </a:tc>
                <a:tc rowSpan="3">
                  <a:txBody>
                    <a:bodyPr/>
                    <a:lstStyle/>
                    <a:p>
                      <a:pPr algn="ctr"/>
                      <a:r>
                        <a:rPr lang="fr-FR" sz="1400" err="1">
                          <a:effectLst/>
                        </a:rPr>
                        <a:t>Binary</a:t>
                      </a:r>
                      <a:br>
                        <a:rPr lang="fr-FR" sz="1400">
                          <a:effectLst/>
                        </a:rPr>
                      </a:br>
                      <a:r>
                        <a:rPr lang="fr-FR" sz="1400">
                          <a:effectLst/>
                        </a:rPr>
                        <a:t>Cross</a:t>
                      </a:r>
                      <a:br>
                        <a:rPr lang="fr-FR" sz="1400">
                          <a:effectLst/>
                        </a:rPr>
                      </a:br>
                      <a:r>
                        <a:rPr lang="fr-FR" sz="1400" err="1">
                          <a:effectLst/>
                        </a:rPr>
                        <a:t>Entropy</a:t>
                      </a:r>
                    </a:p>
                  </a:txBody>
                  <a:tcPr anchor="ctr">
                    <a:lnB w="0">
                      <a:noFill/>
                    </a:lnB>
                    <a:solidFill>
                      <a:schemeClr val="bg2">
                        <a:lumMod val="10000"/>
                        <a:lumOff val="90000"/>
                      </a:schemeClr>
                    </a:solidFill>
                  </a:tcPr>
                </a:tc>
                <a:extLst>
                  <a:ext uri="{0D108BD9-81ED-4DB2-BD59-A6C34878D82A}">
                    <a16:rowId xmlns:a16="http://schemas.microsoft.com/office/drawing/2014/main" val="3593561015"/>
                  </a:ext>
                </a:extLst>
              </a:tr>
              <a:tr h="634340">
                <a:tc>
                  <a:txBody>
                    <a:bodyPr/>
                    <a:lstStyle/>
                    <a:p>
                      <a:pPr algn="l"/>
                      <a:r>
                        <a:rPr lang="fr-FR" sz="1400">
                          <a:effectLst/>
                        </a:rPr>
                        <a:t>cachées </a:t>
                      </a:r>
                      <a:r>
                        <a:rPr lang="fr-FR" sz="1400" err="1">
                          <a:effectLst/>
                        </a:rPr>
                        <a:t>intérmédiaires</a:t>
                      </a:r>
                    </a:p>
                  </a:txBody>
                  <a:tcPr anchor="ctr">
                    <a:solidFill>
                      <a:schemeClr val="bg2">
                        <a:lumMod val="10000"/>
                        <a:lumOff val="90000"/>
                      </a:schemeClr>
                    </a:solidFill>
                  </a:tcPr>
                </a:tc>
                <a:tc>
                  <a:txBody>
                    <a:bodyPr/>
                    <a:lstStyle/>
                    <a:p>
                      <a:pPr algn="ctr"/>
                      <a:r>
                        <a:rPr lang="fr-FR" sz="1400">
                          <a:effectLst/>
                        </a:rPr>
                        <a:t>à définir</a:t>
                      </a:r>
                    </a:p>
                  </a:txBody>
                  <a:tcPr anchor="ctr">
                    <a:solidFill>
                      <a:schemeClr val="bg2">
                        <a:lumMod val="10000"/>
                        <a:lumOff val="90000"/>
                      </a:schemeClr>
                    </a:solidFill>
                  </a:tcPr>
                </a:tc>
                <a:tc>
                  <a:txBody>
                    <a:bodyPr/>
                    <a:lstStyle/>
                    <a:p>
                      <a:pPr algn="ctr"/>
                      <a:r>
                        <a:rPr lang="fr-FR" sz="1400">
                          <a:effectLst/>
                        </a:rPr>
                        <a:t>à définir</a:t>
                      </a:r>
                    </a:p>
                  </a:txBody>
                  <a:tcPr anchor="ctr">
                    <a:solidFill>
                      <a:schemeClr val="bg2">
                        <a:lumMod val="10000"/>
                        <a:lumOff val="90000"/>
                      </a:schemeClr>
                    </a:solidFill>
                  </a:tcPr>
                </a:tc>
                <a:tc>
                  <a:txBody>
                    <a:bodyPr/>
                    <a:lstStyle/>
                    <a:p>
                      <a:pPr algn="ctr"/>
                      <a:r>
                        <a:rPr lang="fr-FR" sz="1400">
                          <a:effectLst/>
                        </a:rPr>
                        <a:t>à définir</a:t>
                      </a:r>
                    </a:p>
                  </a:txBody>
                  <a:tcPr anchor="ctr">
                    <a:solidFill>
                      <a:schemeClr val="bg2">
                        <a:lumMod val="10000"/>
                        <a:lumOff val="90000"/>
                      </a:schemeClr>
                    </a:solidFill>
                  </a:tcPr>
                </a:tc>
                <a:tc vMerge="1">
                  <a:txBody>
                    <a:bodyPr/>
                    <a:lstStyle/>
                    <a:p>
                      <a:endParaRPr lang="fr-FR"/>
                    </a:p>
                  </a:txBody>
                  <a:tcPr/>
                </a:tc>
                <a:extLst>
                  <a:ext uri="{0D108BD9-81ED-4DB2-BD59-A6C34878D82A}">
                    <a16:rowId xmlns:a16="http://schemas.microsoft.com/office/drawing/2014/main" val="3662697141"/>
                  </a:ext>
                </a:extLst>
              </a:tr>
              <a:tr h="1011115">
                <a:tc>
                  <a:txBody>
                    <a:bodyPr/>
                    <a:lstStyle/>
                    <a:p>
                      <a:pPr algn="l"/>
                      <a:r>
                        <a:rPr lang="fr-FR" sz="1400">
                          <a:effectLst/>
                        </a:rPr>
                        <a:t>sortie</a:t>
                      </a:r>
                    </a:p>
                  </a:txBody>
                  <a:tcPr anchor="ctr">
                    <a:lnB w="0">
                      <a:noFill/>
                    </a:lnB>
                    <a:solidFill>
                      <a:schemeClr val="bg2">
                        <a:lumMod val="10000"/>
                        <a:lumOff val="90000"/>
                      </a:schemeClr>
                    </a:solidFill>
                  </a:tcPr>
                </a:tc>
                <a:tc>
                  <a:txBody>
                    <a:bodyPr/>
                    <a:lstStyle/>
                    <a:p>
                      <a:pPr algn="ctr"/>
                      <a:r>
                        <a:rPr lang="fr-FR" sz="1400">
                          <a:effectLst/>
                        </a:rPr>
                        <a:t>1</a:t>
                      </a:r>
                    </a:p>
                  </a:txBody>
                  <a:tcPr anchor="ctr">
                    <a:lnB w="0">
                      <a:noFill/>
                    </a:lnB>
                    <a:solidFill>
                      <a:schemeClr val="bg2">
                        <a:lumMod val="10000"/>
                        <a:lumOff val="90000"/>
                      </a:schemeClr>
                    </a:solidFill>
                  </a:tcPr>
                </a:tc>
                <a:tc>
                  <a:txBody>
                    <a:bodyPr/>
                    <a:lstStyle/>
                    <a:p>
                      <a:pPr algn="ctr"/>
                      <a:r>
                        <a:rPr lang="fr-FR" sz="1400">
                          <a:effectLst/>
                        </a:rPr>
                        <a:t>1</a:t>
                      </a:r>
                    </a:p>
                  </a:txBody>
                  <a:tcPr anchor="ctr">
                    <a:lnB w="0">
                      <a:noFill/>
                    </a:lnB>
                    <a:solidFill>
                      <a:schemeClr val="bg2">
                        <a:lumMod val="10000"/>
                        <a:lumOff val="90000"/>
                      </a:schemeClr>
                    </a:solidFill>
                  </a:tcPr>
                </a:tc>
                <a:tc>
                  <a:txBody>
                    <a:bodyPr/>
                    <a:lstStyle/>
                    <a:p>
                      <a:pPr algn="ctr"/>
                      <a:r>
                        <a:rPr lang="fr-FR" sz="1400" b="1" dirty="0">
                          <a:effectLst/>
                        </a:rPr>
                        <a:t>sigmoïde </a:t>
                      </a:r>
                      <a:r>
                        <a:rPr lang="fr-FR" sz="1400" dirty="0">
                          <a:effectLst/>
                        </a:rPr>
                        <a:t>ou (mais autorisé à utiliser </a:t>
                      </a:r>
                      <a:r>
                        <a:rPr lang="fr-FR" sz="1400" b="1">
                          <a:effectLst/>
                        </a:rPr>
                        <a:t>softmax)</a:t>
                      </a:r>
                      <a:endParaRPr lang="fr-FR" sz="1400" dirty="0">
                        <a:effectLst/>
                      </a:endParaRPr>
                    </a:p>
                  </a:txBody>
                  <a:tcPr anchor="ctr">
                    <a:lnB w="0">
                      <a:noFill/>
                    </a:lnB>
                    <a:solidFill>
                      <a:schemeClr val="bg2">
                        <a:lumMod val="10000"/>
                        <a:lumOff val="90000"/>
                      </a:schemeClr>
                    </a:solidFill>
                  </a:tcPr>
                </a:tc>
                <a:tc vMerge="1">
                  <a:txBody>
                    <a:bodyPr/>
                    <a:lstStyle/>
                    <a:p>
                      <a:endParaRPr lang="fr-FR"/>
                    </a:p>
                  </a:txBody>
                  <a:tcPr/>
                </a:tc>
                <a:extLst>
                  <a:ext uri="{0D108BD9-81ED-4DB2-BD59-A6C34878D82A}">
                    <a16:rowId xmlns:a16="http://schemas.microsoft.com/office/drawing/2014/main" val="2430084382"/>
                  </a:ext>
                </a:extLst>
              </a:tr>
              <a:tr h="586153">
                <a:tc>
                  <a:txBody>
                    <a:bodyPr/>
                    <a:lstStyle/>
                    <a:p>
                      <a:pPr algn="l"/>
                      <a:endParaRPr lang="fr-FR"/>
                    </a:p>
                  </a:txBody>
                  <a:tcPr anchor="ctr">
                    <a:lnL w="0">
                      <a:noFill/>
                    </a:lnL>
                    <a:lnR w="0">
                      <a:noFill/>
                    </a:lnR>
                    <a:lnT w="0">
                      <a:noFill/>
                    </a:lnT>
                    <a:lnB w="0">
                      <a:noFill/>
                    </a:lnB>
                    <a:solidFill>
                      <a:schemeClr val="bg1"/>
                    </a:solidFill>
                  </a:tcPr>
                </a:tc>
                <a:tc>
                  <a:txBody>
                    <a:bodyPr/>
                    <a:lstStyle/>
                    <a:p>
                      <a:pPr lvl="0" algn="ctr">
                        <a:buNone/>
                      </a:pPr>
                      <a:endParaRPr lang="fr-FR"/>
                    </a:p>
                  </a:txBody>
                  <a:tcPr>
                    <a:lnL w="0">
                      <a:noFill/>
                    </a:lnL>
                    <a:lnR w="0">
                      <a:noFill/>
                    </a:lnR>
                    <a:lnT w="0">
                      <a:noFill/>
                    </a:lnT>
                    <a:lnB w="0">
                      <a:noFill/>
                    </a:lnB>
                    <a:solidFill>
                      <a:schemeClr val="bg1"/>
                    </a:solidFill>
                  </a:tcPr>
                </a:tc>
                <a:tc>
                  <a:txBody>
                    <a:bodyPr/>
                    <a:lstStyle/>
                    <a:p>
                      <a:pPr lvl="0" algn="ctr">
                        <a:buNone/>
                      </a:pPr>
                      <a:endParaRPr lang="fr-FR"/>
                    </a:p>
                  </a:txBody>
                  <a:tcPr>
                    <a:lnL w="0">
                      <a:noFill/>
                    </a:lnL>
                    <a:lnR w="0">
                      <a:noFill/>
                    </a:lnR>
                    <a:lnT w="0">
                      <a:noFill/>
                    </a:lnT>
                    <a:lnB w="0">
                      <a:noFill/>
                    </a:lnB>
                    <a:solidFill>
                      <a:schemeClr val="bg1"/>
                    </a:solidFill>
                  </a:tcPr>
                </a:tc>
                <a:tc>
                  <a:txBody>
                    <a:bodyPr/>
                    <a:lstStyle/>
                    <a:p>
                      <a:pPr lvl="0" algn="ctr">
                        <a:buNone/>
                      </a:pPr>
                      <a:endParaRPr lang="fr-FR"/>
                    </a:p>
                  </a:txBody>
                  <a:tcPr>
                    <a:lnL w="0">
                      <a:noFill/>
                    </a:lnL>
                    <a:lnR w="0">
                      <a:noFill/>
                    </a:lnR>
                    <a:lnT w="0">
                      <a:noFill/>
                    </a:lnT>
                    <a:lnB w="0">
                      <a:noFill/>
                    </a:lnB>
                    <a:solidFill>
                      <a:schemeClr val="bg1"/>
                    </a:solidFill>
                  </a:tcPr>
                </a:tc>
                <a:tc>
                  <a:txBody>
                    <a:bodyPr/>
                    <a:lstStyle/>
                    <a:p>
                      <a:pPr lvl="0" algn="ctr">
                        <a:buNone/>
                      </a:pPr>
                      <a:endParaRPr lang="fr-FR"/>
                    </a:p>
                  </a:txBody>
                  <a:tcPr>
                    <a:lnL w="0">
                      <a:noFill/>
                    </a:lnL>
                    <a:lnR w="0">
                      <a:noFill/>
                    </a:lnR>
                    <a:lnT w="0">
                      <a:noFill/>
                    </a:lnT>
                    <a:lnB w="0">
                      <a:noFill/>
                    </a:lnB>
                    <a:solidFill>
                      <a:schemeClr val="bg1"/>
                    </a:solidFill>
                  </a:tcPr>
                </a:tc>
                <a:extLst>
                  <a:ext uri="{0D108BD9-81ED-4DB2-BD59-A6C34878D82A}">
                    <a16:rowId xmlns:a16="http://schemas.microsoft.com/office/drawing/2014/main" val="2237885936"/>
                  </a:ext>
                </a:extLst>
              </a:tr>
              <a:tr h="634340">
                <a:tc>
                  <a:txBody>
                    <a:bodyPr/>
                    <a:lstStyle/>
                    <a:p>
                      <a:pPr algn="l"/>
                      <a:r>
                        <a:rPr lang="fr-FR" sz="1400">
                          <a:effectLst/>
                        </a:rPr>
                        <a:t>entrée</a:t>
                      </a:r>
                    </a:p>
                  </a:txBody>
                  <a:tcPr anchor="ctr">
                    <a:lnT w="0">
                      <a:noFill/>
                    </a:lnT>
                    <a:solidFill>
                      <a:schemeClr val="bg2">
                        <a:lumMod val="10000"/>
                        <a:lumOff val="90000"/>
                      </a:schemeClr>
                    </a:solidFill>
                  </a:tcPr>
                </a:tc>
                <a:tc>
                  <a:txBody>
                    <a:bodyPr/>
                    <a:lstStyle/>
                    <a:p>
                      <a:pPr algn="ctr"/>
                      <a:r>
                        <a:rPr lang="fr-FR" sz="1400">
                          <a:effectLst/>
                        </a:rPr>
                        <a:t>1</a:t>
                      </a:r>
                    </a:p>
                  </a:txBody>
                  <a:tcPr anchor="ctr">
                    <a:lnT w="0">
                      <a:noFill/>
                    </a:lnT>
                    <a:solidFill>
                      <a:schemeClr val="bg2">
                        <a:lumMod val="10000"/>
                        <a:lumOff val="90000"/>
                      </a:schemeClr>
                    </a:solidFill>
                  </a:tcPr>
                </a:tc>
                <a:tc>
                  <a:txBody>
                    <a:bodyPr/>
                    <a:lstStyle/>
                    <a:p>
                      <a:pPr algn="ctr"/>
                      <a:r>
                        <a:rPr lang="fr-FR" sz="1400">
                          <a:effectLst/>
                        </a:rPr>
                        <a:t>autant que de </a:t>
                      </a:r>
                      <a:r>
                        <a:rPr lang="fr-FR" sz="1400" err="1">
                          <a:effectLst/>
                        </a:rPr>
                        <a:t>features</a:t>
                      </a:r>
                    </a:p>
                  </a:txBody>
                  <a:tcPr anchor="ctr">
                    <a:lnT w="0">
                      <a:noFill/>
                    </a:lnT>
                    <a:solidFill>
                      <a:schemeClr val="bg2">
                        <a:lumMod val="10000"/>
                        <a:lumOff val="90000"/>
                      </a:schemeClr>
                    </a:solidFill>
                  </a:tcPr>
                </a:tc>
                <a:tc>
                  <a:txBody>
                    <a:bodyPr/>
                    <a:lstStyle/>
                    <a:p>
                      <a:pPr algn="ctr"/>
                      <a:r>
                        <a:rPr lang="fr-FR" sz="1400">
                          <a:effectLst/>
                        </a:rPr>
                        <a:t>Identité / il n'y en a pas / y=x</a:t>
                      </a:r>
                    </a:p>
                  </a:txBody>
                  <a:tcPr anchor="ctr">
                    <a:lnT w="0">
                      <a:noFill/>
                    </a:lnT>
                    <a:solidFill>
                      <a:schemeClr val="bg2">
                        <a:lumMod val="10000"/>
                        <a:lumOff val="90000"/>
                      </a:schemeClr>
                    </a:solidFill>
                  </a:tcPr>
                </a:tc>
                <a:tc rowSpan="3">
                  <a:txBody>
                    <a:bodyPr/>
                    <a:lstStyle/>
                    <a:p>
                      <a:pPr algn="ctr"/>
                      <a:r>
                        <a:rPr lang="fr-FR" sz="1400" err="1">
                          <a:effectLst/>
                        </a:rPr>
                        <a:t>Categorical</a:t>
                      </a:r>
                      <a:br>
                        <a:rPr lang="fr-FR" sz="1400">
                          <a:effectLst/>
                        </a:rPr>
                      </a:br>
                      <a:r>
                        <a:rPr lang="fr-FR" sz="1400">
                          <a:effectLst/>
                        </a:rPr>
                        <a:t>Cross</a:t>
                      </a:r>
                      <a:br>
                        <a:rPr lang="fr-FR" sz="1400">
                          <a:effectLst/>
                        </a:rPr>
                      </a:br>
                      <a:r>
                        <a:rPr lang="fr-FR" sz="1400" err="1">
                          <a:effectLst/>
                        </a:rPr>
                        <a:t>Entropy</a:t>
                      </a:r>
                    </a:p>
                  </a:txBody>
                  <a:tcPr anchor="ctr">
                    <a:lnT w="0">
                      <a:noFill/>
                    </a:lnT>
                    <a:solidFill>
                      <a:schemeClr val="bg2">
                        <a:lumMod val="10000"/>
                        <a:lumOff val="90000"/>
                      </a:schemeClr>
                    </a:solidFill>
                  </a:tcPr>
                </a:tc>
                <a:extLst>
                  <a:ext uri="{0D108BD9-81ED-4DB2-BD59-A6C34878D82A}">
                    <a16:rowId xmlns:a16="http://schemas.microsoft.com/office/drawing/2014/main" val="3732117874"/>
                  </a:ext>
                </a:extLst>
              </a:tr>
              <a:tr h="634340">
                <a:tc>
                  <a:txBody>
                    <a:bodyPr/>
                    <a:lstStyle/>
                    <a:p>
                      <a:pPr algn="l"/>
                      <a:r>
                        <a:rPr lang="fr-FR" sz="1400">
                          <a:effectLst/>
                        </a:rPr>
                        <a:t>cachées </a:t>
                      </a:r>
                      <a:r>
                        <a:rPr lang="fr-FR" sz="1400" err="1">
                          <a:effectLst/>
                        </a:rPr>
                        <a:t>intérmédiaires</a:t>
                      </a:r>
                    </a:p>
                  </a:txBody>
                  <a:tcPr anchor="ctr">
                    <a:solidFill>
                      <a:schemeClr val="bg2">
                        <a:lumMod val="10000"/>
                        <a:lumOff val="90000"/>
                      </a:schemeClr>
                    </a:solidFill>
                  </a:tcPr>
                </a:tc>
                <a:tc>
                  <a:txBody>
                    <a:bodyPr/>
                    <a:lstStyle/>
                    <a:p>
                      <a:pPr algn="ctr"/>
                      <a:r>
                        <a:rPr lang="fr-FR" sz="1400">
                          <a:effectLst/>
                        </a:rPr>
                        <a:t>à définir</a:t>
                      </a:r>
                    </a:p>
                  </a:txBody>
                  <a:tcPr anchor="ctr">
                    <a:solidFill>
                      <a:schemeClr val="bg2">
                        <a:lumMod val="10000"/>
                        <a:lumOff val="90000"/>
                      </a:schemeClr>
                    </a:solidFill>
                  </a:tcPr>
                </a:tc>
                <a:tc>
                  <a:txBody>
                    <a:bodyPr/>
                    <a:lstStyle/>
                    <a:p>
                      <a:pPr algn="ctr"/>
                      <a:r>
                        <a:rPr lang="fr-FR" sz="1400">
                          <a:effectLst/>
                        </a:rPr>
                        <a:t>à définir</a:t>
                      </a:r>
                    </a:p>
                  </a:txBody>
                  <a:tcPr anchor="ctr">
                    <a:solidFill>
                      <a:schemeClr val="bg2">
                        <a:lumMod val="10000"/>
                        <a:lumOff val="90000"/>
                      </a:schemeClr>
                    </a:solidFill>
                  </a:tcPr>
                </a:tc>
                <a:tc>
                  <a:txBody>
                    <a:bodyPr/>
                    <a:lstStyle/>
                    <a:p>
                      <a:pPr algn="ctr"/>
                      <a:r>
                        <a:rPr lang="fr-FR" sz="1400">
                          <a:effectLst/>
                        </a:rPr>
                        <a:t>à définir</a:t>
                      </a:r>
                    </a:p>
                  </a:txBody>
                  <a:tcPr anchor="ctr">
                    <a:solidFill>
                      <a:schemeClr val="bg2">
                        <a:lumMod val="10000"/>
                        <a:lumOff val="90000"/>
                      </a:schemeClr>
                    </a:solidFill>
                  </a:tcPr>
                </a:tc>
                <a:tc vMerge="1">
                  <a:txBody>
                    <a:bodyPr/>
                    <a:lstStyle/>
                    <a:p>
                      <a:endParaRPr lang="fr-FR"/>
                    </a:p>
                  </a:txBody>
                  <a:tcPr/>
                </a:tc>
                <a:extLst>
                  <a:ext uri="{0D108BD9-81ED-4DB2-BD59-A6C34878D82A}">
                    <a16:rowId xmlns:a16="http://schemas.microsoft.com/office/drawing/2014/main" val="1753700086"/>
                  </a:ext>
                </a:extLst>
              </a:tr>
              <a:tr h="634340">
                <a:tc>
                  <a:txBody>
                    <a:bodyPr/>
                    <a:lstStyle/>
                    <a:p>
                      <a:pPr algn="l"/>
                      <a:r>
                        <a:rPr lang="fr-FR" sz="1400">
                          <a:effectLst/>
                        </a:rPr>
                        <a:t>sortie</a:t>
                      </a:r>
                    </a:p>
                  </a:txBody>
                  <a:tcPr anchor="ctr">
                    <a:solidFill>
                      <a:schemeClr val="bg2">
                        <a:lumMod val="10000"/>
                        <a:lumOff val="90000"/>
                      </a:schemeClr>
                    </a:solidFill>
                  </a:tcPr>
                </a:tc>
                <a:tc>
                  <a:txBody>
                    <a:bodyPr/>
                    <a:lstStyle/>
                    <a:p>
                      <a:pPr algn="ctr"/>
                      <a:r>
                        <a:rPr lang="fr-FR" sz="1400">
                          <a:effectLst/>
                        </a:rPr>
                        <a:t>1</a:t>
                      </a:r>
                    </a:p>
                  </a:txBody>
                  <a:tcPr anchor="ctr">
                    <a:solidFill>
                      <a:schemeClr val="bg2">
                        <a:lumMod val="10000"/>
                        <a:lumOff val="90000"/>
                      </a:schemeClr>
                    </a:solidFill>
                  </a:tcPr>
                </a:tc>
                <a:tc>
                  <a:txBody>
                    <a:bodyPr/>
                    <a:lstStyle/>
                    <a:p>
                      <a:pPr algn="ctr"/>
                      <a:r>
                        <a:rPr lang="fr-FR" sz="1400">
                          <a:effectLst/>
                        </a:rPr>
                        <a:t>1</a:t>
                      </a:r>
                    </a:p>
                  </a:txBody>
                  <a:tcPr anchor="ctr">
                    <a:solidFill>
                      <a:schemeClr val="bg2">
                        <a:lumMod val="10000"/>
                        <a:lumOff val="90000"/>
                      </a:schemeClr>
                    </a:solidFill>
                  </a:tcPr>
                </a:tc>
                <a:tc>
                  <a:txBody>
                    <a:bodyPr/>
                    <a:lstStyle/>
                    <a:p>
                      <a:pPr algn="ctr"/>
                      <a:r>
                        <a:rPr lang="fr-FR" sz="1400" b="1" err="1">
                          <a:effectLst/>
                        </a:rPr>
                        <a:t>softmax</a:t>
                      </a:r>
                      <a:r>
                        <a:rPr lang="fr-FR" sz="1400">
                          <a:effectLst/>
                        </a:rPr>
                        <a:t> </a:t>
                      </a:r>
                      <a:br>
                        <a:rPr lang="fr-FR" sz="1400">
                          <a:effectLst/>
                        </a:rPr>
                      </a:br>
                      <a:r>
                        <a:rPr lang="fr-FR" sz="1400">
                          <a:effectLst/>
                        </a:rPr>
                        <a:t>(</a:t>
                      </a:r>
                      <a:r>
                        <a:rPr lang="fr-FR" sz="1400" err="1">
                          <a:effectLst/>
                        </a:rPr>
                        <a:t>n°classes</a:t>
                      </a:r>
                      <a:r>
                        <a:rPr lang="fr-FR" sz="1400">
                          <a:effectLst/>
                        </a:rPr>
                        <a:t> &gt;2)</a:t>
                      </a:r>
                    </a:p>
                  </a:txBody>
                  <a:tcPr anchor="ctr">
                    <a:solidFill>
                      <a:schemeClr val="bg2">
                        <a:lumMod val="10000"/>
                        <a:lumOff val="90000"/>
                      </a:schemeClr>
                    </a:solidFill>
                  </a:tcPr>
                </a:tc>
                <a:tc vMerge="1">
                  <a:txBody>
                    <a:bodyPr/>
                    <a:lstStyle/>
                    <a:p>
                      <a:endParaRPr lang="fr-FR"/>
                    </a:p>
                  </a:txBody>
                  <a:tcPr/>
                </a:tc>
                <a:extLst>
                  <a:ext uri="{0D108BD9-81ED-4DB2-BD59-A6C34878D82A}">
                    <a16:rowId xmlns:a16="http://schemas.microsoft.com/office/drawing/2014/main" val="3573389876"/>
                  </a:ext>
                </a:extLst>
              </a:tr>
            </a:tbl>
          </a:graphicData>
        </a:graphic>
      </p:graphicFrame>
      <p:sp>
        <p:nvSpPr>
          <p:cNvPr id="12" name="ZoneTexte 11">
            <a:extLst>
              <a:ext uri="{FF2B5EF4-FFF2-40B4-BE49-F238E27FC236}">
                <a16:creationId xmlns:a16="http://schemas.microsoft.com/office/drawing/2014/main" id="{44A8B510-E5E8-3159-E603-3A775618A67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
        <p:nvSpPr>
          <p:cNvPr id="14" name="ZoneTexte 13">
            <a:extLst>
              <a:ext uri="{FF2B5EF4-FFF2-40B4-BE49-F238E27FC236}">
                <a16:creationId xmlns:a16="http://schemas.microsoft.com/office/drawing/2014/main" id="{056D607B-0392-58CE-D211-9B8BC529C5B4}"/>
              </a:ext>
            </a:extLst>
          </p:cNvPr>
          <p:cNvSpPr txBox="1"/>
          <p:nvPr/>
        </p:nvSpPr>
        <p:spPr>
          <a:xfrm>
            <a:off x="1403450" y="2289871"/>
            <a:ext cx="13921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Binaire</a:t>
            </a:r>
          </a:p>
          <a:p>
            <a:endParaRPr lang="fr-FR"/>
          </a:p>
        </p:txBody>
      </p:sp>
      <p:sp>
        <p:nvSpPr>
          <p:cNvPr id="15" name="ZoneTexte 14">
            <a:extLst>
              <a:ext uri="{FF2B5EF4-FFF2-40B4-BE49-F238E27FC236}">
                <a16:creationId xmlns:a16="http://schemas.microsoft.com/office/drawing/2014/main" id="{30D6F29F-B905-7535-B15E-0889EFF57887}"/>
              </a:ext>
            </a:extLst>
          </p:cNvPr>
          <p:cNvSpPr txBox="1"/>
          <p:nvPr/>
        </p:nvSpPr>
        <p:spPr>
          <a:xfrm>
            <a:off x="1403449" y="4949682"/>
            <a:ext cx="13921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Multi-classes</a:t>
            </a:r>
          </a:p>
          <a:p>
            <a:endParaRPr lang="fr-FR"/>
          </a:p>
        </p:txBody>
      </p:sp>
    </p:spTree>
    <p:extLst>
      <p:ext uri="{BB962C8B-B14F-4D97-AF65-F5344CB8AC3E}">
        <p14:creationId xmlns:p14="http://schemas.microsoft.com/office/powerpoint/2010/main" val="319440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BBD21A-8416-8B81-3935-6ACF9BA36F7B}"/>
              </a:ext>
            </a:extLst>
          </p:cNvPr>
          <p:cNvSpPr>
            <a:spLocks noGrp="1"/>
          </p:cNvSpPr>
          <p:nvPr>
            <p:ph type="title"/>
          </p:nvPr>
        </p:nvSpPr>
        <p:spPr/>
        <p:txBody>
          <a:bodyPr/>
          <a:lstStyle/>
          <a:p>
            <a:r>
              <a:rPr lang="fr-FR" dirty="0">
                <a:ea typeface="+mj-lt"/>
                <a:cs typeface="+mj-lt"/>
              </a:rPr>
              <a:t>Neurone biologique</a:t>
            </a:r>
            <a:endParaRPr lang="fr-FR" dirty="0"/>
          </a:p>
        </p:txBody>
      </p:sp>
      <p:sp>
        <p:nvSpPr>
          <p:cNvPr id="3" name="Espace réservé du contenu 2">
            <a:extLst>
              <a:ext uri="{FF2B5EF4-FFF2-40B4-BE49-F238E27FC236}">
                <a16:creationId xmlns:a16="http://schemas.microsoft.com/office/drawing/2014/main" id="{BA1245A4-3768-F5E2-AF18-4ECC5C1F1F15}"/>
              </a:ext>
            </a:extLst>
          </p:cNvPr>
          <p:cNvSpPr>
            <a:spLocks noGrp="1"/>
          </p:cNvSpPr>
          <p:nvPr>
            <p:ph idx="1"/>
          </p:nvPr>
        </p:nvSpPr>
        <p:spPr>
          <a:xfrm>
            <a:off x="1587710" y="1714318"/>
            <a:ext cx="3778880" cy="2359021"/>
          </a:xfrm>
        </p:spPr>
        <p:txBody>
          <a:bodyPr vert="horz" lIns="91440" tIns="45720" rIns="91440" bIns="45720" rtlCol="0" anchor="t">
            <a:noAutofit/>
          </a:bodyPr>
          <a:lstStyle/>
          <a:p>
            <a:pPr marL="0" indent="0">
              <a:lnSpc>
                <a:spcPct val="100000"/>
              </a:lnSpc>
              <a:buNone/>
            </a:pPr>
            <a:r>
              <a:rPr lang="fr-FR" sz="2000" dirty="0">
                <a:ea typeface="+mn-lt"/>
                <a:cs typeface="+mn-lt"/>
              </a:rPr>
              <a:t>Un </a:t>
            </a:r>
            <a:r>
              <a:rPr lang="fr-FR" sz="2000" b="1" dirty="0">
                <a:ea typeface="+mn-lt"/>
                <a:cs typeface="+mn-lt"/>
              </a:rPr>
              <a:t>neurone </a:t>
            </a:r>
            <a:r>
              <a:rPr lang="fr-FR" sz="2000" dirty="0">
                <a:ea typeface="+mn-lt"/>
                <a:cs typeface="+mn-lt"/>
              </a:rPr>
              <a:t>est une cellule constituant l'unité fonctionnelle de la base du système nerveux. Il assure la transmission de signaux bioélectriques. </a:t>
            </a:r>
            <a:endParaRPr lang="fr-FR" dirty="0"/>
          </a:p>
        </p:txBody>
      </p:sp>
      <p:pic>
        <p:nvPicPr>
          <p:cNvPr id="5" name="Image 5">
            <a:extLst>
              <a:ext uri="{FF2B5EF4-FFF2-40B4-BE49-F238E27FC236}">
                <a16:creationId xmlns:a16="http://schemas.microsoft.com/office/drawing/2014/main" id="{778CF2AD-2BF7-0526-2739-F208B7239314}"/>
              </a:ext>
            </a:extLst>
          </p:cNvPr>
          <p:cNvPicPr>
            <a:picLocks noChangeAspect="1"/>
          </p:cNvPicPr>
          <p:nvPr/>
        </p:nvPicPr>
        <p:blipFill>
          <a:blip r:embed="rId2"/>
          <a:stretch>
            <a:fillRect/>
          </a:stretch>
        </p:blipFill>
        <p:spPr>
          <a:xfrm>
            <a:off x="5745192" y="1455312"/>
            <a:ext cx="5661803" cy="3055979"/>
          </a:xfrm>
          <a:prstGeom prst="rect">
            <a:avLst/>
          </a:prstGeom>
        </p:spPr>
      </p:pic>
      <p:sp>
        <p:nvSpPr>
          <p:cNvPr id="6" name="ZoneTexte 5">
            <a:extLst>
              <a:ext uri="{FF2B5EF4-FFF2-40B4-BE49-F238E27FC236}">
                <a16:creationId xmlns:a16="http://schemas.microsoft.com/office/drawing/2014/main" id="{0C8566F3-9BE3-742A-CC10-AFA9240BA697}"/>
              </a:ext>
            </a:extLst>
          </p:cNvPr>
          <p:cNvSpPr txBox="1"/>
          <p:nvPr/>
        </p:nvSpPr>
        <p:spPr>
          <a:xfrm>
            <a:off x="1590136" y="4796287"/>
            <a:ext cx="990312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Arial"/>
              </a:rPr>
              <a:t>Le neurone a deux propriétés physiologiques : ​</a:t>
            </a:r>
            <a:br>
              <a:rPr lang="fr-FR" dirty="0">
                <a:cs typeface="Arial"/>
              </a:rPr>
            </a:br>
            <a:r>
              <a:rPr lang="fr-FR" dirty="0">
                <a:cs typeface="Arial"/>
              </a:rPr>
              <a:t>​</a:t>
            </a:r>
            <a:endParaRPr lang="fr-FR"/>
          </a:p>
          <a:p>
            <a:pPr lvl="2">
              <a:buChar char="•"/>
            </a:pPr>
            <a:r>
              <a:rPr lang="fr-FR" dirty="0">
                <a:cs typeface="Arial"/>
              </a:rPr>
              <a:t>l'</a:t>
            </a:r>
            <a:r>
              <a:rPr lang="fr-FR" b="1" dirty="0">
                <a:cs typeface="Arial"/>
              </a:rPr>
              <a:t>excitabilité</a:t>
            </a:r>
            <a:r>
              <a:rPr lang="fr-FR" dirty="0">
                <a:cs typeface="Arial"/>
              </a:rPr>
              <a:t>, c'est-à-dire la capacité de répondre aux stimulations et de convertir celles-ci en impulsions nerveuses;</a:t>
            </a:r>
            <a:r>
              <a:rPr lang="en-US" dirty="0">
                <a:cs typeface="Arial"/>
              </a:rPr>
              <a:t>​</a:t>
            </a:r>
          </a:p>
          <a:p>
            <a:pPr lvl="2">
              <a:buChar char="•"/>
            </a:pPr>
            <a:r>
              <a:rPr lang="fr-FR" dirty="0">
                <a:cs typeface="Arial"/>
              </a:rPr>
              <a:t>la </a:t>
            </a:r>
            <a:r>
              <a:rPr lang="fr-FR" b="1" dirty="0">
                <a:cs typeface="Arial"/>
              </a:rPr>
              <a:t>conductivité</a:t>
            </a:r>
            <a:r>
              <a:rPr lang="fr-FR" dirty="0">
                <a:cs typeface="Arial"/>
              </a:rPr>
              <a:t>, c'est-à-dire la capacité de transmettre les impulsions. ​</a:t>
            </a:r>
          </a:p>
          <a:p>
            <a:endParaRPr lang="fr-FR"/>
          </a:p>
        </p:txBody>
      </p:sp>
      <p:sp>
        <p:nvSpPr>
          <p:cNvPr id="7" name="ZoneTexte 6">
            <a:extLst>
              <a:ext uri="{FF2B5EF4-FFF2-40B4-BE49-F238E27FC236}">
                <a16:creationId xmlns:a16="http://schemas.microsoft.com/office/drawing/2014/main" id="{7963542A-BFE6-F512-3A96-D0F350F561AB}"/>
              </a:ext>
            </a:extLst>
          </p:cNvPr>
          <p:cNvSpPr txBox="1"/>
          <p:nvPr/>
        </p:nvSpPr>
        <p:spPr>
          <a:xfrm>
            <a:off x="6733076" y="1454350"/>
            <a:ext cx="11853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600" dirty="0">
                <a:solidFill>
                  <a:schemeClr val="bg1"/>
                </a:solidFill>
              </a:rPr>
              <a:t>Dendrite</a:t>
            </a:r>
          </a:p>
        </p:txBody>
      </p:sp>
      <p:sp>
        <p:nvSpPr>
          <p:cNvPr id="8" name="ZoneTexte 7">
            <a:extLst>
              <a:ext uri="{FF2B5EF4-FFF2-40B4-BE49-F238E27FC236}">
                <a16:creationId xmlns:a16="http://schemas.microsoft.com/office/drawing/2014/main" id="{B932775B-176A-4071-21E3-F8D66AA26135}"/>
              </a:ext>
            </a:extLst>
          </p:cNvPr>
          <p:cNvSpPr txBox="1"/>
          <p:nvPr/>
        </p:nvSpPr>
        <p:spPr>
          <a:xfrm>
            <a:off x="7710736" y="2388878"/>
            <a:ext cx="11853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600" dirty="0">
                <a:solidFill>
                  <a:schemeClr val="bg1"/>
                </a:solidFill>
              </a:rPr>
              <a:t>Soma</a:t>
            </a:r>
            <a:endParaRPr lang="fr-FR" dirty="0">
              <a:solidFill>
                <a:schemeClr val="bg1"/>
              </a:solidFill>
            </a:endParaRPr>
          </a:p>
        </p:txBody>
      </p:sp>
      <p:sp>
        <p:nvSpPr>
          <p:cNvPr id="9" name="ZoneTexte 8">
            <a:extLst>
              <a:ext uri="{FF2B5EF4-FFF2-40B4-BE49-F238E27FC236}">
                <a16:creationId xmlns:a16="http://schemas.microsoft.com/office/drawing/2014/main" id="{75FDF443-3FC0-40D5-74D2-00A727D4B90F}"/>
              </a:ext>
            </a:extLst>
          </p:cNvPr>
          <p:cNvSpPr txBox="1"/>
          <p:nvPr/>
        </p:nvSpPr>
        <p:spPr>
          <a:xfrm>
            <a:off x="5942321" y="4171671"/>
            <a:ext cx="11853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600" dirty="0">
                <a:solidFill>
                  <a:schemeClr val="bg1"/>
                </a:solidFill>
              </a:rPr>
              <a:t>Noyau</a:t>
            </a:r>
          </a:p>
        </p:txBody>
      </p:sp>
      <p:sp>
        <p:nvSpPr>
          <p:cNvPr id="10" name="ZoneTexte 9">
            <a:extLst>
              <a:ext uri="{FF2B5EF4-FFF2-40B4-BE49-F238E27FC236}">
                <a16:creationId xmlns:a16="http://schemas.microsoft.com/office/drawing/2014/main" id="{82679797-3F13-B87A-1098-218997A9DD7E}"/>
              </a:ext>
            </a:extLst>
          </p:cNvPr>
          <p:cNvSpPr txBox="1"/>
          <p:nvPr/>
        </p:nvSpPr>
        <p:spPr>
          <a:xfrm>
            <a:off x="9852963" y="1454349"/>
            <a:ext cx="140099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solidFill>
                  <a:schemeClr val="bg1"/>
                </a:solidFill>
              </a:rPr>
              <a:t>Terminaison axonale</a:t>
            </a:r>
            <a:endParaRPr lang="fr-FR" dirty="0">
              <a:solidFill>
                <a:schemeClr val="bg1"/>
              </a:solidFill>
            </a:endParaRPr>
          </a:p>
        </p:txBody>
      </p:sp>
      <p:sp>
        <p:nvSpPr>
          <p:cNvPr id="11" name="ZoneTexte 10">
            <a:extLst>
              <a:ext uri="{FF2B5EF4-FFF2-40B4-BE49-F238E27FC236}">
                <a16:creationId xmlns:a16="http://schemas.microsoft.com/office/drawing/2014/main" id="{B0E33534-94C8-5159-50EB-AA12914DC9FC}"/>
              </a:ext>
            </a:extLst>
          </p:cNvPr>
          <p:cNvSpPr txBox="1"/>
          <p:nvPr/>
        </p:nvSpPr>
        <p:spPr>
          <a:xfrm>
            <a:off x="7710737" y="3725973"/>
            <a:ext cx="11853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600" dirty="0">
                <a:solidFill>
                  <a:schemeClr val="bg1"/>
                </a:solidFill>
              </a:rPr>
              <a:t>Axone</a:t>
            </a:r>
          </a:p>
        </p:txBody>
      </p:sp>
    </p:spTree>
    <p:extLst>
      <p:ext uri="{BB962C8B-B14F-4D97-AF65-F5344CB8AC3E}">
        <p14:creationId xmlns:p14="http://schemas.microsoft.com/office/powerpoint/2010/main" val="330290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223563-CBF0-E790-C8F2-92A3567E760F}"/>
              </a:ext>
            </a:extLst>
          </p:cNvPr>
          <p:cNvSpPr/>
          <p:nvPr/>
        </p:nvSpPr>
        <p:spPr>
          <a:xfrm>
            <a:off x="5479750" y="1720072"/>
            <a:ext cx="6311657" cy="35080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A45E652B-D72A-0388-27ED-3BCF9872085C}"/>
              </a:ext>
            </a:extLst>
          </p:cNvPr>
          <p:cNvSpPr>
            <a:spLocks noGrp="1"/>
          </p:cNvSpPr>
          <p:nvPr>
            <p:ph type="title"/>
          </p:nvPr>
        </p:nvSpPr>
        <p:spPr/>
        <p:txBody>
          <a:bodyPr/>
          <a:lstStyle/>
          <a:p>
            <a:r>
              <a:rPr lang="fr-FR" dirty="0">
                <a:ea typeface="+mj-lt"/>
                <a:cs typeface="+mj-lt"/>
              </a:rPr>
              <a:t>Neurone artificiel</a:t>
            </a:r>
            <a:endParaRPr lang="fr-FR" dirty="0"/>
          </a:p>
        </p:txBody>
      </p:sp>
      <p:sp>
        <p:nvSpPr>
          <p:cNvPr id="5" name="ZoneTexte 4">
            <a:extLst>
              <a:ext uri="{FF2B5EF4-FFF2-40B4-BE49-F238E27FC236}">
                <a16:creationId xmlns:a16="http://schemas.microsoft.com/office/drawing/2014/main" id="{0976C6A7-1725-0FA7-BA80-C65187C6F0FA}"/>
              </a:ext>
            </a:extLst>
          </p:cNvPr>
          <p:cNvSpPr txBox="1"/>
          <p:nvPr/>
        </p:nvSpPr>
        <p:spPr>
          <a:xfrm>
            <a:off x="1590136" y="1719532"/>
            <a:ext cx="3533954"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Un </a:t>
            </a:r>
            <a:r>
              <a:rPr lang="en-US" sz="2000" b="1" dirty="0" err="1"/>
              <a:t>neurone</a:t>
            </a:r>
            <a:r>
              <a:rPr lang="en-US" sz="2000" b="1" dirty="0"/>
              <a:t> </a:t>
            </a:r>
            <a:r>
              <a:rPr lang="en-US" sz="2000" b="1" dirty="0" err="1"/>
              <a:t>formel</a:t>
            </a:r>
            <a:r>
              <a:rPr lang="en-US" sz="2000" dirty="0"/>
              <a:t>, </a:t>
            </a:r>
            <a:r>
              <a:rPr lang="en-US" sz="2000" dirty="0" err="1"/>
              <a:t>ou</a:t>
            </a:r>
            <a:r>
              <a:rPr lang="en-US" sz="2000" dirty="0"/>
              <a:t> </a:t>
            </a:r>
            <a:r>
              <a:rPr lang="en-US" sz="2000" b="1" dirty="0" err="1"/>
              <a:t>neurone</a:t>
            </a:r>
            <a:r>
              <a:rPr lang="en-US" sz="2000" b="1" dirty="0"/>
              <a:t> </a:t>
            </a:r>
            <a:r>
              <a:rPr lang="en-US" sz="2000" b="1" dirty="0" err="1"/>
              <a:t>artificiel</a:t>
            </a:r>
            <a:r>
              <a:rPr lang="en-US" sz="2000" dirty="0"/>
              <a:t>, </a:t>
            </a:r>
            <a:r>
              <a:rPr lang="en-US" sz="2000" dirty="0" err="1"/>
              <a:t>est</a:t>
            </a:r>
            <a:r>
              <a:rPr lang="en-US" sz="2000" dirty="0"/>
              <a:t> </a:t>
            </a:r>
            <a:r>
              <a:rPr lang="en-US" sz="2000" dirty="0" err="1"/>
              <a:t>une</a:t>
            </a:r>
            <a:r>
              <a:rPr lang="en-US" sz="2000" dirty="0"/>
              <a:t> </a:t>
            </a:r>
            <a:r>
              <a:rPr lang="en-US" sz="2000" dirty="0" err="1"/>
              <a:t>représentation</a:t>
            </a:r>
            <a:r>
              <a:rPr lang="en-US" sz="2000" dirty="0"/>
              <a:t> </a:t>
            </a:r>
            <a:r>
              <a:rPr lang="en-US" sz="2000" dirty="0" err="1"/>
              <a:t>mathématique</a:t>
            </a:r>
            <a:r>
              <a:rPr lang="en-US" sz="2000" dirty="0"/>
              <a:t> et </a:t>
            </a:r>
            <a:r>
              <a:rPr lang="en-US" sz="2000" dirty="0" err="1"/>
              <a:t>informatique</a:t>
            </a:r>
            <a:r>
              <a:rPr lang="en-US" sz="2000" dirty="0"/>
              <a:t> d'un </a:t>
            </a:r>
            <a:r>
              <a:rPr lang="en-US" sz="2000" dirty="0" err="1"/>
              <a:t>neurone</a:t>
            </a:r>
            <a:r>
              <a:rPr lang="en-US" sz="2000" dirty="0"/>
              <a:t> </a:t>
            </a:r>
            <a:r>
              <a:rPr lang="en-US" sz="2000" dirty="0" err="1"/>
              <a:t>biologique</a:t>
            </a:r>
            <a:r>
              <a:rPr lang="en-US" sz="2000" dirty="0"/>
              <a:t>. </a:t>
            </a:r>
            <a:endParaRPr lang="fr-FR"/>
          </a:p>
          <a:p>
            <a:endParaRPr lang="en-US" sz="2000" dirty="0"/>
          </a:p>
          <a:p>
            <a:r>
              <a:rPr lang="en-US" sz="2000" dirty="0"/>
              <a:t>Il </a:t>
            </a:r>
            <a:r>
              <a:rPr lang="en-US" sz="2000" dirty="0" err="1"/>
              <a:t>possède</a:t>
            </a:r>
            <a:r>
              <a:rPr lang="en-US" sz="2000" dirty="0"/>
              <a:t> </a:t>
            </a:r>
            <a:r>
              <a:rPr lang="en-US" sz="2000" dirty="0" err="1"/>
              <a:t>généralement</a:t>
            </a:r>
            <a:r>
              <a:rPr lang="en-US" sz="2000" dirty="0"/>
              <a:t> </a:t>
            </a:r>
            <a:r>
              <a:rPr lang="en-US" sz="2000" b="1" dirty="0" err="1"/>
              <a:t>plusieurs</a:t>
            </a:r>
            <a:r>
              <a:rPr lang="en-US" sz="2000" b="1" dirty="0"/>
              <a:t> entrées</a:t>
            </a:r>
            <a:r>
              <a:rPr lang="en-US" sz="2000" dirty="0"/>
              <a:t> et </a:t>
            </a:r>
            <a:r>
              <a:rPr lang="en-US" sz="2000" b="1" dirty="0" err="1"/>
              <a:t>une</a:t>
            </a:r>
            <a:r>
              <a:rPr lang="en-US" sz="2000" b="1" dirty="0"/>
              <a:t> </a:t>
            </a:r>
            <a:r>
              <a:rPr lang="en-US" sz="2000" b="1" dirty="0" err="1"/>
              <a:t>seule</a:t>
            </a:r>
            <a:r>
              <a:rPr lang="en-US" sz="2000" b="1" dirty="0"/>
              <a:t> sortie</a:t>
            </a:r>
            <a:r>
              <a:rPr lang="en-US" sz="2000" dirty="0"/>
              <a:t>, qui correspondent </a:t>
            </a:r>
            <a:r>
              <a:rPr lang="en-US" sz="2000" dirty="0" err="1"/>
              <a:t>respectivement</a:t>
            </a:r>
            <a:r>
              <a:rPr lang="en-US" sz="2000" dirty="0"/>
              <a:t> aux </a:t>
            </a:r>
            <a:r>
              <a:rPr lang="en-US" sz="2000" b="1" dirty="0"/>
              <a:t>dendrites</a:t>
            </a:r>
            <a:r>
              <a:rPr lang="en-US" sz="2000" dirty="0"/>
              <a:t> et au </a:t>
            </a:r>
            <a:r>
              <a:rPr lang="en-US" sz="2000" dirty="0" err="1"/>
              <a:t>cône</a:t>
            </a:r>
            <a:r>
              <a:rPr lang="en-US" sz="2000" dirty="0"/>
              <a:t> </a:t>
            </a:r>
            <a:r>
              <a:rPr lang="en-US" sz="2000" dirty="0" err="1"/>
              <a:t>d'émergence</a:t>
            </a:r>
            <a:r>
              <a:rPr lang="en-US" sz="2000" dirty="0"/>
              <a:t> (</a:t>
            </a:r>
            <a:r>
              <a:rPr lang="en-US" sz="2000" b="1" dirty="0" err="1"/>
              <a:t>axone</a:t>
            </a:r>
            <a:r>
              <a:rPr lang="en-US" sz="2000" dirty="0"/>
              <a:t>) du </a:t>
            </a:r>
            <a:r>
              <a:rPr lang="en-US" sz="2000" dirty="0" err="1"/>
              <a:t>neurone</a:t>
            </a:r>
            <a:r>
              <a:rPr lang="en-US" sz="2000" dirty="0"/>
              <a:t> </a:t>
            </a:r>
            <a:r>
              <a:rPr lang="en-US" sz="2000" dirty="0" err="1"/>
              <a:t>biologique</a:t>
            </a:r>
            <a:r>
              <a:rPr lang="en-US" sz="2000" dirty="0"/>
              <a:t>.</a:t>
            </a:r>
            <a:r>
              <a:rPr lang="en-US" dirty="0"/>
              <a:t> </a:t>
            </a:r>
            <a:endParaRPr lang="fr-FR"/>
          </a:p>
        </p:txBody>
      </p:sp>
      <p:pic>
        <p:nvPicPr>
          <p:cNvPr id="6" name="Image 6">
            <a:extLst>
              <a:ext uri="{FF2B5EF4-FFF2-40B4-BE49-F238E27FC236}">
                <a16:creationId xmlns:a16="http://schemas.microsoft.com/office/drawing/2014/main" id="{530FAFFA-09A7-DC6A-66BC-398B4EBC1839}"/>
              </a:ext>
            </a:extLst>
          </p:cNvPr>
          <p:cNvPicPr>
            <a:picLocks noChangeAspect="1"/>
          </p:cNvPicPr>
          <p:nvPr/>
        </p:nvPicPr>
        <p:blipFill>
          <a:blip r:embed="rId2"/>
          <a:stretch>
            <a:fillRect/>
          </a:stretch>
        </p:blipFill>
        <p:spPr>
          <a:xfrm>
            <a:off x="5515154" y="1929226"/>
            <a:ext cx="6251275" cy="2985170"/>
          </a:xfrm>
          <a:prstGeom prst="rect">
            <a:avLst/>
          </a:prstGeom>
        </p:spPr>
      </p:pic>
    </p:spTree>
    <p:extLst>
      <p:ext uri="{BB962C8B-B14F-4D97-AF65-F5344CB8AC3E}">
        <p14:creationId xmlns:p14="http://schemas.microsoft.com/office/powerpoint/2010/main" val="59975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a:extLst>
              <a:ext uri="{FF2B5EF4-FFF2-40B4-BE49-F238E27FC236}">
                <a16:creationId xmlns:a16="http://schemas.microsoft.com/office/drawing/2014/main" id="{213D71B0-69FA-27F9-38C2-2442AB740DDC}"/>
              </a:ext>
            </a:extLst>
          </p:cNvPr>
          <p:cNvPicPr>
            <a:picLocks noGrp="1" noChangeAspect="1"/>
          </p:cNvPicPr>
          <p:nvPr>
            <p:ph idx="1"/>
          </p:nvPr>
        </p:nvPicPr>
        <p:blipFill rotWithShape="1">
          <a:blip r:embed="rId2"/>
          <a:srcRect r="50145"/>
          <a:stretch/>
        </p:blipFill>
        <p:spPr>
          <a:xfrm>
            <a:off x="6634162" y="1374750"/>
            <a:ext cx="4930259" cy="4116458"/>
          </a:xfrm>
        </p:spPr>
      </p:pic>
      <p:sp>
        <p:nvSpPr>
          <p:cNvPr id="5" name="ZoneTexte 4">
            <a:extLst>
              <a:ext uri="{FF2B5EF4-FFF2-40B4-BE49-F238E27FC236}">
                <a16:creationId xmlns:a16="http://schemas.microsoft.com/office/drawing/2014/main" id="{671AD382-B348-FA05-7480-6BFCACC4A758}"/>
              </a:ext>
            </a:extLst>
          </p:cNvPr>
          <p:cNvSpPr txBox="1"/>
          <p:nvPr/>
        </p:nvSpPr>
        <p:spPr>
          <a:xfrm>
            <a:off x="1642912" y="1377830"/>
            <a:ext cx="466245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ea typeface="+mn-lt"/>
                <a:cs typeface="+mn-lt"/>
              </a:rPr>
              <a:t>Au niveau d'une zone fonctionnelle de contact, appelée </a:t>
            </a:r>
            <a:r>
              <a:rPr lang="fr-FR" sz="2000" b="1" dirty="0">
                <a:ea typeface="+mn-lt"/>
                <a:cs typeface="+mn-lt"/>
              </a:rPr>
              <a:t>synapse</a:t>
            </a:r>
            <a:r>
              <a:rPr lang="fr-FR" sz="2000" dirty="0">
                <a:ea typeface="+mn-lt"/>
                <a:cs typeface="+mn-lt"/>
              </a:rPr>
              <a:t>, le neurone biologique reçoit des signaux transmis par d’autres neurones. Au niveau du corps (</a:t>
            </a:r>
            <a:r>
              <a:rPr lang="fr-FR" sz="2000" b="1" dirty="0">
                <a:ea typeface="+mn-lt"/>
                <a:cs typeface="+mn-lt"/>
              </a:rPr>
              <a:t>soma</a:t>
            </a:r>
            <a:r>
              <a:rPr lang="fr-FR" sz="2000" dirty="0">
                <a:ea typeface="+mn-lt"/>
                <a:cs typeface="+mn-lt"/>
              </a:rPr>
              <a:t>), le neurone analyse et traite ces signaux en les sommant. Si le résultat obtenu atteint ou est supérieur au </a:t>
            </a:r>
            <a:r>
              <a:rPr lang="fr-FR" sz="2000" b="1" dirty="0">
                <a:ea typeface="+mn-lt"/>
                <a:cs typeface="+mn-lt"/>
              </a:rPr>
              <a:t>seuil d’activation</a:t>
            </a:r>
            <a:r>
              <a:rPr lang="fr-FR" sz="2000" dirty="0">
                <a:ea typeface="+mn-lt"/>
                <a:cs typeface="+mn-lt"/>
              </a:rPr>
              <a:t> (ou d'excitabilité), il envoie une décharge -alors nommée potentiel d'action- le long de son </a:t>
            </a:r>
            <a:r>
              <a:rPr lang="fr-FR" sz="2000" b="1" dirty="0">
                <a:ea typeface="+mn-lt"/>
                <a:cs typeface="+mn-lt"/>
              </a:rPr>
              <a:t>axone</a:t>
            </a:r>
            <a:r>
              <a:rPr lang="fr-FR" sz="2000" dirty="0">
                <a:ea typeface="+mn-lt"/>
                <a:cs typeface="+mn-lt"/>
              </a:rPr>
              <a:t> vers d'autres neurones biologiques.</a:t>
            </a:r>
            <a:endParaRPr lang="fr-FR" sz="2000" dirty="0"/>
          </a:p>
        </p:txBody>
      </p:sp>
    </p:spTree>
    <p:extLst>
      <p:ext uri="{BB962C8B-B14F-4D97-AF65-F5344CB8AC3E}">
        <p14:creationId xmlns:p14="http://schemas.microsoft.com/office/powerpoint/2010/main" val="271114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D350804-945D-47D0-EFB3-89BDA3079608}"/>
              </a:ext>
            </a:extLst>
          </p:cNvPr>
          <p:cNvPicPr>
            <a:picLocks noGrp="1" noChangeAspect="1"/>
          </p:cNvPicPr>
          <p:nvPr>
            <p:ph idx="1"/>
          </p:nvPr>
        </p:nvPicPr>
        <p:blipFill rotWithShape="1">
          <a:blip r:embed="rId2"/>
          <a:srcRect l="48982" r="436"/>
          <a:stretch/>
        </p:blipFill>
        <p:spPr>
          <a:xfrm>
            <a:off x="6576654" y="1345995"/>
            <a:ext cx="5002104" cy="4116458"/>
          </a:xfrm>
        </p:spPr>
      </p:pic>
      <p:sp>
        <p:nvSpPr>
          <p:cNvPr id="7" name="ZoneTexte 6">
            <a:extLst>
              <a:ext uri="{FF2B5EF4-FFF2-40B4-BE49-F238E27FC236}">
                <a16:creationId xmlns:a16="http://schemas.microsoft.com/office/drawing/2014/main" id="{3BC5A4B1-7903-DCCB-3F1E-F85CA2162BF8}"/>
              </a:ext>
            </a:extLst>
          </p:cNvPr>
          <p:cNvSpPr txBox="1"/>
          <p:nvPr/>
        </p:nvSpPr>
        <p:spPr>
          <a:xfrm>
            <a:off x="1653096" y="584679"/>
            <a:ext cx="4556125"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ea typeface="+mn-lt"/>
                <a:cs typeface="+mn-lt"/>
              </a:rPr>
              <a:t>Un neurone formel, au même titre qu'un neurone biologique, reçoit plusieurs stimuli. Les actions excitatrices et inhibitrices des synapses du neurone biologique sont ici représentées, la plupart du temps, par des coefficients numériques: les </a:t>
            </a:r>
            <a:r>
              <a:rPr lang="fr-FR" sz="2000" b="1" dirty="0">
                <a:ea typeface="+mn-lt"/>
                <a:cs typeface="+mn-lt"/>
              </a:rPr>
              <a:t>poids synaptiques</a:t>
            </a:r>
            <a:r>
              <a:rPr lang="fr-FR" sz="2000" dirty="0">
                <a:ea typeface="+mn-lt"/>
                <a:cs typeface="+mn-lt"/>
              </a:rPr>
              <a:t>. Chaque poids est </a:t>
            </a:r>
            <a:r>
              <a:rPr lang="fr-FR" sz="2000" b="1" dirty="0">
                <a:ea typeface="+mn-lt"/>
                <a:cs typeface="+mn-lt"/>
              </a:rPr>
              <a:t>associé à une entrée</a:t>
            </a:r>
            <a:r>
              <a:rPr lang="fr-FR" sz="2000" dirty="0">
                <a:ea typeface="+mn-lt"/>
                <a:cs typeface="+mn-lt"/>
              </a:rPr>
              <a:t>. Dans sa version la plus simple, un neurone formel calcule la </a:t>
            </a:r>
            <a:r>
              <a:rPr lang="fr-FR" sz="2000" b="1" dirty="0">
                <a:ea typeface="+mn-lt"/>
                <a:cs typeface="+mn-lt"/>
              </a:rPr>
              <a:t>somme pondérée</a:t>
            </a:r>
            <a:r>
              <a:rPr lang="fr-FR" sz="2000" dirty="0">
                <a:ea typeface="+mn-lt"/>
                <a:cs typeface="+mn-lt"/>
              </a:rPr>
              <a:t> des entrées reçues, puis applique à cette valeur une </a:t>
            </a:r>
            <a:r>
              <a:rPr lang="fr-FR" sz="2000" b="1" dirty="0">
                <a:ea typeface="+mn-lt"/>
                <a:cs typeface="+mn-lt"/>
              </a:rPr>
              <a:t>fonction d'activation</a:t>
            </a:r>
            <a:r>
              <a:rPr lang="fr-FR" sz="2000" dirty="0">
                <a:ea typeface="+mn-lt"/>
                <a:cs typeface="+mn-lt"/>
              </a:rPr>
              <a:t>, généralement non linéaire. La valeur finale obtenue est la </a:t>
            </a:r>
            <a:r>
              <a:rPr lang="fr-FR" sz="2000" b="1" dirty="0">
                <a:ea typeface="+mn-lt"/>
                <a:cs typeface="+mn-lt"/>
              </a:rPr>
              <a:t>sortie</a:t>
            </a:r>
            <a:r>
              <a:rPr lang="fr-FR" sz="2000" dirty="0">
                <a:ea typeface="+mn-lt"/>
                <a:cs typeface="+mn-lt"/>
              </a:rPr>
              <a:t> du neurone. </a:t>
            </a:r>
            <a:endParaRPr lang="fr-FR" dirty="0"/>
          </a:p>
        </p:txBody>
      </p:sp>
    </p:spTree>
    <p:extLst>
      <p:ext uri="{BB962C8B-B14F-4D97-AF65-F5344CB8AC3E}">
        <p14:creationId xmlns:p14="http://schemas.microsoft.com/office/powerpoint/2010/main" val="74091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03711-F915-0694-1EF6-8D8D3B4DCFCB}"/>
              </a:ext>
            </a:extLst>
          </p:cNvPr>
          <p:cNvSpPr>
            <a:spLocks noGrp="1"/>
          </p:cNvSpPr>
          <p:nvPr>
            <p:ph type="title"/>
          </p:nvPr>
        </p:nvSpPr>
        <p:spPr>
          <a:xfrm>
            <a:off x="1587710" y="455362"/>
            <a:ext cx="9486690" cy="2102869"/>
          </a:xfrm>
        </p:spPr>
        <p:txBody>
          <a:bodyPr>
            <a:normAutofit fontScale="90000"/>
          </a:bodyPr>
          <a:lstStyle/>
          <a:p>
            <a:pPr algn="ctr"/>
            <a:r>
              <a:rPr lang="fr-FR"/>
              <a:t>Réseaux de neurones biologiques </a:t>
            </a:r>
            <a:br>
              <a:rPr lang="fr-FR"/>
            </a:br>
            <a:r>
              <a:rPr lang="fr-FR"/>
              <a:t>VS</a:t>
            </a:r>
            <a:br>
              <a:rPr lang="fr-FR"/>
            </a:br>
            <a:r>
              <a:rPr lang="fr-FR"/>
              <a:t>Réseaux de neurones artificiels </a:t>
            </a:r>
          </a:p>
        </p:txBody>
      </p:sp>
      <p:pic>
        <p:nvPicPr>
          <p:cNvPr id="3" name="Image 5">
            <a:extLst>
              <a:ext uri="{FF2B5EF4-FFF2-40B4-BE49-F238E27FC236}">
                <a16:creationId xmlns:a16="http://schemas.microsoft.com/office/drawing/2014/main" id="{7B26AE08-6B22-9F1C-B0B1-FCA2516D64B7}"/>
              </a:ext>
            </a:extLst>
          </p:cNvPr>
          <p:cNvPicPr>
            <a:picLocks noChangeAspect="1"/>
          </p:cNvPicPr>
          <p:nvPr/>
        </p:nvPicPr>
        <p:blipFill>
          <a:blip r:embed="rId2"/>
          <a:stretch>
            <a:fillRect/>
          </a:stretch>
        </p:blipFill>
        <p:spPr>
          <a:xfrm>
            <a:off x="1373688" y="2397118"/>
            <a:ext cx="6263927" cy="2832028"/>
          </a:xfrm>
          <a:prstGeom prst="rect">
            <a:avLst/>
          </a:prstGeom>
        </p:spPr>
      </p:pic>
      <p:sp>
        <p:nvSpPr>
          <p:cNvPr id="6" name="ZoneTexte 5">
            <a:extLst>
              <a:ext uri="{FF2B5EF4-FFF2-40B4-BE49-F238E27FC236}">
                <a16:creationId xmlns:a16="http://schemas.microsoft.com/office/drawing/2014/main" id="{017220A0-19A4-A440-7AC3-D144FE34A66E}"/>
              </a:ext>
            </a:extLst>
          </p:cNvPr>
          <p:cNvSpPr txBox="1"/>
          <p:nvPr/>
        </p:nvSpPr>
        <p:spPr>
          <a:xfrm>
            <a:off x="7636701" y="2344455"/>
            <a:ext cx="418369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fr-FR" sz="1600">
              <a:latin typeface="Montserrat"/>
              <a:cs typeface="Segoe UI"/>
            </a:endParaRPr>
          </a:p>
          <a:p>
            <a:pPr marL="285750" indent="-285750" algn="just">
              <a:buFont typeface="Arial"/>
              <a:buChar char="•"/>
            </a:pPr>
            <a:r>
              <a:rPr lang="fr-FR" sz="1600" dirty="0">
                <a:latin typeface="Neue Haas Grotesk Text Pro"/>
                <a:cs typeface="Calibri"/>
              </a:rPr>
              <a:t>Une réelle différence du nombre de neurones ; Chez l'humain des milliards de neurones et seulement des dizaines de milliers en artificiels; </a:t>
            </a:r>
          </a:p>
          <a:p>
            <a:pPr marL="285750" indent="-285750" algn="just">
              <a:buFont typeface="Arial"/>
              <a:buChar char="•"/>
            </a:pPr>
            <a:endParaRPr lang="fr-FR" sz="1600" dirty="0">
              <a:latin typeface="Neue Haas Grotesk Text Pro"/>
              <a:cs typeface="Calibri"/>
            </a:endParaRPr>
          </a:p>
          <a:p>
            <a:pPr marL="285750" indent="-285750" algn="just">
              <a:buFont typeface="Arial"/>
              <a:buChar char="•"/>
            </a:pPr>
            <a:r>
              <a:rPr lang="fr-FR" sz="1600" dirty="0" err="1">
                <a:latin typeface="Neue Haas Grotesk Text Pro"/>
                <a:cs typeface="Calibri"/>
              </a:rPr>
              <a:t>BNNs</a:t>
            </a:r>
            <a:r>
              <a:rPr lang="fr-FR" sz="1600" dirty="0">
                <a:latin typeface="Neue Haas Grotesk Text Pro"/>
                <a:cs typeface="Calibri"/>
              </a:rPr>
              <a:t> ont des trillions de paramètres ajustables alors que qu'en </a:t>
            </a:r>
            <a:r>
              <a:rPr lang="fr-FR" sz="1600" dirty="0" err="1">
                <a:latin typeface="Neue Haas Grotesk Text Pro"/>
                <a:cs typeface="Calibri"/>
              </a:rPr>
              <a:t>ANNs</a:t>
            </a:r>
            <a:r>
              <a:rPr lang="fr-FR" sz="1600" dirty="0">
                <a:latin typeface="Neue Haas Grotesk Text Pro"/>
                <a:cs typeface="Calibri"/>
              </a:rPr>
              <a:t> elles n'ont que quelques millions; </a:t>
            </a:r>
          </a:p>
          <a:p>
            <a:pPr marL="285750" indent="-285750" algn="just">
              <a:buFont typeface="Arial"/>
              <a:buChar char="•"/>
            </a:pPr>
            <a:endParaRPr lang="fr-FR" sz="1600" dirty="0">
              <a:latin typeface="Neue Haas Grotesk Text Pro"/>
              <a:cs typeface="Calibri"/>
            </a:endParaRPr>
          </a:p>
          <a:p>
            <a:pPr marL="285750" indent="-285750" algn="just">
              <a:buFont typeface="Arial"/>
              <a:buChar char="•"/>
            </a:pPr>
            <a:r>
              <a:rPr lang="fr-FR" sz="1600" err="1">
                <a:latin typeface="Neue Haas Grotesk Text Pro"/>
                <a:cs typeface="Calibri"/>
              </a:rPr>
              <a:t>ANNs</a:t>
            </a:r>
            <a:r>
              <a:rPr lang="fr-FR" sz="1600" dirty="0">
                <a:latin typeface="Neue Haas Grotesk Text Pro"/>
                <a:cs typeface="Calibri"/>
              </a:rPr>
              <a:t> utilise pour apprendre la descente de gradient alors qu'en </a:t>
            </a:r>
            <a:r>
              <a:rPr lang="fr-FR" sz="1600" err="1">
                <a:latin typeface="Neue Haas Grotesk Text Pro"/>
                <a:cs typeface="Calibri"/>
              </a:rPr>
              <a:t>BNNs</a:t>
            </a:r>
            <a:r>
              <a:rPr lang="fr-FR" sz="1600" dirty="0">
                <a:latin typeface="Neue Haas Grotesk Text Pro"/>
                <a:cs typeface="Calibri"/>
              </a:rPr>
              <a:t> les chercheurs n'ont pas encore une connaissance certaine du fonctionnement;  </a:t>
            </a:r>
          </a:p>
          <a:p>
            <a:pPr marL="171450" indent="-171450" algn="just">
              <a:buFont typeface="Wingdings"/>
              <a:buChar char="q"/>
            </a:pPr>
            <a:endParaRPr lang="fr-FR" sz="1600">
              <a:latin typeface="Montserrat"/>
              <a:cs typeface="Calibri"/>
            </a:endParaRPr>
          </a:p>
          <a:p>
            <a:pPr marL="171450" indent="-171450" algn="just">
              <a:buFont typeface="Wingdings"/>
              <a:buChar char="q"/>
            </a:pPr>
            <a:endParaRPr lang="fr-FR" sz="1600">
              <a:latin typeface="Montserrat"/>
              <a:cs typeface="Calibri"/>
            </a:endParaRPr>
          </a:p>
          <a:p>
            <a:pPr algn="just"/>
            <a:endParaRPr lang="fr-FR" sz="1600">
              <a:latin typeface="Montserrat"/>
              <a:cs typeface="Segoe UI"/>
            </a:endParaRPr>
          </a:p>
        </p:txBody>
      </p:sp>
      <p:sp>
        <p:nvSpPr>
          <p:cNvPr id="7" name="ZoneTexte 6">
            <a:extLst>
              <a:ext uri="{FF2B5EF4-FFF2-40B4-BE49-F238E27FC236}">
                <a16:creationId xmlns:a16="http://schemas.microsoft.com/office/drawing/2014/main" id="{214E101A-1493-C2B5-B375-1856D205102A}"/>
              </a:ext>
            </a:extLst>
          </p:cNvPr>
          <p:cNvSpPr txBox="1"/>
          <p:nvPr/>
        </p:nvSpPr>
        <p:spPr>
          <a:xfrm>
            <a:off x="1376819" y="5368317"/>
            <a:ext cx="596865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fr-FR" sz="1600" dirty="0">
                <a:latin typeface="Neue Haas Grotesk Text Pro"/>
                <a:cs typeface="Arial"/>
              </a:rPr>
              <a:t>La vitesse de traitement est beaucoup plus important en </a:t>
            </a:r>
            <a:r>
              <a:rPr lang="fr-FR" sz="1600" dirty="0" err="1">
                <a:latin typeface="Neue Haas Grotesk Text Pro"/>
                <a:cs typeface="Arial"/>
              </a:rPr>
              <a:t>BNNs</a:t>
            </a:r>
            <a:r>
              <a:rPr lang="fr-FR" sz="1600" dirty="0">
                <a:latin typeface="Neue Haas Grotesk Text Pro"/>
                <a:cs typeface="Arial"/>
              </a:rPr>
              <a:t>; ​</a:t>
            </a:r>
            <a:endParaRPr lang="fr-FR" dirty="0">
              <a:latin typeface="Neue Haas Grotesk Text Pro"/>
              <a:cs typeface="Arial"/>
            </a:endParaRPr>
          </a:p>
          <a:p>
            <a:pPr marL="285750" indent="-285750" algn="just">
              <a:buFont typeface="Arial"/>
              <a:buChar char="•"/>
            </a:pPr>
            <a:endParaRPr lang="fr-FR" sz="1600" dirty="0">
              <a:latin typeface="Neue Haas Grotesk Text Pro"/>
              <a:cs typeface="Arial"/>
            </a:endParaRPr>
          </a:p>
          <a:p>
            <a:pPr marL="285750" indent="-285750" algn="just">
              <a:buFont typeface="Arial"/>
              <a:buChar char="•"/>
            </a:pPr>
            <a:r>
              <a:rPr lang="fr-FR" sz="1600" dirty="0" err="1">
                <a:latin typeface="Neue Haas Grotesk Text Pro"/>
                <a:cs typeface="Arial"/>
              </a:rPr>
              <a:t>BNNs</a:t>
            </a:r>
            <a:r>
              <a:rPr lang="fr-FR" sz="1600" dirty="0">
                <a:latin typeface="Neue Haas Grotesk Text Pro"/>
                <a:cs typeface="Arial"/>
              </a:rPr>
              <a:t> consomme beaucoup moins d'énergie que </a:t>
            </a:r>
            <a:r>
              <a:rPr lang="fr-FR" sz="1600" dirty="0" err="1">
                <a:latin typeface="Neue Haas Grotesk Text Pro"/>
                <a:cs typeface="Arial"/>
              </a:rPr>
              <a:t>ANNs</a:t>
            </a:r>
            <a:r>
              <a:rPr lang="fr-FR" sz="1600" dirty="0">
                <a:latin typeface="Neue Haas Grotesk Text Pro"/>
                <a:cs typeface="Arial"/>
              </a:rPr>
              <a:t>  </a:t>
            </a:r>
            <a:endParaRPr lang="fr-FR" dirty="0">
              <a:latin typeface="Neue Haas Grotesk Text Pro"/>
              <a:cs typeface="Arial"/>
            </a:endParaRPr>
          </a:p>
        </p:txBody>
      </p:sp>
    </p:spTree>
    <p:extLst>
      <p:ext uri="{BB962C8B-B14F-4D97-AF65-F5344CB8AC3E}">
        <p14:creationId xmlns:p14="http://schemas.microsoft.com/office/powerpoint/2010/main" val="313786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5">
            <a:extLst>
              <a:ext uri="{FF2B5EF4-FFF2-40B4-BE49-F238E27FC236}">
                <a16:creationId xmlns:a16="http://schemas.microsoft.com/office/drawing/2014/main" id="{47E54323-0E3A-003D-7CC2-7F000201062A}"/>
              </a:ext>
            </a:extLst>
          </p:cNvPr>
          <p:cNvPicPr>
            <a:picLocks noChangeAspect="1"/>
          </p:cNvPicPr>
          <p:nvPr/>
        </p:nvPicPr>
        <p:blipFill rotWithShape="1">
          <a:blip r:embed="rId2"/>
          <a:srcRect l="15150" r="25425"/>
          <a:stretch/>
        </p:blipFill>
        <p:spPr>
          <a:xfrm>
            <a:off x="4748403" y="10"/>
            <a:ext cx="7443597" cy="6857990"/>
          </a:xfrm>
          <a:prstGeom prst="rect">
            <a:avLst/>
          </a:prstGeom>
        </p:spPr>
      </p:pic>
      <p:sp>
        <p:nvSpPr>
          <p:cNvPr id="35" name="Rectangle 29">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1">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D92990D-09B5-2E2E-C485-7369521D9CF7}"/>
              </a:ext>
            </a:extLst>
          </p:cNvPr>
          <p:cNvSpPr>
            <a:spLocks noGrp="1"/>
          </p:cNvSpPr>
          <p:nvPr>
            <p:ph type="title"/>
          </p:nvPr>
        </p:nvSpPr>
        <p:spPr>
          <a:xfrm>
            <a:off x="576072" y="455362"/>
            <a:ext cx="3603625" cy="1550419"/>
          </a:xfrm>
        </p:spPr>
        <p:txBody>
          <a:bodyPr vert="horz" lIns="91440" tIns="45720" rIns="91440" bIns="45720" rtlCol="0" anchor="t">
            <a:normAutofit/>
          </a:bodyPr>
          <a:lstStyle/>
          <a:p>
            <a:r>
              <a:rPr lang="en-US" sz="4000" b="1" kern="1200">
                <a:latin typeface="+mj-lt"/>
                <a:ea typeface="+mj-ea"/>
                <a:cs typeface="+mj-cs"/>
              </a:rPr>
              <a:t>Perceptron </a:t>
            </a:r>
            <a:r>
              <a:rPr lang="en-US" sz="4000" b="1" kern="1200" err="1">
                <a:latin typeface="+mj-lt"/>
                <a:ea typeface="+mj-ea"/>
                <a:cs typeface="+mj-cs"/>
              </a:rPr>
              <a:t>monocouche</a:t>
            </a:r>
            <a:endParaRPr lang="en-US" sz="4000" b="1" kern="1200">
              <a:latin typeface="+mj-lt"/>
            </a:endParaRPr>
          </a:p>
        </p:txBody>
      </p:sp>
      <p:sp>
        <p:nvSpPr>
          <p:cNvPr id="5" name="ZoneTexte 1">
            <a:extLst>
              <a:ext uri="{FF2B5EF4-FFF2-40B4-BE49-F238E27FC236}">
                <a16:creationId xmlns:a16="http://schemas.microsoft.com/office/drawing/2014/main" id="{E04326B7-3278-93A5-0598-E6DCFBEBDD21}"/>
              </a:ext>
            </a:extLst>
          </p:cNvPr>
          <p:cNvSpPr txBox="1"/>
          <p:nvPr/>
        </p:nvSpPr>
        <p:spPr>
          <a:xfrm>
            <a:off x="576072" y="2160016"/>
            <a:ext cx="3603625" cy="3926152"/>
          </a:xfrm>
          <a:prstGeom prst="rect">
            <a:avLst/>
          </a:prstGeom>
        </p:spPr>
        <p:txBody>
          <a:bodyPr rot="0" spcFirstLastPara="0" vert="horz" lIns="91440" tIns="45720" rIns="91440" bIns="45720" numCol="1" spcCol="0" rtlCol="0" fromWordArt="0" anchor="t" anchorCtr="0" forceAA="0" compatLnSpc="1">
            <a:prstTxWarp prst="textNoShape">
              <a:avLst/>
            </a:prstTxWarp>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600">
              <a:lnSpc>
                <a:spcPct val="110000"/>
              </a:lnSpc>
              <a:spcAft>
                <a:spcPts val="600"/>
              </a:spcAft>
              <a:buClr>
                <a:schemeClr val="accent1"/>
              </a:buClr>
              <a:buFont typeface="Arial" panose="020B0604020202020204" pitchFamily="34" charset="0"/>
              <a:buChar char="•"/>
            </a:pPr>
            <a:endParaRPr lang="en-US"/>
          </a:p>
          <a:p>
            <a:pPr marL="285750" indent="-228600">
              <a:lnSpc>
                <a:spcPct val="110000"/>
              </a:lnSpc>
              <a:spcAft>
                <a:spcPts val="600"/>
              </a:spcAft>
              <a:buClr>
                <a:schemeClr val="accent1"/>
              </a:buClr>
              <a:buFont typeface="Arial" panose="020B0604020202020204" pitchFamily="34" charset="0"/>
              <a:buChar char="•"/>
            </a:pPr>
            <a:r>
              <a:rPr lang="en-US"/>
              <a:t>Le perceptron </a:t>
            </a:r>
            <a:r>
              <a:rPr lang="en-US" err="1"/>
              <a:t>est</a:t>
            </a:r>
            <a:r>
              <a:rPr lang="en-US"/>
              <a:t> un </a:t>
            </a:r>
            <a:r>
              <a:rPr lang="en-US" err="1"/>
              <a:t>algorithme</a:t>
            </a:r>
            <a:r>
              <a:rPr lang="en-US"/>
              <a:t> </a:t>
            </a:r>
            <a:r>
              <a:rPr lang="en-US" err="1"/>
              <a:t>d’apprentissage</a:t>
            </a:r>
            <a:r>
              <a:rPr lang="en-US"/>
              <a:t> </a:t>
            </a:r>
            <a:r>
              <a:rPr lang="en-US" err="1"/>
              <a:t>supervisé</a:t>
            </a:r>
            <a:r>
              <a:rPr lang="en-US"/>
              <a:t> de </a:t>
            </a:r>
            <a:r>
              <a:rPr lang="en-US" err="1"/>
              <a:t>classifieurs</a:t>
            </a:r>
            <a:r>
              <a:rPr lang="en-US"/>
              <a:t> </a:t>
            </a:r>
            <a:r>
              <a:rPr lang="en-US" err="1"/>
              <a:t>binaires</a:t>
            </a:r>
            <a:r>
              <a:rPr lang="en-US"/>
              <a:t> </a:t>
            </a:r>
          </a:p>
          <a:p>
            <a:pPr marL="285750" indent="-228600">
              <a:lnSpc>
                <a:spcPct val="110000"/>
              </a:lnSpc>
              <a:spcAft>
                <a:spcPts val="600"/>
              </a:spcAft>
              <a:buClr>
                <a:schemeClr val="accent1"/>
              </a:buClr>
              <a:buFont typeface="Arial" panose="020B0604020202020204" pitchFamily="34" charset="0"/>
              <a:buChar char="•"/>
            </a:pPr>
            <a:endParaRPr lang="en-US"/>
          </a:p>
          <a:p>
            <a:pPr marL="285750" indent="-228600">
              <a:lnSpc>
                <a:spcPct val="110000"/>
              </a:lnSpc>
              <a:spcAft>
                <a:spcPts val="600"/>
              </a:spcAft>
              <a:buClr>
                <a:schemeClr val="accent1"/>
              </a:buClr>
              <a:buFont typeface="Arial" panose="020B0604020202020204" pitchFamily="34" charset="0"/>
              <a:buChar char="•"/>
            </a:pPr>
            <a:r>
              <a:rPr lang="en-US"/>
              <a:t>Le perceptron à </a:t>
            </a:r>
            <a:r>
              <a:rPr lang="en-US" err="1"/>
              <a:t>une</a:t>
            </a:r>
            <a:r>
              <a:rPr lang="en-US"/>
              <a:t> </a:t>
            </a:r>
            <a:r>
              <a:rPr lang="en-US" err="1"/>
              <a:t>seule</a:t>
            </a:r>
            <a:r>
              <a:rPr lang="en-US"/>
              <a:t> </a:t>
            </a:r>
            <a:r>
              <a:rPr lang="en-US" err="1"/>
              <a:t>couche</a:t>
            </a:r>
            <a:r>
              <a:rPr lang="en-US"/>
              <a:t> </a:t>
            </a:r>
            <a:r>
              <a:rPr lang="en-US" err="1"/>
              <a:t>séparant</a:t>
            </a:r>
            <a:r>
              <a:rPr lang="en-US"/>
              <a:t> les classes de </a:t>
            </a:r>
            <a:r>
              <a:rPr lang="en-US" err="1"/>
              <a:t>façon</a:t>
            </a:r>
            <a:r>
              <a:rPr lang="en-US"/>
              <a:t> </a:t>
            </a:r>
            <a:r>
              <a:rPr lang="en-US" err="1"/>
              <a:t>linéaire</a:t>
            </a:r>
            <a:r>
              <a:rPr lang="en-US"/>
              <a:t>.</a:t>
            </a:r>
          </a:p>
        </p:txBody>
      </p:sp>
    </p:spTree>
    <p:extLst>
      <p:ext uri="{BB962C8B-B14F-4D97-AF65-F5344CB8AC3E}">
        <p14:creationId xmlns:p14="http://schemas.microsoft.com/office/powerpoint/2010/main" val="2335113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FF21020-C29F-0698-140B-E7C4132B4A7B}"/>
              </a:ext>
            </a:extLst>
          </p:cNvPr>
          <p:cNvSpPr>
            <a:spLocks noGrp="1"/>
          </p:cNvSpPr>
          <p:nvPr>
            <p:ph type="title"/>
          </p:nvPr>
        </p:nvSpPr>
        <p:spPr>
          <a:xfrm>
            <a:off x="1291377" y="159029"/>
            <a:ext cx="4067909" cy="1550419"/>
          </a:xfrm>
        </p:spPr>
        <p:txBody>
          <a:bodyPr vert="horz" lIns="91440" tIns="45720" rIns="91440" bIns="45720" rtlCol="0" anchor="t">
            <a:normAutofit/>
          </a:bodyPr>
          <a:lstStyle/>
          <a:p>
            <a:r>
              <a:rPr lang="en-US" b="1" kern="1200">
                <a:solidFill>
                  <a:schemeClr val="tx1"/>
                </a:solidFill>
                <a:latin typeface="+mj-lt"/>
                <a:ea typeface="+mj-ea"/>
                <a:cs typeface="+mj-cs"/>
              </a:rPr>
              <a:t>Perceptron </a:t>
            </a:r>
            <a:br>
              <a:rPr lang="en-US" b="1" kern="1200">
                <a:solidFill>
                  <a:schemeClr val="tx1"/>
                </a:solidFill>
                <a:latin typeface="+mj-lt"/>
                <a:ea typeface="+mj-ea"/>
                <a:cs typeface="+mj-cs"/>
              </a:rPr>
            </a:br>
            <a:r>
              <a:rPr lang="en-US" b="1" kern="1200">
                <a:solidFill>
                  <a:schemeClr val="tx1"/>
                </a:solidFill>
                <a:latin typeface="+mj-lt"/>
                <a:ea typeface="+mj-ea"/>
                <a:cs typeface="+mj-cs"/>
              </a:rPr>
              <a:t>multi-couche </a:t>
            </a:r>
          </a:p>
        </p:txBody>
      </p:sp>
      <p:sp>
        <p:nvSpPr>
          <p:cNvPr id="6" name="ZoneTexte 5">
            <a:extLst>
              <a:ext uri="{FF2B5EF4-FFF2-40B4-BE49-F238E27FC236}">
                <a16:creationId xmlns:a16="http://schemas.microsoft.com/office/drawing/2014/main" id="{082696BF-3696-4967-D2DA-02A7E135AFAC}"/>
              </a:ext>
            </a:extLst>
          </p:cNvPr>
          <p:cNvSpPr txBox="1"/>
          <p:nvPr/>
        </p:nvSpPr>
        <p:spPr>
          <a:xfrm>
            <a:off x="1079710" y="1185105"/>
            <a:ext cx="4067909" cy="41390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110000"/>
              </a:lnSpc>
              <a:spcAft>
                <a:spcPts val="600"/>
              </a:spcAft>
              <a:buClr>
                <a:schemeClr val="accent1"/>
              </a:buClr>
              <a:buFont typeface="Arial" panose="020B0604020202020204" pitchFamily="34" charset="0"/>
              <a:buChar char="•"/>
            </a:pPr>
            <a:endParaRPr lang="en-US" sz="1900"/>
          </a:p>
          <a:p>
            <a:pPr marL="285750" indent="-228600">
              <a:lnSpc>
                <a:spcPct val="110000"/>
              </a:lnSpc>
              <a:spcAft>
                <a:spcPts val="600"/>
              </a:spcAft>
              <a:buClr>
                <a:schemeClr val="accent1"/>
              </a:buClr>
              <a:buFont typeface="Arial" panose="020B0604020202020204" pitchFamily="34" charset="0"/>
              <a:buChar char="•"/>
            </a:pPr>
            <a:r>
              <a:rPr lang="en-US" sz="1900"/>
              <a:t>Un </a:t>
            </a:r>
            <a:r>
              <a:rPr lang="en-US" sz="1900" b="1"/>
              <a:t>perceptron </a:t>
            </a:r>
            <a:r>
              <a:rPr lang="en-US" sz="1900" b="1" err="1"/>
              <a:t>multicouche</a:t>
            </a:r>
            <a:r>
              <a:rPr lang="en-US" sz="1900" b="1"/>
              <a:t>  </a:t>
            </a:r>
            <a:r>
              <a:rPr lang="en-US" sz="1900" err="1"/>
              <a:t>permet</a:t>
            </a:r>
            <a:r>
              <a:rPr lang="en-US" sz="1900"/>
              <a:t> de classifier des </a:t>
            </a:r>
            <a:r>
              <a:rPr lang="en-US" sz="1900" err="1"/>
              <a:t>groupes</a:t>
            </a:r>
            <a:r>
              <a:rPr lang="en-US" sz="1900"/>
              <a:t> qui ne </a:t>
            </a:r>
            <a:r>
              <a:rPr lang="en-US" sz="1900" err="1"/>
              <a:t>sont</a:t>
            </a:r>
            <a:r>
              <a:rPr lang="en-US" sz="1900"/>
              <a:t> </a:t>
            </a:r>
            <a:r>
              <a:rPr lang="en-US" sz="1900" b="1"/>
              <a:t>pas </a:t>
            </a:r>
            <a:r>
              <a:rPr lang="en-US" sz="1900" b="1" err="1"/>
              <a:t>séparables</a:t>
            </a:r>
            <a:r>
              <a:rPr lang="en-US" sz="1900" b="1"/>
              <a:t> de </a:t>
            </a:r>
            <a:r>
              <a:rPr lang="en-US" sz="1900" b="1" err="1"/>
              <a:t>façon</a:t>
            </a:r>
            <a:r>
              <a:rPr lang="en-US" sz="1900" b="1"/>
              <a:t> </a:t>
            </a:r>
            <a:r>
              <a:rPr lang="en-US" sz="1900" b="1" err="1"/>
              <a:t>linéaire</a:t>
            </a:r>
            <a:r>
              <a:rPr lang="en-US" sz="1900"/>
              <a:t>. </a:t>
            </a:r>
          </a:p>
          <a:p>
            <a:pPr marL="285750" indent="-228600">
              <a:lnSpc>
                <a:spcPct val="110000"/>
              </a:lnSpc>
              <a:spcAft>
                <a:spcPts val="600"/>
              </a:spcAft>
              <a:buClr>
                <a:schemeClr val="accent1"/>
              </a:buClr>
              <a:buFont typeface="Arial" panose="020B0604020202020204" pitchFamily="34" charset="0"/>
              <a:buChar char="•"/>
            </a:pPr>
            <a:r>
              <a:rPr lang="en-US" sz="1900"/>
              <a:t>On </a:t>
            </a:r>
            <a:r>
              <a:rPr lang="en-US" sz="1900" err="1"/>
              <a:t>l'utilise</a:t>
            </a:r>
            <a:r>
              <a:rPr lang="en-US" sz="1900"/>
              <a:t> pour </a:t>
            </a:r>
            <a:r>
              <a:rPr lang="en-US" sz="1900" err="1"/>
              <a:t>résoudre</a:t>
            </a:r>
            <a:r>
              <a:rPr lang="en-US" sz="1900"/>
              <a:t> des </a:t>
            </a:r>
            <a:r>
              <a:rPr lang="en-US" sz="1900" err="1"/>
              <a:t>problèmes</a:t>
            </a:r>
            <a:r>
              <a:rPr lang="en-US" sz="1900"/>
              <a:t> que les </a:t>
            </a:r>
            <a:r>
              <a:rPr lang="en-US" sz="1900" err="1"/>
              <a:t>algorithmes</a:t>
            </a:r>
            <a:r>
              <a:rPr lang="en-US" sz="1900"/>
              <a:t> à </a:t>
            </a:r>
            <a:r>
              <a:rPr lang="en-US" sz="1900" err="1"/>
              <a:t>une</a:t>
            </a:r>
            <a:r>
              <a:rPr lang="en-US" sz="1900"/>
              <a:t> </a:t>
            </a:r>
            <a:r>
              <a:rPr lang="en-US" sz="1900" err="1"/>
              <a:t>seule</a:t>
            </a:r>
            <a:r>
              <a:rPr lang="en-US" sz="1900"/>
              <a:t> </a:t>
            </a:r>
            <a:r>
              <a:rPr lang="en-US" sz="1900" err="1"/>
              <a:t>couche</a:t>
            </a:r>
            <a:r>
              <a:rPr lang="en-US" sz="1900"/>
              <a:t> ne </a:t>
            </a:r>
            <a:r>
              <a:rPr lang="en-US" sz="1900" err="1"/>
              <a:t>peuvent</a:t>
            </a:r>
            <a:r>
              <a:rPr lang="en-US" sz="1900"/>
              <a:t> </a:t>
            </a:r>
            <a:r>
              <a:rPr lang="en-US" sz="1900" err="1"/>
              <a:t>résoudre</a:t>
            </a:r>
            <a:r>
              <a:rPr lang="en-US" sz="1900"/>
              <a:t>. </a:t>
            </a:r>
            <a:endParaRPr lang="en-US" sz="1900">
              <a:ea typeface="+mn-lt"/>
              <a:cs typeface="+mn-lt"/>
            </a:endParaRPr>
          </a:p>
          <a:p>
            <a:pPr marL="285750" indent="-228600">
              <a:lnSpc>
                <a:spcPct val="110000"/>
              </a:lnSpc>
              <a:spcAft>
                <a:spcPts val="600"/>
              </a:spcAft>
              <a:buClr>
                <a:schemeClr val="accent1"/>
              </a:buClr>
              <a:buFont typeface="Arial" panose="020B0604020202020204" pitchFamily="34" charset="0"/>
              <a:buChar char="•"/>
            </a:pPr>
            <a:r>
              <a:rPr lang="en-US" sz="1900">
                <a:ea typeface="+mn-lt"/>
                <a:cs typeface="+mn-lt"/>
              </a:rPr>
              <a:t>La première </a:t>
            </a:r>
            <a:r>
              <a:rPr lang="en-US" sz="1900" err="1">
                <a:ea typeface="+mn-lt"/>
                <a:cs typeface="+mn-lt"/>
              </a:rPr>
              <a:t>couche</a:t>
            </a:r>
            <a:r>
              <a:rPr lang="en-US" sz="1900">
                <a:ea typeface="+mn-lt"/>
                <a:cs typeface="+mn-lt"/>
              </a:rPr>
              <a:t> </a:t>
            </a:r>
            <a:r>
              <a:rPr lang="en-US" sz="1900" err="1">
                <a:ea typeface="+mn-lt"/>
                <a:cs typeface="+mn-lt"/>
              </a:rPr>
              <a:t>est</a:t>
            </a:r>
            <a:r>
              <a:rPr lang="en-US" sz="1900">
                <a:ea typeface="+mn-lt"/>
                <a:cs typeface="+mn-lt"/>
              </a:rPr>
              <a:t> </a:t>
            </a:r>
            <a:r>
              <a:rPr lang="en-US" sz="1900" err="1">
                <a:ea typeface="+mn-lt"/>
                <a:cs typeface="+mn-lt"/>
              </a:rPr>
              <a:t>reliée</a:t>
            </a:r>
            <a:r>
              <a:rPr lang="en-US" sz="1900">
                <a:ea typeface="+mn-lt"/>
                <a:cs typeface="+mn-lt"/>
              </a:rPr>
              <a:t> aux entrées, </a:t>
            </a:r>
            <a:r>
              <a:rPr lang="en-US" sz="1900" err="1">
                <a:ea typeface="+mn-lt"/>
                <a:cs typeface="+mn-lt"/>
              </a:rPr>
              <a:t>puis</a:t>
            </a:r>
            <a:r>
              <a:rPr lang="en-US" sz="1900">
                <a:ea typeface="+mn-lt"/>
                <a:cs typeface="+mn-lt"/>
              </a:rPr>
              <a:t> ensuite </a:t>
            </a:r>
            <a:r>
              <a:rPr lang="en-US" sz="1900" err="1">
                <a:ea typeface="+mn-lt"/>
                <a:cs typeface="+mn-lt"/>
              </a:rPr>
              <a:t>chaque</a:t>
            </a:r>
            <a:r>
              <a:rPr lang="en-US" sz="1900">
                <a:ea typeface="+mn-lt"/>
                <a:cs typeface="+mn-lt"/>
              </a:rPr>
              <a:t> </a:t>
            </a:r>
            <a:r>
              <a:rPr lang="en-US" sz="1900" err="1">
                <a:ea typeface="+mn-lt"/>
                <a:cs typeface="+mn-lt"/>
              </a:rPr>
              <a:t>couche</a:t>
            </a:r>
            <a:r>
              <a:rPr lang="en-US" sz="1900">
                <a:ea typeface="+mn-lt"/>
                <a:cs typeface="+mn-lt"/>
              </a:rPr>
              <a:t> </a:t>
            </a:r>
            <a:r>
              <a:rPr lang="en-US" sz="1900" err="1">
                <a:ea typeface="+mn-lt"/>
                <a:cs typeface="+mn-lt"/>
              </a:rPr>
              <a:t>est</a:t>
            </a:r>
            <a:r>
              <a:rPr lang="en-US" sz="1900">
                <a:ea typeface="+mn-lt"/>
                <a:cs typeface="+mn-lt"/>
              </a:rPr>
              <a:t> </a:t>
            </a:r>
            <a:r>
              <a:rPr lang="en-US" sz="1900" err="1">
                <a:ea typeface="+mn-lt"/>
                <a:cs typeface="+mn-lt"/>
              </a:rPr>
              <a:t>reliée</a:t>
            </a:r>
            <a:r>
              <a:rPr lang="en-US" sz="1900">
                <a:ea typeface="+mn-lt"/>
                <a:cs typeface="+mn-lt"/>
              </a:rPr>
              <a:t> à la </a:t>
            </a:r>
            <a:r>
              <a:rPr lang="en-US" sz="1900" err="1">
                <a:ea typeface="+mn-lt"/>
                <a:cs typeface="+mn-lt"/>
              </a:rPr>
              <a:t>couche</a:t>
            </a:r>
            <a:r>
              <a:rPr lang="en-US" sz="1900">
                <a:ea typeface="+mn-lt"/>
                <a:cs typeface="+mn-lt"/>
              </a:rPr>
              <a:t> </a:t>
            </a:r>
            <a:r>
              <a:rPr lang="en-US" sz="1900" err="1">
                <a:ea typeface="+mn-lt"/>
                <a:cs typeface="+mn-lt"/>
              </a:rPr>
              <a:t>précédente</a:t>
            </a:r>
            <a:r>
              <a:rPr lang="en-US" sz="1900">
                <a:ea typeface="+mn-lt"/>
                <a:cs typeface="+mn-lt"/>
              </a:rPr>
              <a:t>. </a:t>
            </a:r>
            <a:r>
              <a:rPr lang="en-US" sz="1900" err="1">
                <a:ea typeface="+mn-lt"/>
                <a:cs typeface="+mn-lt"/>
              </a:rPr>
              <a:t>C'est</a:t>
            </a:r>
            <a:r>
              <a:rPr lang="en-US" sz="1900">
                <a:ea typeface="+mn-lt"/>
                <a:cs typeface="+mn-lt"/>
              </a:rPr>
              <a:t> la </a:t>
            </a:r>
            <a:r>
              <a:rPr lang="en-US" sz="1900" err="1">
                <a:ea typeface="+mn-lt"/>
                <a:cs typeface="+mn-lt"/>
              </a:rPr>
              <a:t>dernière</a:t>
            </a:r>
            <a:r>
              <a:rPr lang="en-US" sz="1900">
                <a:ea typeface="+mn-lt"/>
                <a:cs typeface="+mn-lt"/>
              </a:rPr>
              <a:t> </a:t>
            </a:r>
            <a:r>
              <a:rPr lang="en-US" sz="1900" err="1">
                <a:ea typeface="+mn-lt"/>
                <a:cs typeface="+mn-lt"/>
              </a:rPr>
              <a:t>couche</a:t>
            </a:r>
            <a:r>
              <a:rPr lang="en-US" sz="1900">
                <a:ea typeface="+mn-lt"/>
                <a:cs typeface="+mn-lt"/>
              </a:rPr>
              <a:t> qui </a:t>
            </a:r>
            <a:r>
              <a:rPr lang="en-US" sz="1900" err="1">
                <a:ea typeface="+mn-lt"/>
                <a:cs typeface="+mn-lt"/>
              </a:rPr>
              <a:t>produit</a:t>
            </a:r>
            <a:r>
              <a:rPr lang="en-US" sz="1900">
                <a:ea typeface="+mn-lt"/>
                <a:cs typeface="+mn-lt"/>
              </a:rPr>
              <a:t> les sorties du PMC. </a:t>
            </a:r>
            <a:endParaRPr lang="en-US" sz="1900"/>
          </a:p>
        </p:txBody>
      </p:sp>
      <p:pic>
        <p:nvPicPr>
          <p:cNvPr id="3" name="Image 3">
            <a:extLst>
              <a:ext uri="{FF2B5EF4-FFF2-40B4-BE49-F238E27FC236}">
                <a16:creationId xmlns:a16="http://schemas.microsoft.com/office/drawing/2014/main" id="{FB0C53CA-3E24-18A9-CD0A-CD4C5C9CE72A}"/>
              </a:ext>
            </a:extLst>
          </p:cNvPr>
          <p:cNvPicPr>
            <a:picLocks noChangeAspect="1"/>
          </p:cNvPicPr>
          <p:nvPr/>
        </p:nvPicPr>
        <p:blipFill>
          <a:blip r:embed="rId2"/>
          <a:stretch>
            <a:fillRect/>
          </a:stretch>
        </p:blipFill>
        <p:spPr>
          <a:xfrm>
            <a:off x="5645769" y="2004768"/>
            <a:ext cx="6413130" cy="3410446"/>
          </a:xfrm>
          <a:prstGeom prst="rect">
            <a:avLst/>
          </a:prstGeom>
        </p:spPr>
      </p:pic>
    </p:spTree>
    <p:extLst>
      <p:ext uri="{BB962C8B-B14F-4D97-AF65-F5344CB8AC3E}">
        <p14:creationId xmlns:p14="http://schemas.microsoft.com/office/powerpoint/2010/main" val="3107378085"/>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22</Slides>
  <Notes>0</Notes>
  <HiddenSlides>0</HiddenSlide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InterweaveVTI</vt:lpstr>
      <vt:lpstr>DEEP LEARNING </vt:lpstr>
      <vt:lpstr>Deep Learning  ou Apprentissage Profond</vt:lpstr>
      <vt:lpstr>Neurone biologique</vt:lpstr>
      <vt:lpstr>Neurone artificiel</vt:lpstr>
      <vt:lpstr>Présentation PowerPoint</vt:lpstr>
      <vt:lpstr>Présentation PowerPoint</vt:lpstr>
      <vt:lpstr>Réseaux de neurones biologiques  VS Réseaux de neurones artificiels </vt:lpstr>
      <vt:lpstr>Perceptron monocouche</vt:lpstr>
      <vt:lpstr>Perceptron  multi-couche </vt:lpstr>
      <vt:lpstr>Présentation PowerPoint</vt:lpstr>
      <vt:lpstr>Fonctions d'activation</vt:lpstr>
      <vt:lpstr>Les 3 les plus connues </vt:lpstr>
      <vt:lpstr>Régression avec perceptron multicouche</vt:lpstr>
      <vt:lpstr>Les différentes étapes du process</vt:lpstr>
      <vt:lpstr>Classification binaire et multiclasse </vt:lpstr>
      <vt:lpstr>Classificateur binaire</vt:lpstr>
      <vt:lpstr>Classificateur  multiclasse</vt:lpstr>
      <vt:lpstr>Feedforward et  Backpropagation</vt:lpstr>
      <vt:lpstr>Feedforward Propagation &amp; Backpropagation</vt:lpstr>
      <vt:lpstr>Architecture du reseau de neurones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295</cp:revision>
  <dcterms:created xsi:type="dcterms:W3CDTF">2022-08-29T10:54:42Z</dcterms:created>
  <dcterms:modified xsi:type="dcterms:W3CDTF">2022-08-31T20:32:10Z</dcterms:modified>
</cp:coreProperties>
</file>