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80" r:id="rId3"/>
    <p:sldId id="367" r:id="rId4"/>
    <p:sldId id="375" r:id="rId5"/>
    <p:sldId id="378" r:id="rId6"/>
    <p:sldId id="377" r:id="rId7"/>
    <p:sldId id="376" r:id="rId8"/>
    <p:sldId id="374" r:id="rId9"/>
    <p:sldId id="370" r:id="rId10"/>
    <p:sldId id="369" r:id="rId11"/>
    <p:sldId id="386" r:id="rId12"/>
    <p:sldId id="368" r:id="rId13"/>
    <p:sldId id="379" r:id="rId14"/>
    <p:sldId id="384" r:id="rId15"/>
    <p:sldId id="380" r:id="rId16"/>
    <p:sldId id="383" r:id="rId17"/>
    <p:sldId id="385" r:id="rId18"/>
    <p:sldId id="388" r:id="rId19"/>
    <p:sldId id="390" r:id="rId20"/>
    <p:sldId id="389" r:id="rId21"/>
    <p:sldId id="391" r:id="rId22"/>
    <p:sldId id="392" r:id="rId23"/>
    <p:sldId id="394" r:id="rId24"/>
    <p:sldId id="393" r:id="rId25"/>
    <p:sldId id="395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045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893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799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482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713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64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682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431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992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76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747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937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16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022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433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102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43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18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899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718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054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535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18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Основы построения файловых систем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22.11.2016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Основы построения файловых систем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2211"/>
              </p:ext>
            </p:extLst>
          </p:nvPr>
        </p:nvGraphicFramePr>
        <p:xfrm>
          <a:off x="0" y="365761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 мы получаем от </a:t>
                      </a:r>
                      <a:r>
                        <a:rPr lang="en-US" sz="2400" dirty="0" smtClean="0"/>
                        <a:t>COW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Транзакционность изменений без использования журнала.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Бесплатные</a:t>
                      </a:r>
                      <a:r>
                        <a:rPr lang="ru-RU" baseline="0" dirty="0" smtClean="0"/>
                        <a:t> снимки состояния: достаточно не удалять старую версию данных.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Мы никогда не перезаписываем данные, поэтому у </a:t>
                      </a:r>
                      <a:r>
                        <a:rPr lang="en-US" baseline="0" dirty="0" err="1" smtClean="0"/>
                        <a:t>RAIDZn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не бывает </a:t>
                      </a:r>
                      <a:r>
                        <a:rPr lang="en-US" baseline="0" dirty="0" smtClean="0"/>
                        <a:t>RAID write hole.</a:t>
                      </a:r>
                      <a:endParaRPr lang="ru-R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При изменении элемента в ФС надо обновить всё, что находится между ним и корнем.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1" baseline="0" dirty="0" smtClean="0"/>
                        <a:t>Для удаления элемента нужно свободное место на разделе.</a:t>
                      </a:r>
                      <a:endParaRPr lang="en-US" b="1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1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1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1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1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="1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801" y="2296377"/>
            <a:ext cx="1936564" cy="16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83124"/>
              </p:ext>
            </p:extLst>
          </p:nvPr>
        </p:nvGraphicFramePr>
        <p:xfrm>
          <a:off x="0" y="365761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ZFS IO stack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981075"/>
            <a:ext cx="121158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12032"/>
              </p:ext>
            </p:extLst>
          </p:nvPr>
        </p:nvGraphicFramePr>
        <p:xfrm>
          <a:off x="0" y="365761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Storage</a:t>
                      </a:r>
                      <a:r>
                        <a:rPr lang="en-US" sz="2400" baseline="0" dirty="0" smtClean="0"/>
                        <a:t> Pool Allocator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/>
                        <a:t>Блоки данных хранятся на </a:t>
                      </a:r>
                      <a:r>
                        <a:rPr lang="en-US" sz="1800" dirty="0" smtClean="0"/>
                        <a:t>virtual devices (</a:t>
                      </a:r>
                      <a:r>
                        <a:rPr lang="en-US" sz="1800" dirty="0" err="1" smtClean="0"/>
                        <a:t>vdevs</a:t>
                      </a:r>
                      <a:r>
                        <a:rPr lang="en-US" sz="1800" dirty="0" smtClean="0"/>
                        <a:t>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 smtClean="0"/>
                        <a:t>Vdev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могут быть отдельными дисками, зеркалами</a:t>
                      </a:r>
                      <a:r>
                        <a:rPr lang="ru-RU" sz="1800" baseline="0" dirty="0" smtClean="0"/>
                        <a:t> из дисков, или группами </a:t>
                      </a:r>
                      <a:r>
                        <a:rPr lang="en-US" sz="1800" baseline="0" dirty="0" err="1" smtClean="0"/>
                        <a:t>RAIDZn</a:t>
                      </a:r>
                      <a:endParaRPr lang="en-US" sz="1800" baseline="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ru-RU" sz="1800" baseline="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/>
                        <a:t>Место выделяется блоками размера от </a:t>
                      </a:r>
                      <a:r>
                        <a:rPr lang="en-US" sz="1800" dirty="0" smtClean="0"/>
                        <a:t>512B </a:t>
                      </a:r>
                      <a:r>
                        <a:rPr lang="ru-RU" sz="1800" dirty="0" smtClean="0"/>
                        <a:t>до </a:t>
                      </a:r>
                      <a:r>
                        <a:rPr lang="en-US" sz="1800" dirty="0" smtClean="0"/>
                        <a:t>128Kb</a:t>
                      </a:r>
                      <a:r>
                        <a:rPr lang="en-US" sz="1800" baseline="0" dirty="0" smtClean="0"/>
                        <a:t>, </a:t>
                      </a:r>
                      <a:r>
                        <a:rPr lang="ru-RU" sz="1800" baseline="0" dirty="0" smtClean="0"/>
                        <a:t>экстентов нет,</a:t>
                      </a:r>
                      <a:endParaRPr lang="en-US" sz="18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 smtClean="0"/>
                        <a:t>Блоки</a:t>
                      </a:r>
                      <a:r>
                        <a:rPr lang="ru-RU" sz="1800" baseline="0" dirty="0" smtClean="0"/>
                        <a:t> выделяются из </a:t>
                      </a:r>
                      <a:r>
                        <a:rPr lang="en-US" sz="1800" baseline="0" dirty="0" err="1" smtClean="0"/>
                        <a:t>vdev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ru-RU" sz="1800" baseline="0" dirty="0" smtClean="0"/>
                        <a:t>по кругу (</a:t>
                      </a:r>
                      <a:r>
                        <a:rPr lang="en-US" sz="1800" baseline="0" dirty="0" smtClean="0"/>
                        <a:t>round-robin</a:t>
                      </a:r>
                      <a:r>
                        <a:rPr lang="ru-RU" sz="1800" baseline="0" dirty="0" smtClean="0"/>
                        <a:t>)</a:t>
                      </a:r>
                      <a:r>
                        <a:rPr lang="en-US" sz="1800" baseline="0" dirty="0" smtClean="0"/>
                        <a:t>,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baseline="0" dirty="0" smtClean="0"/>
                        <a:t>Чтобы упростить выделение места на </a:t>
                      </a:r>
                      <a:r>
                        <a:rPr lang="en-US" sz="1800" baseline="0" dirty="0" err="1" smtClean="0"/>
                        <a:t>vdev</a:t>
                      </a:r>
                      <a:r>
                        <a:rPr lang="en-US" sz="1800" baseline="0" dirty="0" smtClean="0"/>
                        <a:t>, </a:t>
                      </a:r>
                      <a:r>
                        <a:rPr lang="ru-RU" sz="1800" baseline="0" dirty="0" smtClean="0"/>
                        <a:t>они разделяются на </a:t>
                      </a:r>
                      <a:r>
                        <a:rPr lang="en-US" sz="1800" baseline="0" dirty="0" err="1" smtClean="0"/>
                        <a:t>metaslabs</a:t>
                      </a:r>
                      <a:r>
                        <a:rPr lang="en-US" sz="1800" baseline="0" dirty="0" smtClean="0"/>
                        <a:t> (</a:t>
                      </a:r>
                      <a:r>
                        <a:rPr lang="ru-RU" sz="1800" baseline="0" dirty="0" smtClean="0"/>
                        <a:t>аналогично </a:t>
                      </a:r>
                      <a:r>
                        <a:rPr lang="en-US" sz="1800" baseline="0" dirty="0" smtClean="0"/>
                        <a:t>block groups </a:t>
                      </a:r>
                      <a:r>
                        <a:rPr lang="ru-RU" sz="1800" baseline="0" dirty="0" smtClean="0"/>
                        <a:t>в </a:t>
                      </a:r>
                      <a:r>
                        <a:rPr lang="en-US" sz="1800" baseline="0" dirty="0" smtClean="0"/>
                        <a:t>ext4</a:t>
                      </a:r>
                      <a:r>
                        <a:rPr lang="ru-RU" sz="1800" baseline="0" dirty="0" smtClean="0"/>
                        <a:t> или</a:t>
                      </a:r>
                      <a:r>
                        <a:rPr lang="en-US" sz="1800" baseline="0" dirty="0" smtClean="0"/>
                        <a:t> allocation groups </a:t>
                      </a:r>
                      <a:r>
                        <a:rPr lang="ru-RU" sz="1800" baseline="0" dirty="0" smtClean="0"/>
                        <a:t>в </a:t>
                      </a:r>
                      <a:r>
                        <a:rPr lang="en-US" sz="1800" baseline="0" dirty="0" smtClean="0"/>
                        <a:t>XFS)</a:t>
                      </a:r>
                      <a:r>
                        <a:rPr lang="ru-RU" sz="1800" baseline="0" dirty="0" smtClean="0"/>
                        <a:t>,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1800" baseline="0" dirty="0" smtClean="0"/>
                        <a:t>В каждом </a:t>
                      </a:r>
                      <a:r>
                        <a:rPr lang="en-US" sz="1800" baseline="0" dirty="0" err="1" smtClean="0"/>
                        <a:t>metaslab</a:t>
                      </a:r>
                      <a:r>
                        <a:rPr lang="ru-RU" sz="1800" baseline="0" dirty="0" smtClean="0"/>
                        <a:t> место учитывается с помощью дерева интервалов и журнала выделения</a:t>
                      </a:r>
                      <a:r>
                        <a:rPr lang="en-US" sz="1800" baseline="0" dirty="0" smtClean="0"/>
                        <a:t>/</a:t>
                      </a:r>
                      <a:r>
                        <a:rPr lang="ru-RU" sz="1800" baseline="0" dirty="0" smtClean="0"/>
                        <a:t>освобождения блоков.</a:t>
                      </a:r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7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41440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Storage</a:t>
                      </a:r>
                      <a:r>
                        <a:rPr lang="en-US" sz="2400" baseline="0" dirty="0" smtClean="0"/>
                        <a:t> Pool Allocator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/>
                        <a:t>ZFS block pointer</a:t>
                      </a:r>
                      <a:endParaRPr lang="ru-RU" sz="1800" b="1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 smtClean="0"/>
                        <a:t>Блок может</a:t>
                      </a:r>
                      <a:r>
                        <a:rPr lang="ru-RU" sz="1800" baseline="0" dirty="0" smtClean="0"/>
                        <a:t> иметь до трёх копий:</a:t>
                      </a:r>
                      <a:endParaRPr lang="en-US" sz="18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aseline="0" dirty="0" smtClean="0"/>
                        <a:t>одна для пользовательский данных,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aseline="0" dirty="0" smtClean="0"/>
                        <a:t>две – для метаданных в пределах одной ФС,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aseline="0" dirty="0" smtClean="0"/>
                        <a:t>три – для метаданных пула.</a:t>
                      </a:r>
                      <a:endParaRPr lang="en-US" sz="18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dirty="0" smtClean="0"/>
                        <a:t>Для</a:t>
                      </a:r>
                      <a:r>
                        <a:rPr lang="ru-RU" sz="1800" baseline="0" dirty="0" smtClean="0"/>
                        <a:t> каждого блока мы храним время его создания – пригодится для снимков состояния.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8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800" baseline="0" dirty="0" smtClean="0"/>
                        <a:t>Для каждого блока мы храним контрольную сумму, притом сумма хранится отдельно от данных.</a:t>
                      </a:r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23" y="1201154"/>
            <a:ext cx="38004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14337"/>
            <a:ext cx="80772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423862"/>
            <a:ext cx="80486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04952"/>
              </p:ext>
            </p:extLst>
          </p:nvPr>
        </p:nvGraphicFramePr>
        <p:xfrm>
          <a:off x="0" y="365761"/>
          <a:ext cx="12192000" cy="3398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96000"/>
                <a:gridCol w="6096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LVM + FS</a:t>
                      </a:r>
                      <a:r>
                        <a:rPr lang="ru-RU" sz="2400" dirty="0" smtClean="0"/>
                        <a:t> </a:t>
                      </a:r>
                      <a:r>
                        <a:rPr lang="en-US" sz="2400" dirty="0" smtClean="0"/>
                        <a:t>vs.</a:t>
                      </a:r>
                      <a:r>
                        <a:rPr lang="en-US" sz="2400" baseline="0" dirty="0" smtClean="0"/>
                        <a:t> ZFS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 smtClean="0"/>
                        <a:t>Что хочется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 smtClean="0"/>
                        <a:t>Что есть в </a:t>
                      </a:r>
                      <a:r>
                        <a:rPr lang="en-US" b="1" baseline="0" dirty="0" smtClean="0"/>
                        <a:t>ZFS</a:t>
                      </a:r>
                      <a:endParaRPr lang="ru-RU" b="1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 smtClean="0"/>
                        <a:t>Удобный для администратора интерфейс управления томами и ФС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Увеличить доступное место – одна команда, которая добавляет </a:t>
                      </a:r>
                      <a:r>
                        <a:rPr lang="en-US" baseline="0" dirty="0" err="1" smtClean="0"/>
                        <a:t>vdev</a:t>
                      </a:r>
                      <a:r>
                        <a:rPr lang="en-US" baseline="0" dirty="0" smtClean="0"/>
                        <a:t>.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/>
                      </a:r>
                      <a:br>
                        <a:rPr lang="en-US" baseline="0" dirty="0" smtClean="0"/>
                      </a:br>
                      <a:r>
                        <a:rPr lang="ru-RU" baseline="0" dirty="0" smtClean="0"/>
                        <a:t>Дальше </a:t>
                      </a:r>
                      <a:r>
                        <a:rPr lang="en-US" baseline="0" dirty="0" smtClean="0"/>
                        <a:t>ZFS </a:t>
                      </a:r>
                      <a:r>
                        <a:rPr lang="ru-RU" baseline="0" dirty="0" smtClean="0"/>
                        <a:t>просто использует этот </a:t>
                      </a:r>
                      <a:r>
                        <a:rPr lang="en-US" baseline="0" dirty="0" err="1" smtClean="0"/>
                        <a:t>vdev</a:t>
                      </a:r>
                      <a:r>
                        <a:rPr lang="en-US" baseline="0" dirty="0" smtClean="0"/>
                        <a:t>.</a:t>
                      </a:r>
                      <a:endParaRPr lang="ru-RU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Быстрые снимки состояния ФС (для окружений вроде </a:t>
                      </a:r>
                      <a:r>
                        <a:rPr lang="en-US" baseline="0" dirty="0" smtClean="0"/>
                        <a:t>Solaris Zones </a:t>
                      </a:r>
                      <a:r>
                        <a:rPr lang="ru-RU" baseline="0" dirty="0" smtClean="0"/>
                        <a:t>или </a:t>
                      </a:r>
                      <a:r>
                        <a:rPr lang="en-US" baseline="0" dirty="0" smtClean="0"/>
                        <a:t>Linux Containers)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Copy-on-write</a:t>
                      </a:r>
                      <a:endParaRPr lang="ru-RU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Защита от случайных повреждений содержимого дисков.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Checksums, online scrub.</a:t>
                      </a:r>
                      <a:endParaRPr lang="ru-RU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FSCK, </a:t>
                      </a:r>
                      <a:r>
                        <a:rPr lang="ru-RU" baseline="0" dirty="0" smtClean="0"/>
                        <a:t>который не занимал бы бесконечно много времени.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Online scrub and </a:t>
                      </a:r>
                      <a:r>
                        <a:rPr lang="en-US" baseline="0" dirty="0" err="1" smtClean="0"/>
                        <a:t>resilver</a:t>
                      </a:r>
                      <a:r>
                        <a:rPr lang="en-US" baseline="0" dirty="0" smtClean="0"/>
                        <a:t>.</a:t>
                      </a: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97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70841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Снимки состояния и время жизни блока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При перезаписи </a:t>
                      </a:r>
                      <a:r>
                        <a:rPr lang="ru-RU" baseline="0" dirty="0" smtClean="0"/>
                        <a:t>данных </a:t>
                      </a:r>
                      <a:r>
                        <a:rPr lang="ru-RU" dirty="0" smtClean="0"/>
                        <a:t>мы создаём новый блок, а старый должны удалить.</a:t>
                      </a:r>
                      <a:r>
                        <a:rPr lang="ru-RU" baseline="0" dirty="0" smtClean="0"/>
                        <a:t> Как быть, если есть снимки состояния ФС?</a:t>
                      </a:r>
                    </a:p>
                    <a:p>
                      <a:endParaRPr lang="ru-RU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0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17058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Снимки состояния и время жизни блока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При перезаписи </a:t>
                      </a:r>
                      <a:r>
                        <a:rPr lang="ru-RU" baseline="0" dirty="0" smtClean="0"/>
                        <a:t>данных </a:t>
                      </a:r>
                      <a:r>
                        <a:rPr lang="ru-RU" dirty="0" smtClean="0"/>
                        <a:t>мы создаём новый блок, а старый должны удалить.</a:t>
                      </a:r>
                      <a:r>
                        <a:rPr lang="ru-RU" baseline="0" dirty="0" smtClean="0"/>
                        <a:t> Как быть, если есть снимки состояния ФС?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Для блоков мы храним время создания. Если оно больше, чем время создания последнего снимка, то на этот блок никто не может ссылаться и его можно удалить.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6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97574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Снимки состояния и время жизни блока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При перезаписи </a:t>
                      </a:r>
                      <a:r>
                        <a:rPr lang="ru-RU" baseline="0" dirty="0" smtClean="0"/>
                        <a:t>данных </a:t>
                      </a:r>
                      <a:r>
                        <a:rPr lang="ru-RU" dirty="0" smtClean="0"/>
                        <a:t>мы создаём новый блок, а старый должны удалить.</a:t>
                      </a:r>
                      <a:r>
                        <a:rPr lang="ru-RU" baseline="0" dirty="0" smtClean="0"/>
                        <a:t> Как быть, если есть снимки состояния ФС?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Для блоков мы храним время создания. Если оно больше, чем время создания последнего снимка, то на этот блок никто не может ссылаться и его можно удалить.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Как быть с блоками, на которые больше не ссылается снимок </a:t>
                      </a:r>
                      <a:r>
                        <a:rPr lang="en-US" baseline="0" dirty="0" smtClean="0"/>
                        <a:t>A, </a:t>
                      </a:r>
                      <a:r>
                        <a:rPr lang="ru-RU" baseline="0" dirty="0" smtClean="0"/>
                        <a:t>но продолжает ссылаться более поздний снимок </a:t>
                      </a:r>
                      <a:r>
                        <a:rPr lang="en-US" baseline="0" dirty="0" smtClean="0"/>
                        <a:t>B?</a:t>
                      </a:r>
                    </a:p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2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879842"/>
              </p:ext>
            </p:extLst>
          </p:nvPr>
        </p:nvGraphicFramePr>
        <p:xfrm>
          <a:off x="2032000" y="1024466"/>
          <a:ext cx="8128000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Сегодня мы поговорим про </a:t>
                      </a:r>
                      <a:r>
                        <a:rPr lang="en-US" sz="3200" dirty="0" smtClean="0"/>
                        <a:t>ZFS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ZFS (Zettabyte File System) – </a:t>
                      </a:r>
                      <a:r>
                        <a:rPr lang="ru-RU" dirty="0" smtClean="0"/>
                        <a:t>файловая система, изначально</a:t>
                      </a:r>
                      <a:r>
                        <a:rPr lang="ru-RU" baseline="0" dirty="0" smtClean="0"/>
                        <a:t> написанная для </a:t>
                      </a:r>
                      <a:r>
                        <a:rPr lang="en-US" baseline="0" dirty="0" smtClean="0"/>
                        <a:t>Sun Solaris.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ru-RU" dirty="0" smtClean="0"/>
                        <a:t>Интересным</a:t>
                      </a:r>
                      <a:r>
                        <a:rPr lang="ru-RU" baseline="0" dirty="0" smtClean="0"/>
                        <a:t> образом объединяет </a:t>
                      </a:r>
                      <a:r>
                        <a:rPr lang="en-US" baseline="0" dirty="0" smtClean="0"/>
                        <a:t>RAID, </a:t>
                      </a:r>
                      <a:r>
                        <a:rPr lang="ru-RU" baseline="0" dirty="0" smtClean="0"/>
                        <a:t>менеджер томов и собственно ФС.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8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27242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Снимки состояния и время жизни блока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При перезаписи </a:t>
                      </a:r>
                      <a:r>
                        <a:rPr lang="ru-RU" baseline="0" dirty="0" smtClean="0"/>
                        <a:t>данных </a:t>
                      </a:r>
                      <a:r>
                        <a:rPr lang="ru-RU" dirty="0" smtClean="0"/>
                        <a:t>мы создаём новый блок, а старый должны удалить.</a:t>
                      </a:r>
                      <a:r>
                        <a:rPr lang="ru-RU" baseline="0" dirty="0" smtClean="0"/>
                        <a:t> Как быть, если есть снимки состояния ФС?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Для блоков мы храним время создания. Если оно больше, чем время создания последнего снимка, то на этот блок никто не может ссылаться и его можно удалить.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Как быть с блоками, на которые больше не ссылается снимок </a:t>
                      </a:r>
                      <a:r>
                        <a:rPr lang="en-US" baseline="0" dirty="0" smtClean="0"/>
                        <a:t>A, </a:t>
                      </a:r>
                      <a:r>
                        <a:rPr lang="ru-RU" baseline="0" dirty="0" smtClean="0"/>
                        <a:t>но продолжает ссылаться более поздний снимок </a:t>
                      </a:r>
                      <a:r>
                        <a:rPr lang="en-US" baseline="0" dirty="0" smtClean="0"/>
                        <a:t>B?</a:t>
                      </a:r>
                    </a:p>
                    <a:p>
                      <a:r>
                        <a:rPr lang="ru-RU" dirty="0" smtClean="0"/>
                        <a:t>Поместить</a:t>
                      </a:r>
                      <a:r>
                        <a:rPr lang="ru-RU" baseline="0" dirty="0" smtClean="0"/>
                        <a:t> в </a:t>
                      </a:r>
                      <a:r>
                        <a:rPr lang="en-US" baseline="0" dirty="0" smtClean="0"/>
                        <a:t>dead list </a:t>
                      </a:r>
                      <a:r>
                        <a:rPr lang="ru-RU" baseline="0" dirty="0" smtClean="0"/>
                        <a:t>снимка </a:t>
                      </a:r>
                      <a:r>
                        <a:rPr lang="en-US" baseline="0" dirty="0" smtClean="0"/>
                        <a:t>A.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54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62653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Ещё один </a:t>
                      </a:r>
                      <a:r>
                        <a:rPr lang="en-US" sz="2400" dirty="0" smtClean="0"/>
                        <a:t>dead list.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Как быть с файлами,</a:t>
                      </a:r>
                      <a:r>
                        <a:rPr lang="ru-RU" sz="1800" baseline="0" dirty="0" smtClean="0"/>
                        <a:t> которые открыты, но все имена которых удалены? Их содержимое надо освободить, когда они будут закрыты.</a:t>
                      </a:r>
                      <a:endParaRPr lang="en-US" sz="1800" baseline="0" dirty="0" smtClean="0"/>
                    </a:p>
                    <a:p>
                      <a:endParaRPr lang="en-US" sz="1800" baseline="0" dirty="0" smtClean="0"/>
                    </a:p>
                    <a:p>
                      <a:endParaRPr lang="en-US" sz="1800" baseline="0" dirty="0" smtClean="0"/>
                    </a:p>
                    <a:p>
                      <a:endParaRPr lang="en-US" sz="1800" baseline="0" dirty="0" smtClean="0"/>
                    </a:p>
                    <a:p>
                      <a:endParaRPr lang="en-US" sz="1800" baseline="0" dirty="0" smtClean="0"/>
                    </a:p>
                    <a:p>
                      <a:endParaRPr lang="en-US" sz="18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0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31568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Ещё один </a:t>
                      </a:r>
                      <a:r>
                        <a:rPr lang="en-US" sz="2400" dirty="0" smtClean="0"/>
                        <a:t>dead list.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Как быть с файлами,</a:t>
                      </a:r>
                      <a:r>
                        <a:rPr lang="ru-RU" sz="1800" baseline="0" dirty="0" smtClean="0"/>
                        <a:t> которые открыты, но все имена которых удалены? Их содержимое надо освободить, когда они будут закрыты.</a:t>
                      </a:r>
                      <a:endParaRPr lang="en-US" sz="1800" baseline="0" dirty="0" smtClean="0"/>
                    </a:p>
                    <a:p>
                      <a:endParaRPr lang="en-US" sz="1800" baseline="0" dirty="0" smtClean="0"/>
                    </a:p>
                    <a:p>
                      <a:r>
                        <a:rPr lang="en-US" sz="1800" baseline="0" dirty="0" smtClean="0"/>
                        <a:t>ZFS </a:t>
                      </a:r>
                      <a:r>
                        <a:rPr lang="ru-RU" sz="1800" baseline="0" dirty="0" smtClean="0"/>
                        <a:t>ведёт</a:t>
                      </a:r>
                      <a:r>
                        <a:rPr lang="en-US" sz="1800" baseline="0" dirty="0" smtClean="0"/>
                        <a:t> delete queue – </a:t>
                      </a:r>
                      <a:r>
                        <a:rPr lang="ru-RU" sz="1800" baseline="0" dirty="0" smtClean="0"/>
                        <a:t>список файлов без имени, которые надо удалить в будущем</a:t>
                      </a:r>
                      <a:r>
                        <a:rPr lang="en-US" sz="1800" baseline="0" dirty="0" smtClean="0"/>
                        <a:t>.</a:t>
                      </a:r>
                    </a:p>
                    <a:p>
                      <a:endParaRPr lang="en-US" sz="1800" baseline="0" dirty="0" smtClean="0"/>
                    </a:p>
                    <a:p>
                      <a:endParaRPr lang="en-US" sz="1800" baseline="0" dirty="0" smtClean="0"/>
                    </a:p>
                    <a:p>
                      <a:endParaRPr lang="en-US" sz="18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0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65585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Ещё один </a:t>
                      </a:r>
                      <a:r>
                        <a:rPr lang="en-US" sz="2400" dirty="0" smtClean="0"/>
                        <a:t>dead list.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Как быть с файлами,</a:t>
                      </a:r>
                      <a:r>
                        <a:rPr lang="ru-RU" sz="1800" baseline="0" dirty="0" smtClean="0"/>
                        <a:t> которые открыты, но все имена которых удалены? Их содержимое надо освободить, когда они будут закрыты.</a:t>
                      </a:r>
                      <a:endParaRPr lang="en-US" sz="1800" baseline="0" dirty="0" smtClean="0"/>
                    </a:p>
                    <a:p>
                      <a:endParaRPr lang="en-US" sz="1800" baseline="0" dirty="0" smtClean="0"/>
                    </a:p>
                    <a:p>
                      <a:r>
                        <a:rPr lang="en-US" sz="1800" baseline="0" dirty="0" smtClean="0"/>
                        <a:t>ZFS </a:t>
                      </a:r>
                      <a:r>
                        <a:rPr lang="ru-RU" sz="1800" baseline="0" dirty="0" smtClean="0"/>
                        <a:t>ведёт</a:t>
                      </a:r>
                      <a:r>
                        <a:rPr lang="en-US" sz="1800" baseline="0" dirty="0" smtClean="0"/>
                        <a:t> delete queue – </a:t>
                      </a:r>
                      <a:r>
                        <a:rPr lang="ru-RU" sz="1800" baseline="0" dirty="0" smtClean="0"/>
                        <a:t>список файлов без имени, которые надо удалить в будущем</a:t>
                      </a:r>
                      <a:r>
                        <a:rPr lang="en-US" sz="1800" baseline="0" dirty="0" smtClean="0"/>
                        <a:t>.</a:t>
                      </a:r>
                    </a:p>
                    <a:p>
                      <a:endParaRPr lang="en-US" sz="1800" baseline="0" dirty="0" smtClean="0"/>
                    </a:p>
                    <a:p>
                      <a:r>
                        <a:rPr lang="ru-RU" sz="1800" baseline="0" dirty="0" smtClean="0"/>
                        <a:t>Неочевидная особенность: </a:t>
                      </a:r>
                      <a:r>
                        <a:rPr lang="en-US" sz="1800" baseline="0" dirty="0" smtClean="0"/>
                        <a:t>delete queue </a:t>
                      </a:r>
                      <a:r>
                        <a:rPr lang="ru-RU" sz="1800" baseline="0" dirty="0" smtClean="0"/>
                        <a:t>тоже имеет </a:t>
                      </a:r>
                      <a:r>
                        <a:rPr lang="en-US" sz="1800" baseline="0" dirty="0" smtClean="0"/>
                        <a:t>COW-</a:t>
                      </a:r>
                      <a:r>
                        <a:rPr lang="ru-RU" sz="1800" baseline="0" dirty="0" smtClean="0"/>
                        <a:t>семантику</a:t>
                      </a:r>
                      <a:r>
                        <a:rPr lang="en-US" sz="1800" baseline="0" dirty="0" smtClean="0"/>
                        <a:t>, </a:t>
                      </a:r>
                      <a:r>
                        <a:rPr lang="ru-RU" sz="1800" baseline="0" dirty="0" smtClean="0"/>
                        <a:t>поэтому файл без имени, даже закрытый, не может быть удалён, пока не будут удалени снимки, сделанные пока он ещё был открыт.</a:t>
                      </a:r>
                      <a:endParaRPr lang="ru-RU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2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59788"/>
              </p:ext>
            </p:extLst>
          </p:nvPr>
        </p:nvGraphicFramePr>
        <p:xfrm>
          <a:off x="0" y="365761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Бесплатный (?) </a:t>
                      </a:r>
                      <a:r>
                        <a:rPr lang="en-US" sz="2400" dirty="0" smtClean="0"/>
                        <a:t>block-level deduplication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ZFS </a:t>
                      </a:r>
                      <a:r>
                        <a:rPr lang="ru-RU" dirty="0" smtClean="0"/>
                        <a:t>для каждого блока считает криптографический хеш. Совпадение</a:t>
                      </a:r>
                      <a:r>
                        <a:rPr lang="ru-RU" baseline="0" dirty="0" smtClean="0"/>
                        <a:t> таких хешей – надёжный признак совпадения блоков.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Идея: давайте вести </a:t>
                      </a:r>
                      <a:r>
                        <a:rPr lang="en-US" baseline="0" dirty="0" err="1" smtClean="0"/>
                        <a:t>DeDuplication</a:t>
                      </a:r>
                      <a:r>
                        <a:rPr lang="en-US" baseline="0" dirty="0" smtClean="0"/>
                        <a:t> Table – </a:t>
                      </a:r>
                      <a:r>
                        <a:rPr lang="ru-RU" baseline="0" dirty="0" smtClean="0"/>
                        <a:t>список встреченных в ФС хешей блоков. Если новый блок имеет хеш, который встречается в </a:t>
                      </a:r>
                      <a:r>
                        <a:rPr lang="en-US" baseline="0" dirty="0" smtClean="0"/>
                        <a:t>DDT, </a:t>
                      </a:r>
                      <a:r>
                        <a:rPr lang="ru-RU" baseline="0" dirty="0" smtClean="0"/>
                        <a:t>то его не надо писать на диск – можно сделать ссылку на уже существующий блок.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7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98130"/>
              </p:ext>
            </p:extLst>
          </p:nvPr>
        </p:nvGraphicFramePr>
        <p:xfrm>
          <a:off x="0" y="365761"/>
          <a:ext cx="12192000" cy="4216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96000"/>
                <a:gridCol w="6096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Некоторые из проблем связки </a:t>
                      </a:r>
                      <a:r>
                        <a:rPr lang="en-US" sz="2400" dirty="0" smtClean="0"/>
                        <a:t>LVM + FS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 smtClean="0"/>
                        <a:t>Что хочется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 smtClean="0"/>
                        <a:t>Что есть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 smtClean="0"/>
                        <a:t>Удобный для администратора интерфейс управления томами и ФС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Быстрые снимки состояния ФС (для окружений вроде </a:t>
                      </a:r>
                      <a:r>
                        <a:rPr lang="en-US" baseline="0" dirty="0" smtClean="0"/>
                        <a:t>Solaris Zones </a:t>
                      </a:r>
                      <a:r>
                        <a:rPr lang="ru-RU" baseline="0" dirty="0" smtClean="0"/>
                        <a:t>или </a:t>
                      </a:r>
                      <a:r>
                        <a:rPr lang="en-US" baseline="0" dirty="0" smtClean="0"/>
                        <a:t>Linux Containers)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FSCK, </a:t>
                      </a:r>
                      <a:r>
                        <a:rPr lang="ru-RU" baseline="0" dirty="0" smtClean="0"/>
                        <a:t>который не занимал бы бесконечно много времени.</a:t>
                      </a:r>
                      <a:endParaRPr lang="ru-RU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Защита от случайных повреждений содержимого дисков.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1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6271"/>
              </p:ext>
            </p:extLst>
          </p:nvPr>
        </p:nvGraphicFramePr>
        <p:xfrm>
          <a:off x="0" y="365761"/>
          <a:ext cx="12192000" cy="4216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96000"/>
                <a:gridCol w="6096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Некоторые из проблем связки </a:t>
                      </a:r>
                      <a:r>
                        <a:rPr lang="en-US" sz="2400" dirty="0" smtClean="0"/>
                        <a:t>LVM + FS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 smtClean="0"/>
                        <a:t>Что хочется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 smtClean="0"/>
                        <a:t>Что есть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 smtClean="0"/>
                        <a:t>Удобный для администратора интерфейс управления томами и ФС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RAID reshape + </a:t>
                      </a:r>
                      <a:r>
                        <a:rPr lang="en-US" baseline="0" dirty="0" err="1" smtClean="0"/>
                        <a:t>resizefs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или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lvextend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resizefs</a:t>
                      </a:r>
                      <a:endParaRPr lang="ru-RU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Быстрые снимки состояния ФС (для окружений вроде </a:t>
                      </a:r>
                      <a:r>
                        <a:rPr lang="en-US" baseline="0" dirty="0" smtClean="0"/>
                        <a:t>Solaris Zones </a:t>
                      </a:r>
                      <a:r>
                        <a:rPr lang="ru-RU" baseline="0" dirty="0" smtClean="0"/>
                        <a:t>или </a:t>
                      </a:r>
                      <a:r>
                        <a:rPr lang="en-US" baseline="0" dirty="0" smtClean="0"/>
                        <a:t>Linux Containers)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FSCK, </a:t>
                      </a:r>
                      <a:r>
                        <a:rPr lang="ru-RU" baseline="0" dirty="0" smtClean="0"/>
                        <a:t>который не занимал бы бесконечно много времени.</a:t>
                      </a:r>
                      <a:endParaRPr lang="ru-RU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Защита от случайных повреждений содержимого дисков.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36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07126"/>
              </p:ext>
            </p:extLst>
          </p:nvPr>
        </p:nvGraphicFramePr>
        <p:xfrm>
          <a:off x="0" y="365761"/>
          <a:ext cx="12192000" cy="4216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96000"/>
                <a:gridCol w="6096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Некоторые из проблем связки </a:t>
                      </a:r>
                      <a:r>
                        <a:rPr lang="en-US" sz="2400" dirty="0" smtClean="0"/>
                        <a:t>LVM + FS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 smtClean="0"/>
                        <a:t>Что хочется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 smtClean="0"/>
                        <a:t>Что есть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 smtClean="0"/>
                        <a:t>Удобный для администратора интерфейс управления томами и ФС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RAID reshape + </a:t>
                      </a:r>
                      <a:r>
                        <a:rPr lang="en-US" baseline="0" dirty="0" err="1" smtClean="0"/>
                        <a:t>resizefs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или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lvextend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resizefs</a:t>
                      </a:r>
                      <a:endParaRPr lang="ru-RU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Быстрые снимки состояния ФС (для окружений вроде </a:t>
                      </a:r>
                      <a:r>
                        <a:rPr lang="en-US" baseline="0" dirty="0" smtClean="0"/>
                        <a:t>Solaris Zones </a:t>
                      </a:r>
                      <a:r>
                        <a:rPr lang="ru-RU" baseline="0" dirty="0" smtClean="0"/>
                        <a:t>или </a:t>
                      </a:r>
                      <a:r>
                        <a:rPr lang="en-US" baseline="0" dirty="0" smtClean="0"/>
                        <a:t>Linux Containers)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LVM COW snapshots</a:t>
                      </a:r>
                      <a:r>
                        <a:rPr lang="ru-RU" baseline="0" dirty="0" smtClean="0"/>
                        <a:t> при изменении одного из снимков раздела уменьшают производительность всех остальных.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LVM </a:t>
                      </a:r>
                      <a:r>
                        <a:rPr lang="ru-RU" baseline="0" dirty="0" smtClean="0"/>
                        <a:t>ничего не знает о том, что находится на разделе, поэтому снапшот части ФС сделать невозможно.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FSCK, </a:t>
                      </a:r>
                      <a:r>
                        <a:rPr lang="ru-RU" baseline="0" dirty="0" smtClean="0"/>
                        <a:t>который не занимал бы бесконечно много времени.</a:t>
                      </a:r>
                      <a:endParaRPr lang="ru-RU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Защита от случайных повреждений содержимого дисков.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9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27718"/>
              </p:ext>
            </p:extLst>
          </p:nvPr>
        </p:nvGraphicFramePr>
        <p:xfrm>
          <a:off x="0" y="365761"/>
          <a:ext cx="12192000" cy="4216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96000"/>
                <a:gridCol w="6096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Некоторые из проблем связки </a:t>
                      </a:r>
                      <a:r>
                        <a:rPr lang="en-US" sz="2400" dirty="0" smtClean="0"/>
                        <a:t>LVM + FS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 smtClean="0"/>
                        <a:t>Что хочется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 smtClean="0"/>
                        <a:t>Что есть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 smtClean="0"/>
                        <a:t>Удобный для администратора интерфейс управления томами и ФС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RAID reshape + </a:t>
                      </a:r>
                      <a:r>
                        <a:rPr lang="en-US" baseline="0" dirty="0" err="1" smtClean="0"/>
                        <a:t>resizefs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или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lvextend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resizefs</a:t>
                      </a:r>
                      <a:endParaRPr lang="ru-RU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Быстрые снимки состояния ФС (для окружений вроде </a:t>
                      </a:r>
                      <a:r>
                        <a:rPr lang="en-US" baseline="0" dirty="0" smtClean="0"/>
                        <a:t>Solaris Zones </a:t>
                      </a:r>
                      <a:r>
                        <a:rPr lang="ru-RU" baseline="0" dirty="0" smtClean="0"/>
                        <a:t>или </a:t>
                      </a:r>
                      <a:r>
                        <a:rPr lang="en-US" baseline="0" dirty="0" smtClean="0"/>
                        <a:t>Linux Containers)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LVM COW snapshots</a:t>
                      </a:r>
                      <a:r>
                        <a:rPr lang="ru-RU" baseline="0" dirty="0" smtClean="0"/>
                        <a:t> при изменении одного из снимков раздела уменьшают производительность всех остальных.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LVM </a:t>
                      </a:r>
                      <a:r>
                        <a:rPr lang="ru-RU" baseline="0" dirty="0" smtClean="0"/>
                        <a:t>ничего не знает о том, что находится на разделе, поэтому снапшот части ФС сделать невозможно.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FSCK, </a:t>
                      </a:r>
                      <a:r>
                        <a:rPr lang="ru-RU" baseline="0" dirty="0" smtClean="0"/>
                        <a:t>который не занимал бы бесконечно много времени.</a:t>
                      </a:r>
                      <a:endParaRPr lang="ru-RU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Чтобы прочесть диск размером 10</a:t>
                      </a:r>
                      <a:r>
                        <a:rPr lang="en-US" baseline="0" dirty="0" smtClean="0"/>
                        <a:t>Tb, </a:t>
                      </a:r>
                      <a:r>
                        <a:rPr lang="ru-RU" baseline="0" dirty="0" smtClean="0"/>
                        <a:t>надо около суток.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Защита от случайных повреждений содержимого дисков.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5693"/>
              </p:ext>
            </p:extLst>
          </p:nvPr>
        </p:nvGraphicFramePr>
        <p:xfrm>
          <a:off x="0" y="365761"/>
          <a:ext cx="12192000" cy="4216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96000"/>
                <a:gridCol w="6096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Некоторые из проблем связки </a:t>
                      </a:r>
                      <a:r>
                        <a:rPr lang="en-US" sz="2400" dirty="0" smtClean="0"/>
                        <a:t>LVM + FS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 smtClean="0"/>
                        <a:t>Что хочется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 smtClean="0"/>
                        <a:t>Что есть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 smtClean="0"/>
                        <a:t>Удобный для администратора интерфейс управления томами и ФС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RAID reshape + </a:t>
                      </a:r>
                      <a:r>
                        <a:rPr lang="en-US" baseline="0" dirty="0" err="1" smtClean="0"/>
                        <a:t>resizefs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или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lvextend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err="1" smtClean="0"/>
                        <a:t>resizefs</a:t>
                      </a:r>
                      <a:endParaRPr lang="ru-RU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Быстрые снимки состояния ФС (для окружений вроде </a:t>
                      </a:r>
                      <a:r>
                        <a:rPr lang="en-US" baseline="0" dirty="0" smtClean="0"/>
                        <a:t>Solaris Zones </a:t>
                      </a:r>
                      <a:r>
                        <a:rPr lang="ru-RU" baseline="0" dirty="0" smtClean="0"/>
                        <a:t>или </a:t>
                      </a:r>
                      <a:r>
                        <a:rPr lang="en-US" baseline="0" dirty="0" smtClean="0"/>
                        <a:t>Linux Containers)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LVM COW snapshots</a:t>
                      </a:r>
                      <a:r>
                        <a:rPr lang="ru-RU" baseline="0" dirty="0" smtClean="0"/>
                        <a:t> при изменении одного из снимков раздела уменьшают производительность всех остальных.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LVM </a:t>
                      </a:r>
                      <a:r>
                        <a:rPr lang="ru-RU" baseline="0" dirty="0" smtClean="0"/>
                        <a:t>ничего не знает о том, что находится на разделе, поэтому снапшот части ФС сделать невозможно.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FSCK, </a:t>
                      </a:r>
                      <a:r>
                        <a:rPr lang="ru-RU" baseline="0" dirty="0" smtClean="0"/>
                        <a:t>который не занимал бы бесконечно много времени.</a:t>
                      </a:r>
                      <a:endParaRPr lang="ru-RU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Чтобы прочесть диск размером 10</a:t>
                      </a:r>
                      <a:r>
                        <a:rPr lang="en-US" baseline="0" dirty="0" smtClean="0"/>
                        <a:t>Tb, </a:t>
                      </a:r>
                      <a:r>
                        <a:rPr lang="ru-RU" baseline="0" dirty="0" smtClean="0"/>
                        <a:t>надо около суток.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Защита от случайных повреждений содержимого дисков.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В </a:t>
                      </a:r>
                      <a:r>
                        <a:rPr lang="en-US" baseline="0" dirty="0" smtClean="0"/>
                        <a:t>ext4, XFS, UFS, NTFS, … </a:t>
                      </a:r>
                      <a:r>
                        <a:rPr lang="ru-RU" baseline="0" dirty="0" smtClean="0"/>
                        <a:t>такой защиты не предусмотрено,</a:t>
                      </a:r>
                      <a:br>
                        <a:rPr lang="ru-RU" baseline="0" dirty="0" smtClean="0"/>
                      </a:br>
                      <a:r>
                        <a:rPr lang="ru-RU" baseline="0" dirty="0" smtClean="0"/>
                        <a:t>поскольку такие повреждения были слишком маловероятны в то время, когда они разрабатывались.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7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523875"/>
            <a:ext cx="80581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70323"/>
              </p:ext>
            </p:extLst>
          </p:nvPr>
        </p:nvGraphicFramePr>
        <p:xfrm>
          <a:off x="0" y="365761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Что мы получаем от </a:t>
                      </a:r>
                      <a:r>
                        <a:rPr lang="en-US" sz="2400" dirty="0" smtClean="0"/>
                        <a:t>COW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Транзакционность изменений без использования журнала.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Бесплатные</a:t>
                      </a:r>
                      <a:r>
                        <a:rPr lang="ru-RU" baseline="0" dirty="0" smtClean="0"/>
                        <a:t> снимки состояния: достаточно не удалять старую версию данных.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Мы никогда не перезаписываем данные, поэтому у </a:t>
                      </a:r>
                      <a:r>
                        <a:rPr lang="en-US" baseline="0" dirty="0" err="1" smtClean="0"/>
                        <a:t>RAIDZn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не бывает </a:t>
                      </a:r>
                      <a:r>
                        <a:rPr lang="en-US" baseline="0" dirty="0" smtClean="0"/>
                        <a:t>RAID write hole.</a:t>
                      </a:r>
                      <a:endParaRPr lang="ru-R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При изменении элемента в ФС надо обновить всё, что находится между ним и корнем.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54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7459</TotalTime>
  <Words>1594</Words>
  <Application>Microsoft Office PowerPoint</Application>
  <PresentationFormat>Widescreen</PresentationFormat>
  <Paragraphs>281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162</cp:revision>
  <dcterms:created xsi:type="dcterms:W3CDTF">2016-09-20T13:25:15Z</dcterms:created>
  <dcterms:modified xsi:type="dcterms:W3CDTF">2016-11-23T09:26:59Z</dcterms:modified>
</cp:coreProperties>
</file>