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80" r:id="rId3"/>
    <p:sldId id="367" r:id="rId4"/>
    <p:sldId id="371" r:id="rId5"/>
    <p:sldId id="372" r:id="rId6"/>
    <p:sldId id="370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69" r:id="rId15"/>
    <p:sldId id="340" r:id="rId16"/>
    <p:sldId id="355" r:id="rId17"/>
    <p:sldId id="341" r:id="rId18"/>
    <p:sldId id="361" r:id="rId19"/>
    <p:sldId id="362" r:id="rId20"/>
    <p:sldId id="381" r:id="rId21"/>
    <p:sldId id="380" r:id="rId22"/>
    <p:sldId id="382" r:id="rId23"/>
    <p:sldId id="384" r:id="rId24"/>
    <p:sldId id="383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03.12.17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03.12.17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877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73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704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044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472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134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903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253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516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813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747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176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618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705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093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6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446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17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416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967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018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68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Основы построения файловых систем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03.12.17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03.12.17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eople.cs.umass.edu/~ramesh/Site/PUBLICATIONS_files/MRS01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Основы построения файловых систем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368908"/>
              </p:ext>
            </p:extLst>
          </p:nvPr>
        </p:nvGraphicFramePr>
        <p:xfrm>
          <a:off x="0" y="365761"/>
          <a:ext cx="12192000" cy="1645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Power</a:t>
                      </a:r>
                      <a:r>
                        <a:rPr lang="en-US" sz="2400" baseline="0" dirty="0" smtClean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 smtClean="0"/>
                        <a:t>Применения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/>
                        <a:t>хеш-таблицы,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/>
                        <a:t>фильтры </a:t>
                      </a:r>
                      <a:r>
                        <a:rPr lang="ru-RU" baseline="0" dirty="0" err="1" smtClean="0"/>
                        <a:t>Блума</a:t>
                      </a:r>
                      <a:r>
                        <a:rPr lang="ru-RU" baseline="0" dirty="0" smtClean="0"/>
                        <a:t>,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?</a:t>
                      </a: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27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71488"/>
              </p:ext>
            </p:extLst>
          </p:nvPr>
        </p:nvGraphicFramePr>
        <p:xfrm>
          <a:off x="0" y="365761"/>
          <a:ext cx="12192000" cy="1645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Power</a:t>
                      </a:r>
                      <a:r>
                        <a:rPr lang="en-US" sz="2400" baseline="0" dirty="0" smtClean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 smtClean="0"/>
                        <a:t>Применения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хеш-таблицы,</a:t>
                      </a:r>
                      <a:endParaRPr lang="en-US" baseline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фильтры </a:t>
                      </a:r>
                      <a:r>
                        <a:rPr lang="ru-RU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Блума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/>
                        <a:t>балансировка нагрузки в распределённых системах.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43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07475"/>
              </p:ext>
            </p:extLst>
          </p:nvPr>
        </p:nvGraphicFramePr>
        <p:xfrm>
          <a:off x="0" y="365761"/>
          <a:ext cx="12192000" cy="3754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Power</a:t>
                      </a:r>
                      <a:r>
                        <a:rPr lang="en-US" sz="2400" baseline="0" dirty="0" smtClean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 smtClean="0"/>
                        <a:t>Применения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хеш-таблицы,</a:t>
                      </a:r>
                      <a:endParaRPr lang="en-US" baseline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фильтры </a:t>
                      </a:r>
                      <a:r>
                        <a:rPr lang="ru-RU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Блума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/>
                        <a:t>балансировка нагрузки в распределённых системах.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="1" baseline="0" dirty="0" smtClean="0"/>
                        <a:t>Пример:</a:t>
                      </a:r>
                      <a:r>
                        <a:rPr lang="ru-RU" baseline="0" dirty="0" smtClean="0"/>
                        <a:t> если есть несколько </a:t>
                      </a:r>
                      <a:r>
                        <a:rPr lang="en-US" baseline="0" dirty="0" smtClean="0"/>
                        <a:t>HTTP-</a:t>
                      </a:r>
                      <a:r>
                        <a:rPr lang="ru-RU" baseline="0" dirty="0" smtClean="0"/>
                        <a:t>серверов, с которых можно скачать файл, то можно очень просто распределить нагрузку между ними: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выбрать два случайных сервера,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отправить обоим один и тот же запрос,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с того, кто первым начнёт слать ответ, скачать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у более медленного отменить запрос.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hlinkClick r:id="rId3"/>
                        </a:rPr>
                        <a:t>https://people.cs.umass.edu/~ramesh/Site/PUBLICATIONS_files/MRS01.pdf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88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00811"/>
              </p:ext>
            </p:extLst>
          </p:nvPr>
        </p:nvGraphicFramePr>
        <p:xfrm>
          <a:off x="0" y="365761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Способы проверки целостности данных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dirty="0" smtClean="0"/>
                        <a:t>У нас упоминались</a:t>
                      </a:r>
                      <a:r>
                        <a:rPr lang="ru-RU" baseline="0" dirty="0" smtClean="0"/>
                        <a:t> два инструмента для проверки целостности данных:</a:t>
                      </a:r>
                      <a:endParaRPr lang="en-US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Cyclic redundancy checks,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dirty="0" smtClean="0"/>
                        <a:t>Криптографические </a:t>
                      </a:r>
                      <a:r>
                        <a:rPr lang="ru-RU" dirty="0" err="1" smtClean="0"/>
                        <a:t>хеш</a:t>
                      </a:r>
                      <a:r>
                        <a:rPr lang="ru-RU" dirty="0" smtClean="0"/>
                        <a:t>-суммы.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ru-RU" dirty="0" smtClean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dirty="0" smtClean="0"/>
                        <a:t>Обсудим их детальнее.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1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4430433"/>
                  </p:ext>
                </p:extLst>
              </p:nvPr>
            </p:nvGraphicFramePr>
            <p:xfrm>
              <a:off x="0" y="365760"/>
              <a:ext cx="12192000" cy="41148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Cyclic Redundancy Check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Рассмотрим сообщение как последовательность</a:t>
                          </a:r>
                          <a:r>
                            <a:rPr lang="ru-RU" baseline="0" dirty="0" smtClean="0"/>
                            <a:t> битов (элеметов </a:t>
                          </a:r>
                          <a:r>
                            <a:rPr lang="en-US" baseline="0" dirty="0" smtClean="0"/>
                            <a:t>GF(2)</a:t>
                          </a:r>
                          <a:r>
                            <a:rPr lang="ru-RU" baseline="0" dirty="0" smtClean="0"/>
                            <a:t>)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и сопоставим ему многочлен из</a:t>
                          </a: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𝐺𝐹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dirty="0" smtClean="0"/>
                            <a:t>: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↭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 …+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r>
                            <a:rPr lang="ru-RU" dirty="0" smtClean="0"/>
                            <a:t>Возьмём многочлен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𝐺𝐹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(2)[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степени </a:t>
                          </a:r>
                          <a:r>
                            <a:rPr lang="en-US" dirty="0" smtClean="0"/>
                            <a:t>m, </a:t>
                          </a:r>
                          <a:r>
                            <a:rPr lang="ru-RU" dirty="0" smtClean="0"/>
                            <a:t>посчитаем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en-US" baseline="0" dirty="0" smtClean="0"/>
                            <a:t>r(X) – </a:t>
                          </a:r>
                          <a:r>
                            <a:rPr lang="ru-RU" baseline="0" dirty="0" smtClean="0"/>
                            <a:t>остаток от деления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на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.</a:t>
                          </a:r>
                        </a:p>
                        <a:p>
                          <a:r>
                            <a:rPr lang="ru-RU" dirty="0" smtClean="0"/>
                            <a:t>Теперь построим многочлен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r>
                            <a:rPr lang="ru-RU" dirty="0" smtClean="0"/>
                            <a:t>Ему соответствует</a:t>
                          </a:r>
                          <a:r>
                            <a:rPr lang="ru-RU" baseline="0" dirty="0" smtClean="0"/>
                            <a:t> сообщение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dirty="0" smtClean="0"/>
                            <a:t>, к которому дописали биты, равные коэффициентам </a:t>
                          </a:r>
                          <a:r>
                            <a:rPr lang="en-US" dirty="0" smtClean="0"/>
                            <a:t>r</a:t>
                          </a:r>
                          <a:r>
                            <a:rPr lang="en-US" baseline="0" dirty="0" smtClean="0"/>
                            <a:t> (</a:t>
                          </a:r>
                          <a:r>
                            <a:rPr lang="ru-RU" baseline="0" dirty="0" smtClean="0"/>
                            <a:t>внимание: </a:t>
                          </a:r>
                          <a:r>
                            <a:rPr lang="en-US" baseline="0" dirty="0" smtClean="0"/>
                            <a:t>r </a:t>
                          </a:r>
                          <a:r>
                            <a:rPr lang="ru-RU" baseline="0" dirty="0" smtClean="0"/>
                            <a:t>может быть степени меньше </a:t>
                          </a:r>
                          <a:r>
                            <a:rPr lang="en-US" baseline="0" dirty="0" smtClean="0"/>
                            <a:t>m, </a:t>
                          </a:r>
                          <a:r>
                            <a:rPr lang="ru-RU" baseline="0" dirty="0" smtClean="0"/>
                            <a:t>тогда считаем коэффициенты </a:t>
                          </a:r>
                          <a:r>
                            <a:rPr lang="ru-RU" baseline="0" dirty="0" err="1" smtClean="0"/>
                            <a:t>пристарших</a:t>
                          </a:r>
                          <a:r>
                            <a:rPr lang="ru-RU" baseline="0" dirty="0" smtClean="0"/>
                            <a:t> степенях нулями</a:t>
                          </a:r>
                          <a:r>
                            <a:rPr lang="en-US" baseline="0" dirty="0" smtClean="0"/>
                            <a:t>)</a:t>
                          </a:r>
                          <a:r>
                            <a:rPr lang="en-US" dirty="0" smtClean="0"/>
                            <a:t>.</a:t>
                          </a:r>
                        </a:p>
                        <a:p>
                          <a:endParaRPr lang="en-US" dirty="0" smtClean="0"/>
                        </a:p>
                        <a:p>
                          <a:r>
                            <a:rPr lang="en-US" dirty="0" smtClean="0"/>
                            <a:t>CRC </a:t>
                          </a:r>
                          <a:r>
                            <a:rPr lang="ru-RU" dirty="0" smtClean="0"/>
                            <a:t>очень хорошо приспособлены для аппаратной</a:t>
                          </a:r>
                          <a:r>
                            <a:rPr lang="ru-RU" baseline="0" dirty="0" smtClean="0"/>
                            <a:t> реализации: из арифметических операций нужен только </a:t>
                          </a:r>
                          <a:r>
                            <a:rPr lang="en-US" baseline="0" dirty="0" smtClean="0"/>
                            <a:t>XOR.</a:t>
                          </a:r>
                        </a:p>
                        <a:p>
                          <a:endParaRPr lang="en-US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aseline="0" dirty="0" smtClean="0"/>
                            <a:t>Многочлен </a:t>
                          </a:r>
                          <a:r>
                            <a:rPr lang="en-US" baseline="0" dirty="0" smtClean="0"/>
                            <a:t>C(X) </a:t>
                          </a:r>
                          <a:r>
                            <a:rPr lang="ru-RU" baseline="0" dirty="0" smtClean="0"/>
                            <a:t>подбирается так, чтобы обеспечить обнаружение определённых типов ошибок.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4430433"/>
                  </p:ext>
                </p:extLst>
              </p:nvPr>
            </p:nvGraphicFramePr>
            <p:xfrm>
              <a:off x="0" y="365760"/>
              <a:ext cx="12192000" cy="41148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Cyclic Redundancy Check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3657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3833" r="-100" b="-2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887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19318"/>
              </p:ext>
            </p:extLst>
          </p:nvPr>
        </p:nvGraphicFramePr>
        <p:xfrm>
          <a:off x="0" y="365760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546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Ошибки,</a:t>
                      </a:r>
                      <a:r>
                        <a:rPr lang="ru-RU" sz="2400" baseline="0" dirty="0" smtClean="0"/>
                        <a:t> которые находит </a:t>
                      </a:r>
                      <a:r>
                        <a:rPr lang="en-US" sz="2400" baseline="0" dirty="0" smtClean="0"/>
                        <a:t>CRC (</a:t>
                      </a:r>
                      <a:r>
                        <a:rPr lang="ru-RU" sz="2400" baseline="0" dirty="0" smtClean="0"/>
                        <a:t>упражнения</a:t>
                      </a:r>
                      <a:r>
                        <a:rPr lang="en-US" sz="2400" baseline="0" dirty="0" smtClean="0"/>
                        <a:t>)</a:t>
                      </a:r>
                      <a:endParaRPr lang="ru-RU" sz="2400" dirty="0"/>
                    </a:p>
                  </a:txBody>
                  <a:tcPr/>
                </a:tc>
              </a:tr>
              <a:tr h="17546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Если </a:t>
                      </a:r>
                      <a:r>
                        <a:rPr lang="en-US" dirty="0" smtClean="0"/>
                        <a:t>C(X) </a:t>
                      </a:r>
                      <a:r>
                        <a:rPr lang="ru-RU" dirty="0" smtClean="0"/>
                        <a:t>имеет два и более ненулевых коэффициентов, то он определяет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любую ошибку, изменяющую только один бит.</a:t>
                      </a:r>
                      <a:endParaRPr lang="ru-RU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Если в разложении </a:t>
                      </a:r>
                      <a:r>
                        <a:rPr lang="en-US" baseline="0" dirty="0" smtClean="0"/>
                        <a:t>C(X) </a:t>
                      </a:r>
                      <a:r>
                        <a:rPr lang="ru-RU" baseline="0" dirty="0" smtClean="0"/>
                        <a:t>на неприводимые множители есть многочлен степени </a:t>
                      </a:r>
                      <a:r>
                        <a:rPr lang="en-US" baseline="0" dirty="0" smtClean="0"/>
                        <a:t>m, </a:t>
                      </a:r>
                      <a:r>
                        <a:rPr lang="ru-RU" baseline="0" dirty="0" smtClean="0"/>
                        <a:t>то </a:t>
                      </a:r>
                      <a:r>
                        <a:rPr lang="en-US" baseline="0" dirty="0" smtClean="0"/>
                        <a:t>C(X) </a:t>
                      </a:r>
                      <a:r>
                        <a:rPr lang="ru-RU" baseline="0" dirty="0" smtClean="0"/>
                        <a:t>определяет любую ошибку, изменяющую только два бита, расположенных на расстоянии, меньшем </a:t>
                      </a:r>
                      <a:r>
                        <a:rPr lang="en-US" baseline="0" dirty="0" smtClean="0"/>
                        <a:t>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Если </a:t>
                      </a:r>
                      <a:r>
                        <a:rPr lang="en-US" baseline="0" dirty="0" smtClean="0"/>
                        <a:t>C(X) </a:t>
                      </a:r>
                      <a:r>
                        <a:rPr lang="ru-RU" baseline="0" dirty="0" smtClean="0"/>
                        <a:t>делится на </a:t>
                      </a:r>
                      <a:r>
                        <a:rPr lang="en-US" baseline="0" dirty="0" smtClean="0"/>
                        <a:t>X+1, </a:t>
                      </a:r>
                      <a:r>
                        <a:rPr lang="ru-RU" baseline="0" dirty="0" smtClean="0"/>
                        <a:t>то он определяет любую ошибку, меняющую нечётное число бит.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736272"/>
              </p:ext>
            </p:extLst>
          </p:nvPr>
        </p:nvGraphicFramePr>
        <p:xfrm>
          <a:off x="-1" y="365760"/>
          <a:ext cx="12192000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19850"/>
                <a:gridCol w="4808150"/>
                <a:gridCol w="4064000"/>
              </a:tblGrid>
              <a:tr h="267770">
                <a:tc gridSpan="3">
                  <a:txBody>
                    <a:bodyPr/>
                    <a:lstStyle/>
                    <a:p>
                      <a:r>
                        <a:rPr lang="ru-RU" sz="2400" dirty="0" smtClean="0"/>
                        <a:t>Примеры </a:t>
                      </a:r>
                      <a:r>
                        <a:rPr lang="en-US" sz="2400" dirty="0" smtClean="0"/>
                        <a:t>CRC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17191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Где применяется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Порождающий</a:t>
                      </a:r>
                      <a:r>
                        <a:rPr lang="ru-RU" baseline="0" dirty="0" smtClean="0"/>
                        <a:t> многочлен</a:t>
                      </a:r>
                      <a:r>
                        <a:rPr lang="en-US" baseline="30000" dirty="0" smtClean="0"/>
                        <a:t>*</a:t>
                      </a:r>
                      <a:endParaRPr lang="ru-RU" baseline="30000" dirty="0"/>
                    </a:p>
                  </a:txBody>
                  <a:tcPr/>
                </a:tc>
              </a:tr>
              <a:tr h="21719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CRC-16-CCITT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Bluetooth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0x1021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21719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CRC-16-</a:t>
                      </a: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0x8005</a:t>
                      </a:r>
                      <a:endParaRPr lang="ru-RU" dirty="0"/>
                    </a:p>
                  </a:txBody>
                  <a:tcPr/>
                </a:tc>
              </a:tr>
              <a:tr h="21719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CRC-32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Ethernet,</a:t>
                      </a:r>
                      <a:r>
                        <a:rPr lang="en-US" baseline="0" dirty="0" smtClean="0"/>
                        <a:t> SATA, MPEG-2, </a:t>
                      </a:r>
                      <a:r>
                        <a:rPr lang="en-US" baseline="0" dirty="0" err="1" smtClean="0"/>
                        <a:t>gzip</a:t>
                      </a:r>
                      <a:r>
                        <a:rPr lang="en-US" baseline="0" dirty="0" smtClean="0"/>
                        <a:t>, bzip2, PNG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0x04C11DB7</a:t>
                      </a:r>
                      <a:endParaRPr lang="ru-RU" dirty="0"/>
                    </a:p>
                  </a:txBody>
                  <a:tcPr/>
                </a:tc>
              </a:tr>
              <a:tr h="21719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CRC-32C (Castagnoli)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iSCSI, SCTP, SSE4.2, </a:t>
                      </a:r>
                      <a:r>
                        <a:rPr lang="en-US" dirty="0" err="1" smtClean="0"/>
                        <a:t>btrfs</a:t>
                      </a:r>
                      <a:r>
                        <a:rPr lang="en-US" dirty="0" smtClean="0"/>
                        <a:t>, ext4, </a:t>
                      </a:r>
                      <a:r>
                        <a:rPr lang="en-US" dirty="0" err="1" smtClean="0"/>
                        <a:t>Ceph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0x1EDC6F41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6104238"/>
            <a:ext cx="8597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* </a:t>
            </a:r>
            <a:r>
              <a:rPr lang="ru-RU" sz="1600" i="1" dirty="0" smtClean="0">
                <a:solidFill>
                  <a:schemeClr val="bg1">
                    <a:lumMod val="65000"/>
                  </a:schemeClr>
                </a:solidFill>
              </a:rPr>
              <a:t>Отдельные биты числа рассматриваются как коэффициенты порождающего многочлена</a:t>
            </a:r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ru-RU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3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784019"/>
              </p:ext>
            </p:extLst>
          </p:nvPr>
        </p:nvGraphicFramePr>
        <p:xfrm>
          <a:off x="0" y="365760"/>
          <a:ext cx="12192000" cy="3017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30158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Криптографические хеши</a:t>
                      </a:r>
                      <a:endParaRPr lang="ru-RU" sz="2400" dirty="0"/>
                    </a:p>
                  </a:txBody>
                  <a:tcPr/>
                </a:tc>
              </a:tr>
              <a:tr h="130158">
                <a:tc>
                  <a:txBody>
                    <a:bodyPr/>
                    <a:lstStyle/>
                    <a:p>
                      <a:r>
                        <a:rPr lang="en-US" dirty="0" smtClean="0"/>
                        <a:t>CRC </a:t>
                      </a:r>
                      <a:r>
                        <a:rPr lang="ru-RU" dirty="0" smtClean="0"/>
                        <a:t>очень просты в вычислении</a:t>
                      </a:r>
                      <a:r>
                        <a:rPr lang="ru-RU" baseline="0" dirty="0" smtClean="0"/>
                        <a:t> и обнаруживают простые ошибки. Но их легко обмануть намеренными ошибками</a:t>
                      </a:r>
                      <a:r>
                        <a:rPr lang="en-US" baseline="0" dirty="0" smtClean="0"/>
                        <a:t>.</a:t>
                      </a:r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r>
                        <a:rPr lang="ru-RU" dirty="0" smtClean="0"/>
                        <a:t>Для</a:t>
                      </a:r>
                      <a:r>
                        <a:rPr lang="ru-RU" baseline="0" dirty="0" smtClean="0"/>
                        <a:t> надёжной проверки того, что блок данных не был повреждён или изменён, применяются криптографические хеши: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MD4, MD5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SHA1, SHA-256, SHA-384, SHA-512.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На них полагаются, поскольку сейчас не известно алгоритмов поиска коллизий этих хешей, кроме перебора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Для </a:t>
                      </a:r>
                      <a:r>
                        <a:rPr lang="en-US" baseline="0" dirty="0" smtClean="0"/>
                        <a:t>MD4, MD5 </a:t>
                      </a:r>
                      <a:r>
                        <a:rPr lang="ru-RU" baseline="0" dirty="0" smtClean="0"/>
                        <a:t>и</a:t>
                      </a:r>
                      <a:r>
                        <a:rPr lang="en-US" baseline="0" dirty="0" smtClean="0"/>
                        <a:t> SHA1 – </a:t>
                      </a:r>
                      <a:r>
                        <a:rPr lang="ru-RU" baseline="0" dirty="0" smtClean="0"/>
                        <a:t>большого числа вариантов,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Для </a:t>
                      </a:r>
                      <a:r>
                        <a:rPr lang="en-US" baseline="0" dirty="0" smtClean="0"/>
                        <a:t>SHA-256 </a:t>
                      </a:r>
                      <a:r>
                        <a:rPr lang="ru-RU" baseline="0" dirty="0" smtClean="0"/>
                        <a:t>и старше – полного перебора.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04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60285"/>
              </p:ext>
            </p:extLst>
          </p:nvPr>
        </p:nvGraphicFramePr>
        <p:xfrm>
          <a:off x="-1" y="365764"/>
          <a:ext cx="12192000" cy="265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/>
                <a:gridCol w="4064000"/>
                <a:gridCol w="4064000"/>
              </a:tblGrid>
              <a:tr h="157406">
                <a:tc gridSpan="3">
                  <a:txBody>
                    <a:bodyPr/>
                    <a:lstStyle/>
                    <a:p>
                      <a:r>
                        <a:rPr lang="ru-RU" sz="2400" dirty="0" smtClean="0"/>
                        <a:t>Примерная скорость</a:t>
                      </a:r>
                      <a:r>
                        <a:rPr lang="ru-RU" sz="2400" baseline="0" dirty="0" smtClean="0"/>
                        <a:t> вычисления хешей и </a:t>
                      </a:r>
                      <a:r>
                        <a:rPr lang="en-US" sz="2400" baseline="0" dirty="0" smtClean="0"/>
                        <a:t>CRC</a:t>
                      </a:r>
                      <a:r>
                        <a:rPr lang="en-US" sz="2400" baseline="30000" dirty="0" smtClean="0"/>
                        <a:t>*</a:t>
                      </a:r>
                      <a:endParaRPr lang="ru-RU" sz="2400" baseline="30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27673">
                <a:tc>
                  <a:txBody>
                    <a:bodyPr/>
                    <a:lstStyle/>
                    <a:p>
                      <a:r>
                        <a:rPr lang="ru-RU" dirty="0" smtClean="0"/>
                        <a:t>Алгоритм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MB/sec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Cycles/byte</a:t>
                      </a:r>
                      <a:endParaRPr lang="ru-RU" dirty="0"/>
                    </a:p>
                  </a:txBody>
                  <a:tcPr/>
                </a:tc>
              </a:tr>
              <a:tr h="127673">
                <a:tc>
                  <a:txBody>
                    <a:bodyPr/>
                    <a:lstStyle/>
                    <a:p>
                      <a:r>
                        <a:rPr lang="en-US" dirty="0"/>
                        <a:t>CRC32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253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6.9</a:t>
                      </a:r>
                    </a:p>
                  </a:txBody>
                  <a:tcPr anchor="ctr"/>
                </a:tc>
              </a:tr>
              <a:tr h="127673">
                <a:tc>
                  <a:txBody>
                    <a:bodyPr/>
                    <a:lstStyle/>
                    <a:p>
                      <a:r>
                        <a:rPr lang="en-US" dirty="0" smtClean="0"/>
                        <a:t>Adler32</a:t>
                      </a:r>
                      <a:r>
                        <a:rPr lang="en-US" baseline="30000" dirty="0" smtClean="0"/>
                        <a:t>**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1.9</a:t>
                      </a:r>
                    </a:p>
                  </a:txBody>
                  <a:tcPr anchor="ctr"/>
                </a:tc>
              </a:tr>
              <a:tr h="127673">
                <a:tc>
                  <a:txBody>
                    <a:bodyPr/>
                    <a:lstStyle/>
                    <a:p>
                      <a:r>
                        <a:rPr lang="en-US" dirty="0"/>
                        <a:t>MD5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6.8</a:t>
                      </a:r>
                    </a:p>
                  </a:txBody>
                  <a:tcPr anchor="ctr"/>
                </a:tc>
              </a:tr>
              <a:tr h="127673">
                <a:tc>
                  <a:txBody>
                    <a:bodyPr/>
                    <a:lstStyle/>
                    <a:p>
                      <a:r>
                        <a:rPr lang="en-US" dirty="0"/>
                        <a:t>SHA-1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11.4</a:t>
                      </a:r>
                    </a:p>
                  </a:txBody>
                  <a:tcPr anchor="ctr"/>
                </a:tc>
              </a:tr>
              <a:tr h="127673">
                <a:tc>
                  <a:txBody>
                    <a:bodyPr/>
                    <a:lstStyle/>
                    <a:p>
                      <a:r>
                        <a:rPr lang="en-US" dirty="0"/>
                        <a:t>SHA-512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17.7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4757" y="5784902"/>
            <a:ext cx="2702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* </a:t>
            </a:r>
            <a:r>
              <a:rPr lang="ru-RU" sz="1600" i="1" dirty="0" smtClean="0">
                <a:solidFill>
                  <a:schemeClr val="bg1">
                    <a:lumMod val="65000"/>
                  </a:schemeClr>
                </a:solidFill>
              </a:rPr>
              <a:t>Данные для </a:t>
            </a:r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Core 2 1.83GHz</a:t>
            </a:r>
            <a:endParaRPr lang="ru-RU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757" y="6123456"/>
            <a:ext cx="3711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** </a:t>
            </a:r>
            <a:r>
              <a:rPr lang="ru-RU" sz="1600" i="1" dirty="0" smtClean="0">
                <a:solidFill>
                  <a:schemeClr val="bg1">
                    <a:lumMod val="65000"/>
                  </a:schemeClr>
                </a:solidFill>
              </a:rPr>
              <a:t>Не является </a:t>
            </a:r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CRC; </a:t>
            </a:r>
            <a:r>
              <a:rPr lang="ru-RU" sz="1600" i="1" dirty="0" smtClean="0">
                <a:solidFill>
                  <a:schemeClr val="bg1">
                    <a:lumMod val="65000"/>
                  </a:schemeClr>
                </a:solidFill>
              </a:rPr>
              <a:t>используется в </a:t>
            </a:r>
            <a:r>
              <a:rPr lang="en-US" sz="1600" i="1" dirty="0" err="1" smtClean="0">
                <a:solidFill>
                  <a:schemeClr val="bg1">
                    <a:lumMod val="65000"/>
                  </a:schemeClr>
                </a:solidFill>
              </a:rPr>
              <a:t>zlib</a:t>
            </a:r>
            <a:endParaRPr lang="ru-RU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654019"/>
              </p:ext>
            </p:extLst>
          </p:nvPr>
        </p:nvGraphicFramePr>
        <p:xfrm>
          <a:off x="-1" y="365764"/>
          <a:ext cx="12192000" cy="265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/>
                <a:gridCol w="4064000"/>
                <a:gridCol w="4064000"/>
              </a:tblGrid>
              <a:tr h="157406">
                <a:tc gridSpan="3">
                  <a:txBody>
                    <a:bodyPr/>
                    <a:lstStyle/>
                    <a:p>
                      <a:r>
                        <a:rPr lang="ru-RU" sz="2400" dirty="0" smtClean="0"/>
                        <a:t>Примерная скорость</a:t>
                      </a:r>
                      <a:r>
                        <a:rPr lang="ru-RU" sz="2400" baseline="0" dirty="0" smtClean="0"/>
                        <a:t> вычисления хешей и </a:t>
                      </a:r>
                      <a:r>
                        <a:rPr lang="en-US" sz="2400" baseline="0" dirty="0" smtClean="0"/>
                        <a:t>CRC</a:t>
                      </a:r>
                      <a:r>
                        <a:rPr lang="en-US" sz="2400" baseline="30000" dirty="0" smtClean="0"/>
                        <a:t>*</a:t>
                      </a:r>
                      <a:endParaRPr lang="ru-RU" sz="2400" baseline="30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27673">
                <a:tc>
                  <a:txBody>
                    <a:bodyPr/>
                    <a:lstStyle/>
                    <a:p>
                      <a:r>
                        <a:rPr lang="ru-RU" dirty="0" smtClean="0"/>
                        <a:t>Алгоритм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MB/sec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Cycles/byte</a:t>
                      </a:r>
                      <a:endParaRPr lang="ru-RU" dirty="0"/>
                    </a:p>
                  </a:txBody>
                  <a:tcPr/>
                </a:tc>
              </a:tr>
              <a:tr h="127673">
                <a:tc>
                  <a:txBody>
                    <a:bodyPr/>
                    <a:lstStyle/>
                    <a:p>
                      <a:r>
                        <a:rPr lang="en-US" dirty="0"/>
                        <a:t>CRC32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trike="sngStrike" dirty="0" smtClean="0"/>
                        <a:t>253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2500 (Haswell @ 2.2Ghz)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6.9</a:t>
                      </a:r>
                    </a:p>
                  </a:txBody>
                  <a:tcPr anchor="ctr"/>
                </a:tc>
              </a:tr>
              <a:tr h="1276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Adler32</a:t>
                      </a:r>
                      <a:endParaRPr lang="en-US" baseline="30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1.9</a:t>
                      </a:r>
                    </a:p>
                  </a:txBody>
                  <a:tcPr anchor="ctr"/>
                </a:tc>
              </a:tr>
              <a:tr h="1276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MD5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/>
                </a:tc>
              </a:tr>
              <a:tr h="1276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SHA-1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11.4</a:t>
                      </a:r>
                    </a:p>
                  </a:txBody>
                  <a:tcPr anchor="ctr"/>
                </a:tc>
              </a:tr>
              <a:tr h="127673">
                <a:tc>
                  <a:txBody>
                    <a:bodyPr/>
                    <a:lstStyle/>
                    <a:p>
                      <a:r>
                        <a:rPr lang="en-US" dirty="0"/>
                        <a:t>SHA-512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trike="sngStrike" dirty="0" smtClean="0"/>
                        <a:t>99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17.7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8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187710"/>
                  </p:ext>
                </p:extLst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Напоминание:</a:t>
                          </a:r>
                          <a:r>
                            <a:rPr lang="ru-RU" sz="2400" baseline="0" dirty="0" smtClean="0"/>
                            <a:t> </a:t>
                          </a:r>
                          <a:r>
                            <a:rPr lang="en-US" sz="2400" baseline="0" dirty="0" smtClean="0"/>
                            <a:t>B-</a:t>
                          </a:r>
                          <a:r>
                            <a:rPr lang="ru-RU" sz="2400" baseline="0" dirty="0" smtClean="0"/>
                            <a:t>деревья, </a:t>
                          </a:r>
                          <a:r>
                            <a:rPr lang="en-US" sz="2400" baseline="0" dirty="0" smtClean="0"/>
                            <a:t>LSM-</a:t>
                          </a:r>
                          <a:r>
                            <a:rPr lang="ru-RU" sz="2400" baseline="0" dirty="0" smtClean="0"/>
                            <a:t>деревья,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baseline="0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 smtClean="0"/>
                            <a:t>-</a:t>
                          </a:r>
                          <a:r>
                            <a:rPr lang="ru-RU" sz="2400" dirty="0" smtClean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dirty="0" smtClean="0"/>
                            <a:t>Бинарные деревья поиска</a:t>
                          </a:r>
                          <a:r>
                            <a:rPr lang="en-US" dirty="0" smtClean="0"/>
                            <a:t>.</a:t>
                          </a:r>
                          <a:br>
                            <a:rPr lang="en-US" dirty="0" smtClean="0"/>
                          </a:br>
                          <a:r>
                            <a:rPr lang="ru-RU" dirty="0" smtClean="0"/>
                            <a:t>Каждый</a:t>
                          </a:r>
                          <a:r>
                            <a:rPr lang="ru-RU" baseline="0" dirty="0" smtClean="0"/>
                            <a:t> узел содержит один ключ и имеет только двух потомков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имеют большую глубину,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dirty="0" smtClean="0"/>
                            <a:t>- генерируют</a:t>
                          </a:r>
                          <a:r>
                            <a:rPr lang="ru-RU" baseline="0" dirty="0" smtClean="0"/>
                            <a:t> много случайного ввода-вывода.</a:t>
                          </a: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187710"/>
                  </p:ext>
                </p:extLst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67" r="-100" b="-1162667"/>
                          </a:stretch>
                        </a:blipFill>
                      </a:tcPr>
                    </a:tc>
                  </a:tr>
                  <a:tr h="530352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dirty="0" smtClean="0"/>
                            <a:t>Бинарные деревья поиска</a:t>
                          </a:r>
                          <a:r>
                            <a:rPr lang="en-US" dirty="0" smtClean="0"/>
                            <a:t>.</a:t>
                          </a:r>
                          <a:br>
                            <a:rPr lang="en-US" dirty="0" smtClean="0"/>
                          </a:br>
                          <a:r>
                            <a:rPr lang="ru-RU" dirty="0" smtClean="0"/>
                            <a:t>Каждый</a:t>
                          </a:r>
                          <a:r>
                            <a:rPr lang="ru-RU" baseline="0" dirty="0" smtClean="0"/>
                            <a:t> узел содержит один ключ и имеет только двух потомков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имеют большую глубину,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dirty="0" smtClean="0"/>
                            <a:t>- генерируют</a:t>
                          </a:r>
                          <a:r>
                            <a:rPr lang="ru-RU" baseline="0" dirty="0" smtClean="0"/>
                            <a:t> много случайного ввода-вывода.</a:t>
                          </a: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88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699901"/>
              </p:ext>
            </p:extLst>
          </p:nvPr>
        </p:nvGraphicFramePr>
        <p:xfrm>
          <a:off x="0" y="365761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Пример проверки целостности дерева: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en-US" sz="2400" baseline="0" dirty="0" err="1" smtClean="0"/>
                        <a:t>Merkle</a:t>
                      </a:r>
                      <a:r>
                        <a:rPr lang="en-US" sz="2400" baseline="0" dirty="0" smtClean="0"/>
                        <a:t> trees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Применения: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dirty="0" smtClean="0"/>
                        <a:t>проверка целостности структуры дерева каталогов и дерева </a:t>
                      </a:r>
                      <a:r>
                        <a:rPr lang="ru-RU" dirty="0" err="1" smtClean="0"/>
                        <a:t>екстентов</a:t>
                      </a:r>
                      <a:r>
                        <a:rPr lang="ru-RU" dirty="0" smtClean="0"/>
                        <a:t> (</a:t>
                      </a:r>
                      <a:r>
                        <a:rPr lang="en-US" dirty="0" smtClean="0"/>
                        <a:t>ZFS, </a:t>
                      </a:r>
                      <a:r>
                        <a:rPr lang="en-US" dirty="0" err="1" smtClean="0"/>
                        <a:t>btrfs</a:t>
                      </a:r>
                      <a:r>
                        <a:rPr lang="en-US" dirty="0" smtClean="0"/>
                        <a:t>),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dirty="0" smtClean="0"/>
                        <a:t>проверка подлинности данных в </a:t>
                      </a:r>
                      <a:r>
                        <a:rPr lang="en-US" dirty="0" smtClean="0"/>
                        <a:t>p2p-</a:t>
                      </a:r>
                      <a:r>
                        <a:rPr lang="ru-RU" dirty="0" smtClean="0"/>
                        <a:t>сетях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819451"/>
              </p:ext>
            </p:extLst>
          </p:nvPr>
        </p:nvGraphicFramePr>
        <p:xfrm>
          <a:off x="4830284" y="1141349"/>
          <a:ext cx="2209494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094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</a:p>
                    <a:p>
                      <a:pPr algn="ctr"/>
                      <a:r>
                        <a:rPr lang="en-US" dirty="0" smtClean="0"/>
                        <a:t>HASH(hash0 + hash1)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59560"/>
              </p:ext>
            </p:extLst>
          </p:nvPr>
        </p:nvGraphicFramePr>
        <p:xfrm>
          <a:off x="2049137" y="2372084"/>
          <a:ext cx="264894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489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hash0</a:t>
                      </a:r>
                    </a:p>
                    <a:p>
                      <a:pPr algn="ctr"/>
                      <a:r>
                        <a:rPr lang="en-US" dirty="0" smtClean="0"/>
                        <a:t>HASH(hash0-0 + hash0-1)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166"/>
              </p:ext>
            </p:extLst>
          </p:nvPr>
        </p:nvGraphicFramePr>
        <p:xfrm>
          <a:off x="7165858" y="2372084"/>
          <a:ext cx="264894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489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hash0</a:t>
                      </a:r>
                    </a:p>
                    <a:p>
                      <a:pPr algn="ctr"/>
                      <a:r>
                        <a:rPr lang="en-US" dirty="0" smtClean="0"/>
                        <a:t>HASH(hash1-0 + hash1-1)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266656"/>
              </p:ext>
            </p:extLst>
          </p:nvPr>
        </p:nvGraphicFramePr>
        <p:xfrm>
          <a:off x="951734" y="3601167"/>
          <a:ext cx="219480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hash0-0</a:t>
                      </a:r>
                    </a:p>
                    <a:p>
                      <a:pPr algn="ctr"/>
                      <a:r>
                        <a:rPr lang="en-US" dirty="0" smtClean="0"/>
                        <a:t>HASH(</a:t>
                      </a:r>
                      <a:r>
                        <a:rPr lang="en-US" dirty="0" err="1" smtClean="0"/>
                        <a:t>user_data</a:t>
                      </a:r>
                      <a:r>
                        <a:rPr lang="en-US" dirty="0" smtClean="0"/>
                        <a:t> 0-0)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86282"/>
              </p:ext>
            </p:extLst>
          </p:nvPr>
        </p:nvGraphicFramePr>
        <p:xfrm>
          <a:off x="3600679" y="3601167"/>
          <a:ext cx="219480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hash0-1</a:t>
                      </a:r>
                    </a:p>
                    <a:p>
                      <a:pPr algn="ctr"/>
                      <a:r>
                        <a:rPr lang="en-US" dirty="0" smtClean="0"/>
                        <a:t>HASH(</a:t>
                      </a:r>
                      <a:r>
                        <a:rPr lang="en-US" dirty="0" err="1" smtClean="0"/>
                        <a:t>user_data</a:t>
                      </a:r>
                      <a:r>
                        <a:rPr lang="en-US" dirty="0" smtClean="0"/>
                        <a:t> 0-1)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endCxn id="7" idx="0"/>
          </p:cNvCxnSpPr>
          <p:nvPr/>
        </p:nvCxnSpPr>
        <p:spPr>
          <a:xfrm flipH="1">
            <a:off x="3373609" y="1781429"/>
            <a:ext cx="1456675" cy="5906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0"/>
          </p:cNvCxnSpPr>
          <p:nvPr/>
        </p:nvCxnSpPr>
        <p:spPr>
          <a:xfrm>
            <a:off x="7033656" y="1781429"/>
            <a:ext cx="1456674" cy="5906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0"/>
          </p:cNvCxnSpPr>
          <p:nvPr/>
        </p:nvCxnSpPr>
        <p:spPr>
          <a:xfrm flipH="1">
            <a:off x="2049136" y="3012164"/>
            <a:ext cx="1" cy="589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2" idx="0"/>
          </p:cNvCxnSpPr>
          <p:nvPr/>
        </p:nvCxnSpPr>
        <p:spPr>
          <a:xfrm flipH="1">
            <a:off x="4698081" y="3012164"/>
            <a:ext cx="1" cy="589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722980"/>
              </p:ext>
            </p:extLst>
          </p:nvPr>
        </p:nvGraphicFramePr>
        <p:xfrm>
          <a:off x="6064173" y="3601167"/>
          <a:ext cx="2194805" cy="64032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/>
              </a:tblGrid>
              <a:tr h="6403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hash0-0</a:t>
                      </a:r>
                    </a:p>
                    <a:p>
                      <a:pPr algn="ctr"/>
                      <a:r>
                        <a:rPr lang="en-US" dirty="0" smtClean="0"/>
                        <a:t>HASH(</a:t>
                      </a:r>
                      <a:r>
                        <a:rPr lang="en-US" dirty="0" err="1" smtClean="0"/>
                        <a:t>user_data</a:t>
                      </a:r>
                      <a:r>
                        <a:rPr lang="en-US" dirty="0" smtClean="0"/>
                        <a:t> 0-0)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813279"/>
              </p:ext>
            </p:extLst>
          </p:nvPr>
        </p:nvGraphicFramePr>
        <p:xfrm>
          <a:off x="8713118" y="3601167"/>
          <a:ext cx="219480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hash0-1</a:t>
                      </a:r>
                    </a:p>
                    <a:p>
                      <a:pPr algn="ctr"/>
                      <a:r>
                        <a:rPr lang="en-US" dirty="0" smtClean="0"/>
                        <a:t>HASH(</a:t>
                      </a:r>
                      <a:r>
                        <a:rPr lang="en-US" dirty="0" err="1" smtClean="0"/>
                        <a:t>user_data</a:t>
                      </a:r>
                      <a:r>
                        <a:rPr lang="en-US" dirty="0" smtClean="0"/>
                        <a:t> 0-1)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Arrow Connector 29"/>
          <p:cNvCxnSpPr>
            <a:endCxn id="27" idx="0"/>
          </p:cNvCxnSpPr>
          <p:nvPr/>
        </p:nvCxnSpPr>
        <p:spPr>
          <a:xfrm flipH="1">
            <a:off x="7161575" y="3012164"/>
            <a:ext cx="4283" cy="589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8" idx="0"/>
          </p:cNvCxnSpPr>
          <p:nvPr/>
        </p:nvCxnSpPr>
        <p:spPr>
          <a:xfrm flipH="1">
            <a:off x="9810520" y="3012164"/>
            <a:ext cx="4283" cy="589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20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284193"/>
              </p:ext>
            </p:extLst>
          </p:nvPr>
        </p:nvGraphicFramePr>
        <p:xfrm>
          <a:off x="0" y="365761"/>
          <a:ext cx="12192000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Пример</a:t>
                      </a:r>
                      <a:r>
                        <a:rPr lang="ru-RU" sz="2400" baseline="0" dirty="0" smtClean="0"/>
                        <a:t> неправильного использования криптографических </a:t>
                      </a:r>
                      <a:r>
                        <a:rPr lang="ru-RU" sz="2400" baseline="0" dirty="0" err="1" smtClean="0"/>
                        <a:t>хешей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Для криптографические </a:t>
                      </a:r>
                      <a:r>
                        <a:rPr lang="ru-RU" dirty="0" err="1" smtClean="0"/>
                        <a:t>хеши</a:t>
                      </a:r>
                      <a:r>
                        <a:rPr lang="ru-RU" dirty="0" smtClean="0"/>
                        <a:t> трудно</a:t>
                      </a:r>
                      <a:r>
                        <a:rPr lang="ru-RU" baseline="0" dirty="0" smtClean="0"/>
                        <a:t> найти коллизии (</a:t>
                      </a:r>
                      <a:r>
                        <a:rPr lang="en-US" baseline="0" dirty="0" smtClean="0"/>
                        <a:t>preimage attacks). </a:t>
                      </a:r>
                      <a:r>
                        <a:rPr lang="ru-RU" baseline="0" dirty="0" smtClean="0"/>
                        <a:t>Но их можно создать ненамеренно.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REST-</a:t>
                      </a:r>
                      <a:r>
                        <a:rPr lang="ru-RU" dirty="0" smtClean="0"/>
                        <a:t>запросы</a:t>
                      </a:r>
                      <a:r>
                        <a:rPr lang="ru-RU" baseline="0" dirty="0" smtClean="0"/>
                        <a:t> зачастую используют параметры </a:t>
                      </a:r>
                      <a:r>
                        <a:rPr lang="en-US" baseline="0" dirty="0" smtClean="0"/>
                        <a:t>URL: /path?key1=value1&amp;key2=value2&amp;</a:t>
                      </a:r>
                      <a:r>
                        <a:rPr lang="mr-IN" baseline="0" dirty="0" smtClean="0"/>
                        <a:t>…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Amazon </a:t>
                      </a:r>
                      <a:r>
                        <a:rPr lang="ru-RU" dirty="0" smtClean="0"/>
                        <a:t>в первых версиях </a:t>
                      </a:r>
                      <a:r>
                        <a:rPr lang="en-US" dirty="0" smtClean="0"/>
                        <a:t>S3 </a:t>
                      </a:r>
                      <a:r>
                        <a:rPr lang="ru-RU" dirty="0" smtClean="0"/>
                        <a:t>и </a:t>
                      </a:r>
                      <a:r>
                        <a:rPr lang="en-US" dirty="0" err="1" smtClean="0"/>
                        <a:t>SimpleDB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использовала следующее</a:t>
                      </a:r>
                      <a:r>
                        <a:rPr lang="ru-RU" baseline="0" dirty="0" smtClean="0"/>
                        <a:t> правило подписи </a:t>
                      </a:r>
                      <a:r>
                        <a:rPr lang="en-US" baseline="0" dirty="0" smtClean="0"/>
                        <a:t>REST-</a:t>
                      </a:r>
                      <a:r>
                        <a:rPr lang="ru-RU" baseline="0" dirty="0" smtClean="0"/>
                        <a:t>запросов: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Отсортировать пары </a:t>
                      </a:r>
                      <a:r>
                        <a:rPr lang="en-US" baseline="0" dirty="0" smtClean="0"/>
                        <a:t>key=value </a:t>
                      </a:r>
                      <a:r>
                        <a:rPr lang="ru-RU" baseline="0" dirty="0" smtClean="0"/>
                        <a:t>по значению ключа,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Написать отсортированные пары </a:t>
                      </a:r>
                      <a:r>
                        <a:rPr lang="en-US" baseline="0" dirty="0" smtClean="0"/>
                        <a:t>key=value </a:t>
                      </a:r>
                      <a:r>
                        <a:rPr lang="ru-RU" baseline="0" dirty="0" smtClean="0"/>
                        <a:t>подряд: </a:t>
                      </a:r>
                      <a:r>
                        <a:rPr lang="en-US" baseline="0" dirty="0" smtClean="0"/>
                        <a:t>key1 + value1 + key2 + value2 + </a:t>
                      </a:r>
                      <a:r>
                        <a:rPr lang="mr-IN" baseline="0" dirty="0" smtClean="0"/>
                        <a:t>…</a:t>
                      </a:r>
                      <a:r>
                        <a:rPr lang="en-US" baseline="0" dirty="0" smtClean="0"/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Подписать полученную строчку с помощью </a:t>
                      </a:r>
                      <a:r>
                        <a:rPr lang="en-US" baseline="0" dirty="0" smtClean="0"/>
                        <a:t>HMAC-SHA-1.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58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967892"/>
              </p:ext>
            </p:extLst>
          </p:nvPr>
        </p:nvGraphicFramePr>
        <p:xfrm>
          <a:off x="0" y="365761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Пример</a:t>
                      </a:r>
                      <a:r>
                        <a:rPr lang="ru-RU" sz="2400" baseline="0" dirty="0" smtClean="0"/>
                        <a:t> неправильного использования криптографических </a:t>
                      </a:r>
                      <a:r>
                        <a:rPr lang="ru-RU" sz="2400" baseline="0" dirty="0" err="1" smtClean="0"/>
                        <a:t>хешей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Для криптографические </a:t>
                      </a:r>
                      <a:r>
                        <a:rPr lang="ru-RU" dirty="0" err="1" smtClean="0"/>
                        <a:t>хеши</a:t>
                      </a:r>
                      <a:r>
                        <a:rPr lang="ru-RU" dirty="0" smtClean="0"/>
                        <a:t> трудно</a:t>
                      </a:r>
                      <a:r>
                        <a:rPr lang="ru-RU" baseline="0" dirty="0" smtClean="0"/>
                        <a:t> найти коллизии (</a:t>
                      </a:r>
                      <a:r>
                        <a:rPr lang="en-US" baseline="0" dirty="0" smtClean="0"/>
                        <a:t>preimage attacks). </a:t>
                      </a:r>
                      <a:r>
                        <a:rPr lang="ru-RU" baseline="0" dirty="0" smtClean="0"/>
                        <a:t>Но их можно создать ненамеренно.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REST-</a:t>
                      </a:r>
                      <a:r>
                        <a:rPr lang="ru-RU" dirty="0" smtClean="0"/>
                        <a:t>запросы</a:t>
                      </a:r>
                      <a:r>
                        <a:rPr lang="ru-RU" baseline="0" dirty="0" smtClean="0"/>
                        <a:t> зачастую используют параметры </a:t>
                      </a:r>
                      <a:r>
                        <a:rPr lang="en-US" baseline="0" dirty="0" smtClean="0"/>
                        <a:t>URL: /path?key1=value1&amp;key2=value2&amp;</a:t>
                      </a:r>
                      <a:r>
                        <a:rPr lang="mr-IN" baseline="0" dirty="0" smtClean="0"/>
                        <a:t>…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Amazon </a:t>
                      </a:r>
                      <a:r>
                        <a:rPr lang="ru-RU" dirty="0" smtClean="0"/>
                        <a:t>в первых версиях </a:t>
                      </a:r>
                      <a:r>
                        <a:rPr lang="en-US" dirty="0" smtClean="0"/>
                        <a:t>S3 </a:t>
                      </a:r>
                      <a:r>
                        <a:rPr lang="ru-RU" dirty="0" smtClean="0"/>
                        <a:t>и </a:t>
                      </a:r>
                      <a:r>
                        <a:rPr lang="en-US" dirty="0" err="1" smtClean="0"/>
                        <a:t>SimpleDB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использовала следующее</a:t>
                      </a:r>
                      <a:r>
                        <a:rPr lang="ru-RU" baseline="0" dirty="0" smtClean="0"/>
                        <a:t> правило подписи </a:t>
                      </a:r>
                      <a:r>
                        <a:rPr lang="en-US" baseline="0" dirty="0" smtClean="0"/>
                        <a:t>REST-</a:t>
                      </a:r>
                      <a:r>
                        <a:rPr lang="ru-RU" baseline="0" dirty="0" smtClean="0"/>
                        <a:t>запросов: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Отсортировать пары </a:t>
                      </a:r>
                      <a:r>
                        <a:rPr lang="en-US" baseline="0" dirty="0" smtClean="0"/>
                        <a:t>key=value </a:t>
                      </a:r>
                      <a:r>
                        <a:rPr lang="ru-RU" baseline="0" dirty="0" smtClean="0"/>
                        <a:t>по значению ключа,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Написать отсортированные пары </a:t>
                      </a:r>
                      <a:r>
                        <a:rPr lang="en-US" baseline="0" dirty="0" smtClean="0"/>
                        <a:t>key=value </a:t>
                      </a:r>
                      <a:r>
                        <a:rPr lang="ru-RU" baseline="0" dirty="0" smtClean="0"/>
                        <a:t>подряд: </a:t>
                      </a:r>
                      <a:r>
                        <a:rPr lang="en-US" baseline="0" dirty="0" smtClean="0"/>
                        <a:t>key1 + value1 + key2 + value2 + </a:t>
                      </a:r>
                      <a:r>
                        <a:rPr lang="mr-IN" baseline="0" dirty="0" smtClean="0"/>
                        <a:t>…</a:t>
                      </a:r>
                      <a:r>
                        <a:rPr lang="en-US" baseline="0" dirty="0" smtClean="0"/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Подписать полученную строчку с помощью </a:t>
                      </a:r>
                      <a:r>
                        <a:rPr lang="en-US" baseline="0" dirty="0" smtClean="0"/>
                        <a:t>HMAC-SHA-1.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 smtClean="0"/>
                        <a:t>Тут легко создать коллизию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у подписи: достаточно передать параметр вида </a:t>
                      </a:r>
                      <a:r>
                        <a:rPr lang="en-US" baseline="0" dirty="0" smtClean="0"/>
                        <a:t>key=“value” + “</a:t>
                      </a:r>
                      <a:r>
                        <a:rPr lang="en-US" baseline="0" dirty="0" err="1" smtClean="0"/>
                        <a:t>another_key</a:t>
                      </a:r>
                      <a:r>
                        <a:rPr lang="en-US" baseline="0" dirty="0" smtClean="0"/>
                        <a:t>” + “</a:t>
                      </a:r>
                      <a:r>
                        <a:rPr lang="en-US" baseline="0" dirty="0" err="1" smtClean="0"/>
                        <a:t>another_value</a:t>
                      </a:r>
                      <a:r>
                        <a:rPr lang="en-US" baseline="0" dirty="0" smtClean="0"/>
                        <a:t>”.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 smtClean="0"/>
                        <a:t>Сценарий атаки: если есть доступ до сервиса, который позволяет менять часть параметров</a:t>
                      </a:r>
                      <a:r>
                        <a:rPr lang="en-US" baseline="0" dirty="0" smtClean="0"/>
                        <a:t>, </a:t>
                      </a:r>
                      <a:r>
                        <a:rPr lang="ru-RU" baseline="0" dirty="0" smtClean="0"/>
                        <a:t>передавая запросы вида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baseline="0" dirty="0" smtClean="0"/>
                        <a:t>/path?Attribute.0.Name=name&amp;Attribute.0.Value=</a:t>
                      </a:r>
                      <a:r>
                        <a:rPr lang="en-US" baseline="0" dirty="0" err="1" smtClean="0"/>
                        <a:t>new_value</a:t>
                      </a:r>
                      <a:endParaRPr lang="en-US" baseline="0" dirty="0" smtClean="0"/>
                    </a:p>
                    <a:p>
                      <a:pPr marL="0" indent="0" algn="l">
                        <a:buFont typeface="+mj-lt"/>
                        <a:buNone/>
                      </a:pPr>
                      <a:r>
                        <a:rPr lang="ru-RU" baseline="0" dirty="0" err="1" smtClean="0"/>
                        <a:t>т</a:t>
                      </a:r>
                      <a:r>
                        <a:rPr lang="ru-RU" baseline="0" smtClean="0"/>
                        <a:t>о</a:t>
                      </a:r>
                      <a:r>
                        <a:rPr lang="en-US" baseline="0" dirty="0" smtClean="0"/>
                        <a:t>:</a:t>
                      </a:r>
                      <a:endParaRPr lang="ru-RU" baseline="0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/>
                        <a:t>Попросить установить параметр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benign_parm</a:t>
                      </a:r>
                      <a:r>
                        <a:rPr lang="ru-RU" baseline="0" dirty="0" smtClean="0"/>
                        <a:t> в значение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en-US" baseline="0" dirty="0" err="1" smtClean="0"/>
                        <a:t>benign_value</a:t>
                      </a:r>
                      <a:r>
                        <a:rPr lang="en-US" baseline="0" dirty="0" smtClean="0"/>
                        <a:t>” + “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Attribute.1.Name” + “owner” + “Attribute .1.Replace” + “true” + “Attribute.1.Value” + “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Dr.Evil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Подсмотреть подпись, созданную для этого запроса и использовать её же для запроса с аргументами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/path?Attribute.0.Name=benign_parm&amp;Attribute.0.Value=benign_value&amp;Attribute.1.Name=owner&amp;Attribute.1.Replace=true&amp;Attribute.1.Value=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Dr.Evil</a:t>
                      </a:r>
                      <a:endParaRPr lang="en-US" sz="1800" b="0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9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8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2321176"/>
                  </p:ext>
                </p:extLst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Напоминание:</a:t>
                          </a:r>
                          <a:r>
                            <a:rPr lang="ru-RU" sz="2400" baseline="0" dirty="0" smtClean="0"/>
                            <a:t> </a:t>
                          </a:r>
                          <a:r>
                            <a:rPr lang="en-US" sz="2400" baseline="0" dirty="0" smtClean="0"/>
                            <a:t>B-</a:t>
                          </a:r>
                          <a:r>
                            <a:rPr lang="ru-RU" sz="2400" baseline="0" dirty="0" smtClean="0"/>
                            <a:t>деревья, </a:t>
                          </a:r>
                          <a:r>
                            <a:rPr lang="en-US" sz="2400" baseline="0" dirty="0" smtClean="0"/>
                            <a:t>LSM-</a:t>
                          </a:r>
                          <a:r>
                            <a:rPr lang="ru-RU" sz="2400" baseline="0" dirty="0" smtClean="0"/>
                            <a:t>деревья,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baseline="0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 smtClean="0"/>
                            <a:t>-</a:t>
                          </a:r>
                          <a:r>
                            <a:rPr lang="ru-RU" sz="2400" dirty="0" smtClean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dirty="0" smtClean="0"/>
                            <a:t>Бинарные деревья поиска</a:t>
                          </a:r>
                          <a:r>
                            <a:rPr lang="en-US" dirty="0" smtClean="0"/>
                            <a:t>.</a:t>
                          </a:r>
                          <a:br>
                            <a:rPr lang="en-US" dirty="0" smtClean="0"/>
                          </a:br>
                          <a:r>
                            <a:rPr lang="ru-RU" dirty="0" smtClean="0"/>
                            <a:t>Каждый</a:t>
                          </a:r>
                          <a:r>
                            <a:rPr lang="ru-RU" baseline="0" dirty="0" smtClean="0"/>
                            <a:t> узел содержит один ключ и имеет только двух потомков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имеют большую глубину,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dirty="0" smtClean="0"/>
                            <a:t>- генерируют</a:t>
                          </a:r>
                          <a:r>
                            <a:rPr lang="ru-RU" baseline="0" dirty="0" smtClean="0"/>
                            <a:t> много случайного ввода-вывода.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endParaRPr lang="ru-RU" baseline="0" dirty="0" smtClean="0"/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en-US" baseline="0" dirty="0" smtClean="0"/>
                            <a:t>B-</a:t>
                          </a:r>
                          <a:r>
                            <a:rPr lang="ru-RU" baseline="0" dirty="0" smtClean="0"/>
                            <a:t>деревья</a:t>
                          </a:r>
                          <a:r>
                            <a:rPr lang="en-US" baseline="0" dirty="0" smtClean="0"/>
                            <a:t>.</a:t>
                          </a:r>
                          <a:br>
                            <a:rPr lang="en-US" baseline="0" dirty="0" smtClean="0"/>
                          </a:br>
                          <a:r>
                            <a:rPr lang="ru-RU" baseline="0" dirty="0" smtClean="0"/>
                            <a:t>Каждый узел </a:t>
                          </a:r>
                          <a:r>
                            <a:rPr lang="mr-IN" baseline="0" dirty="0" smtClean="0"/>
                            <a:t>–</a:t>
                          </a:r>
                          <a:r>
                            <a:rPr lang="ru-RU" baseline="0" dirty="0" smtClean="0"/>
                            <a:t> блок на диске. В нём умещается несколько пар ключ-значение.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+ меньше глубина по сравнению с бинарным деревом,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+ чтение одного узла линейное и даёт сразу много пар ключ-значение,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узлы дерева заполнятся не полностью,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удаление создаёт мусор и уменьшает долю полезного занятого места.</a:t>
                          </a: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2321176"/>
                  </p:ext>
                </p:extLst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67" r="-100" b="-1162667"/>
                          </a:stretch>
                        </a:blipFill>
                      </a:tcPr>
                    </a:tc>
                  </a:tr>
                  <a:tr h="530352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dirty="0" smtClean="0"/>
                            <a:t>Бинарные деревья поиска</a:t>
                          </a:r>
                          <a:r>
                            <a:rPr lang="en-US" dirty="0" smtClean="0"/>
                            <a:t>.</a:t>
                          </a:r>
                          <a:br>
                            <a:rPr lang="en-US" dirty="0" smtClean="0"/>
                          </a:br>
                          <a:r>
                            <a:rPr lang="ru-RU" dirty="0" smtClean="0"/>
                            <a:t>Каждый</a:t>
                          </a:r>
                          <a:r>
                            <a:rPr lang="ru-RU" baseline="0" dirty="0" smtClean="0"/>
                            <a:t> узел содержит один ключ и имеет только двух потомков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имеют большую глубину,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dirty="0" smtClean="0"/>
                            <a:t>- генерируют</a:t>
                          </a:r>
                          <a:r>
                            <a:rPr lang="ru-RU" baseline="0" dirty="0" smtClean="0"/>
                            <a:t> много случайного ввода-вывода.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endParaRPr lang="ru-RU" baseline="0" dirty="0" smtClean="0"/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en-US" baseline="0" dirty="0" smtClean="0"/>
                            <a:t>B-</a:t>
                          </a:r>
                          <a:r>
                            <a:rPr lang="ru-RU" baseline="0" dirty="0" smtClean="0"/>
                            <a:t>деревья</a:t>
                          </a:r>
                          <a:r>
                            <a:rPr lang="en-US" baseline="0" dirty="0" smtClean="0"/>
                            <a:t>.</a:t>
                          </a:r>
                          <a:br>
                            <a:rPr lang="en-US" baseline="0" dirty="0" smtClean="0"/>
                          </a:br>
                          <a:r>
                            <a:rPr lang="ru-RU" baseline="0" dirty="0" smtClean="0"/>
                            <a:t>Каждый узел </a:t>
                          </a:r>
                          <a:r>
                            <a:rPr lang="mr-IN" baseline="0" dirty="0" smtClean="0"/>
                            <a:t>–</a:t>
                          </a:r>
                          <a:r>
                            <a:rPr lang="ru-RU" baseline="0" dirty="0" smtClean="0"/>
                            <a:t> блок на диске. В нём умещается несколько пар ключ-значение.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+ меньше глубина по сравнению с бинарным деревом,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+ чтение одного узла линейное и даёт сразу много пар ключ-значение,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узлы дерева заполнятся не полностью,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удаление создаёт мусор и уменьшает долю полезного занятого места.</a:t>
                          </a: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185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822158"/>
                  </p:ext>
                </p:extLst>
              </p:nvPr>
            </p:nvGraphicFramePr>
            <p:xfrm>
              <a:off x="0" y="365761"/>
              <a:ext cx="12192000" cy="60350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Напоминание:</a:t>
                          </a:r>
                          <a:r>
                            <a:rPr lang="ru-RU" sz="2400" baseline="0" dirty="0" smtClean="0"/>
                            <a:t> </a:t>
                          </a:r>
                          <a:r>
                            <a:rPr lang="en-US" sz="2400" baseline="0" dirty="0" smtClean="0"/>
                            <a:t>B-</a:t>
                          </a:r>
                          <a:r>
                            <a:rPr lang="ru-RU" sz="2400" baseline="0" dirty="0" smtClean="0"/>
                            <a:t>деревья, </a:t>
                          </a:r>
                          <a:r>
                            <a:rPr lang="en-US" sz="2400" baseline="0" dirty="0" smtClean="0"/>
                            <a:t>LSM-</a:t>
                          </a:r>
                          <a:r>
                            <a:rPr lang="ru-RU" sz="2400" baseline="0" dirty="0" smtClean="0"/>
                            <a:t>деревья,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baseline="0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 smtClean="0"/>
                            <a:t>-</a:t>
                          </a:r>
                          <a:r>
                            <a:rPr lang="ru-RU" sz="2400" dirty="0" smtClean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en-US" baseline="0" dirty="0" smtClean="0"/>
                            <a:t>B-</a:t>
                          </a:r>
                          <a:r>
                            <a:rPr lang="ru-RU" baseline="0" dirty="0" smtClean="0"/>
                            <a:t>деревья</a:t>
                          </a:r>
                          <a:r>
                            <a:rPr lang="en-US" baseline="0" dirty="0" smtClean="0"/>
                            <a:t>.</a:t>
                          </a:r>
                          <a:br>
                            <a:rPr lang="en-US" baseline="0" dirty="0" smtClean="0"/>
                          </a:br>
                          <a:r>
                            <a:rPr lang="ru-RU" baseline="0" dirty="0" smtClean="0"/>
                            <a:t>Каждый узел </a:t>
                          </a:r>
                          <a:r>
                            <a:rPr lang="mr-IN" baseline="0" dirty="0" smtClean="0"/>
                            <a:t>–</a:t>
                          </a:r>
                          <a:r>
                            <a:rPr lang="ru-RU" baseline="0" dirty="0" smtClean="0"/>
                            <a:t> блок на диске. В нём умещается несколько пар ключ-значение.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+ меньше глубина по сравнению с бинарным деревом,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+ чтение одного узла линейное и даёт сразу много пар ключ-значение,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узлы дерева заполнятся не полностью,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удаление создаёт мусор и уменьшает долю полезного занятого места.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 smtClean="0"/>
                        </a:p>
                        <a:p>
                          <a:pPr marL="285750" lvl="0" indent="-285750">
                            <a:buFont typeface="Arial" charset="0"/>
                            <a:buChar char="•"/>
                          </a:pPr>
                          <a:r>
                            <a:rPr lang="en-US" baseline="0" dirty="0" smtClean="0"/>
                            <a:t>LSM-</a:t>
                          </a:r>
                          <a:r>
                            <a:rPr lang="ru-RU" baseline="0" dirty="0" smtClean="0"/>
                            <a:t>деревья</a:t>
                          </a:r>
                          <a:r>
                            <a:rPr lang="en-US" baseline="0" dirty="0" smtClean="0"/>
                            <a:t>.</a:t>
                          </a:r>
                          <a:br>
                            <a:rPr lang="en-US" baseline="0" dirty="0" smtClean="0"/>
                          </a:br>
                          <a:r>
                            <a:rPr lang="ru-RU" baseline="0" dirty="0" smtClean="0"/>
                            <a:t>Иерархия полностью заполненных </a:t>
                          </a:r>
                          <a:r>
                            <a:rPr lang="en-US" baseline="0" dirty="0" smtClean="0"/>
                            <a:t>B-</a:t>
                          </a:r>
                          <a:r>
                            <a:rPr lang="ru-RU" baseline="0" dirty="0" smtClean="0"/>
                            <a:t>деревьев.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en-US" baseline="0" dirty="0" smtClean="0"/>
                            <a:t>+ </a:t>
                          </a:r>
                          <a:r>
                            <a:rPr lang="ru-RU" baseline="0" dirty="0" smtClean="0"/>
                            <a:t>нет незанятого места в узлах,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+ как следствие, у узлов больше потомков (больше </a:t>
                          </a:r>
                          <a:r>
                            <a:rPr lang="en-US" baseline="0" dirty="0" smtClean="0"/>
                            <a:t>fan-out factor</a:t>
                          </a:r>
                          <a:r>
                            <a:rPr lang="ru-RU" baseline="0" dirty="0" smtClean="0"/>
                            <a:t>),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+ большее число потомков у узлов влечёт меньшую глубину дерева,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поиск требует поиска в нескольких деревьях или применения фильтра </a:t>
                          </a:r>
                          <a:r>
                            <a:rPr lang="ru-RU" baseline="0" dirty="0" err="1" smtClean="0"/>
                            <a:t>Блума</a:t>
                          </a:r>
                          <a:r>
                            <a:rPr lang="ru-RU" baseline="0" dirty="0" smtClean="0"/>
                            <a:t>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сильно неравномерное распределение времен вставок элементов,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</a:t>
                          </a:r>
                          <a:r>
                            <a:rPr lang="en-US" baseline="0" dirty="0" smtClean="0"/>
                            <a:t>write amplification: </a:t>
                          </a:r>
                          <a:r>
                            <a:rPr lang="ru-RU" baseline="0" dirty="0" smtClean="0"/>
                            <a:t>вставка элемента может привести к переписыванию многих деревьев.</a:t>
                          </a: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822158"/>
                  </p:ext>
                </p:extLst>
              </p:nvPr>
            </p:nvGraphicFramePr>
            <p:xfrm>
              <a:off x="0" y="365761"/>
              <a:ext cx="12192000" cy="60350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67" r="-100" b="-1222667"/>
                          </a:stretch>
                        </a:blipFill>
                      </a:tcPr>
                    </a:tc>
                  </a:tr>
                  <a:tr h="5577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en-US" baseline="0" dirty="0" smtClean="0"/>
                            <a:t>B-</a:t>
                          </a:r>
                          <a:r>
                            <a:rPr lang="ru-RU" baseline="0" dirty="0" smtClean="0"/>
                            <a:t>деревья</a:t>
                          </a:r>
                          <a:r>
                            <a:rPr lang="en-US" baseline="0" dirty="0" smtClean="0"/>
                            <a:t>.</a:t>
                          </a:r>
                          <a:br>
                            <a:rPr lang="en-US" baseline="0" dirty="0" smtClean="0"/>
                          </a:br>
                          <a:r>
                            <a:rPr lang="ru-RU" baseline="0" dirty="0" smtClean="0"/>
                            <a:t>Каждый узел </a:t>
                          </a:r>
                          <a:r>
                            <a:rPr lang="mr-IN" baseline="0" dirty="0" smtClean="0"/>
                            <a:t>–</a:t>
                          </a:r>
                          <a:r>
                            <a:rPr lang="ru-RU" baseline="0" dirty="0" smtClean="0"/>
                            <a:t> блок на диске. В нём умещается несколько пар ключ-значение.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+ меньше глубина по сравнению с бинарным деревом,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+ чтение одного узла линейное и даёт сразу много пар ключ-значение,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узлы дерева заполнятся не полностью,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удаление создаёт мусор и уменьшает долю полезного занятого места.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 smtClean="0"/>
                        </a:p>
                        <a:p>
                          <a:pPr marL="285750" lvl="0" indent="-285750">
                            <a:buFont typeface="Arial" charset="0"/>
                            <a:buChar char="•"/>
                          </a:pPr>
                          <a:r>
                            <a:rPr lang="en-US" baseline="0" dirty="0" smtClean="0"/>
                            <a:t>LSM-</a:t>
                          </a:r>
                          <a:r>
                            <a:rPr lang="ru-RU" baseline="0" dirty="0" smtClean="0"/>
                            <a:t>деревья</a:t>
                          </a:r>
                          <a:r>
                            <a:rPr lang="en-US" baseline="0" dirty="0" smtClean="0"/>
                            <a:t>.</a:t>
                          </a:r>
                          <a:br>
                            <a:rPr lang="en-US" baseline="0" dirty="0" smtClean="0"/>
                          </a:br>
                          <a:r>
                            <a:rPr lang="ru-RU" baseline="0" dirty="0" smtClean="0"/>
                            <a:t>Иерархия полностью заполненных </a:t>
                          </a:r>
                          <a:r>
                            <a:rPr lang="en-US" baseline="0" dirty="0" smtClean="0"/>
                            <a:t>B-</a:t>
                          </a:r>
                          <a:r>
                            <a:rPr lang="ru-RU" baseline="0" dirty="0" smtClean="0"/>
                            <a:t>деревьев.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en-US" baseline="0" dirty="0" smtClean="0"/>
                            <a:t>+ </a:t>
                          </a:r>
                          <a:r>
                            <a:rPr lang="ru-RU" baseline="0" dirty="0" smtClean="0"/>
                            <a:t>нет незанятого места в узлах,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+ как следствие, у узлов больше потомков (больше </a:t>
                          </a:r>
                          <a:r>
                            <a:rPr lang="en-US" baseline="0" dirty="0" smtClean="0"/>
                            <a:t>fan-out factor</a:t>
                          </a:r>
                          <a:r>
                            <a:rPr lang="ru-RU" baseline="0" dirty="0" smtClean="0"/>
                            <a:t>),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+ большее число потомков у узлов влечёт меньшую глубину дерева,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поиск требует поиска в нескольких деревьях или применения фильтра </a:t>
                          </a:r>
                          <a:r>
                            <a:rPr lang="ru-RU" baseline="0" dirty="0" err="1" smtClean="0"/>
                            <a:t>Блума</a:t>
                          </a:r>
                          <a:r>
                            <a:rPr lang="ru-RU" baseline="0" dirty="0" smtClean="0"/>
                            <a:t>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сильно неравномерное распределение времен вставок элементов,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</a:t>
                          </a:r>
                          <a:r>
                            <a:rPr lang="en-US" baseline="0" dirty="0" smtClean="0"/>
                            <a:t>write amplification: </a:t>
                          </a:r>
                          <a:r>
                            <a:rPr lang="ru-RU" baseline="0" dirty="0" smtClean="0"/>
                            <a:t>вставка элемента может привести к переписыванию многих деревьев.</a:t>
                          </a: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74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0591457"/>
                  </p:ext>
                </p:extLst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Напоминание:</a:t>
                          </a:r>
                          <a:r>
                            <a:rPr lang="ru-RU" sz="2400" baseline="0" dirty="0" smtClean="0"/>
                            <a:t> </a:t>
                          </a:r>
                          <a:r>
                            <a:rPr lang="en-US" sz="2400" baseline="0" dirty="0" smtClean="0"/>
                            <a:t>B-</a:t>
                          </a:r>
                          <a:r>
                            <a:rPr lang="ru-RU" sz="2400" baseline="0" dirty="0" smtClean="0"/>
                            <a:t>деревья, </a:t>
                          </a:r>
                          <a:r>
                            <a:rPr lang="en-US" sz="2400" baseline="0" dirty="0" smtClean="0"/>
                            <a:t>LSM-</a:t>
                          </a:r>
                          <a:r>
                            <a:rPr lang="ru-RU" sz="2400" baseline="0" dirty="0" smtClean="0"/>
                            <a:t>деревья,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baseline="0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 smtClean="0"/>
                            <a:t>-</a:t>
                          </a:r>
                          <a:r>
                            <a:rPr lang="ru-RU" sz="2400" dirty="0" smtClean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285750" lvl="0" indent="-285750">
                            <a:buFont typeface="Arial" charset="0"/>
                            <a:buChar char="•"/>
                          </a:pPr>
                          <a:r>
                            <a:rPr lang="en-US" baseline="0" dirty="0" smtClean="0"/>
                            <a:t>LSM-</a:t>
                          </a:r>
                          <a:r>
                            <a:rPr lang="ru-RU" baseline="0" dirty="0" smtClean="0"/>
                            <a:t>деревья</a:t>
                          </a:r>
                          <a:r>
                            <a:rPr lang="en-US" baseline="0" dirty="0" smtClean="0"/>
                            <a:t>.</a:t>
                          </a:r>
                          <a:br>
                            <a:rPr lang="en-US" baseline="0" dirty="0" smtClean="0"/>
                          </a:br>
                          <a:r>
                            <a:rPr lang="ru-RU" baseline="0" dirty="0" smtClean="0"/>
                            <a:t>Иерархия полностью заполненных </a:t>
                          </a:r>
                          <a:r>
                            <a:rPr lang="en-US" baseline="0" dirty="0" smtClean="0"/>
                            <a:t>B-</a:t>
                          </a:r>
                          <a:r>
                            <a:rPr lang="ru-RU" baseline="0" dirty="0" smtClean="0"/>
                            <a:t>деревьев.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en-US" baseline="0" dirty="0" smtClean="0"/>
                            <a:t>+ </a:t>
                          </a:r>
                          <a:r>
                            <a:rPr lang="ru-RU" baseline="0" dirty="0" smtClean="0"/>
                            <a:t>нет незанятого места в узлах,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+ как следствие, у узлов больше потомков (больше </a:t>
                          </a:r>
                          <a:r>
                            <a:rPr lang="en-US" baseline="0" dirty="0" smtClean="0"/>
                            <a:t>fan-out factor</a:t>
                          </a:r>
                          <a:r>
                            <a:rPr lang="ru-RU" baseline="0" dirty="0" smtClean="0"/>
                            <a:t>),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+ большее число потомков у узлов влечёт меньшую глубину дерева,</a:t>
                          </a:r>
                          <a:endParaRPr lang="en-US" baseline="0" dirty="0" smtClean="0"/>
                        </a:p>
                        <a:p>
                          <a:pPr marL="742950" marR="0" lvl="1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ru-RU" baseline="0" dirty="0" smtClean="0"/>
                            <a:t>- поиск требует поиска в нескольких деревьях или применения фильтра </a:t>
                          </a:r>
                          <a:r>
                            <a:rPr lang="ru-RU" baseline="0" dirty="0" err="1" smtClean="0"/>
                            <a:t>Блума</a:t>
                          </a:r>
                          <a:r>
                            <a:rPr lang="ru-RU" baseline="0" dirty="0" smtClean="0"/>
                            <a:t>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сильно неравномерное распределение времен вставок элементов,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</a:t>
                          </a:r>
                          <a:r>
                            <a:rPr lang="en-US" baseline="0" dirty="0" smtClean="0"/>
                            <a:t>write amplification: </a:t>
                          </a:r>
                          <a:r>
                            <a:rPr lang="ru-RU" baseline="0" dirty="0" smtClean="0"/>
                            <a:t>вставка элемента может привести к переписыванию многих деревьев.</a:t>
                          </a: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285750" lvl="0" indent="-285750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1" i="1" baseline="0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 baseline="0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1800" b="1" i="1" baseline="0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aseline="0" dirty="0" smtClean="0"/>
                            <a:t>-</a:t>
                          </a:r>
                          <a:r>
                            <a:rPr lang="ru-RU" baseline="0" dirty="0" smtClean="0"/>
                            <a:t>деревья.</a:t>
                          </a:r>
                          <a:br>
                            <a:rPr lang="ru-RU" baseline="0" dirty="0" smtClean="0"/>
                          </a:br>
                          <a:r>
                            <a:rPr lang="ru-RU" baseline="0" dirty="0" smtClean="0"/>
                            <a:t>Одно </a:t>
                          </a:r>
                          <a:r>
                            <a:rPr lang="en-US" baseline="0" dirty="0" smtClean="0"/>
                            <a:t>B-</a:t>
                          </a:r>
                          <a:r>
                            <a:rPr lang="ru-RU" baseline="0" dirty="0" smtClean="0"/>
                            <a:t>дерево, где в каждом узле, помимо пар ключ-значение, есть журнал изменений в поддереве.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+ вставки делаются только в журнал, который оказывается в памяти,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+ запись в журнал на диске линейная и делается только в один блок,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+ при переполнении журнала части его выталкиваются в журналы наиболее изменённых потомков,</a:t>
                          </a:r>
                          <a:br>
                            <a:rPr lang="ru-RU" baseline="0" dirty="0" smtClean="0"/>
                          </a:br>
                          <a:r>
                            <a:rPr lang="ru-RU" baseline="0" dirty="0" smtClean="0"/>
                            <a:t>не приводя к переписыванию всего дерева,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en-US" baseline="0" dirty="0" smtClean="0"/>
                            <a:t>+ </a:t>
                          </a:r>
                          <a:r>
                            <a:rPr lang="ru-RU" baseline="0" dirty="0" smtClean="0"/>
                            <a:t>поддерживает </a:t>
                          </a:r>
                          <a:r>
                            <a:rPr lang="en-US" baseline="0" dirty="0" smtClean="0"/>
                            <a:t>range queries </a:t>
                          </a:r>
                          <a:r>
                            <a:rPr lang="mr-IN" baseline="0" dirty="0" smtClean="0"/>
                            <a:t>–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запросы на получение значений, соответствующих ключам из диапазона.</a:t>
                          </a: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0591457"/>
                  </p:ext>
                </p:extLst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67" r="-100" b="-1162667"/>
                          </a:stretch>
                        </a:blipFill>
                      </a:tcPr>
                    </a:tc>
                  </a:tr>
                  <a:tr h="5303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9529" r="-100" b="-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939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33082"/>
              </p:ext>
            </p:extLst>
          </p:nvPr>
        </p:nvGraphicFramePr>
        <p:xfrm>
          <a:off x="0" y="365761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Напоминание: </a:t>
                      </a:r>
                      <a:r>
                        <a:rPr lang="en-US" sz="2400" dirty="0" smtClean="0"/>
                        <a:t>Bloom filters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 smtClean="0"/>
                        <a:t>Поиск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в </a:t>
                      </a:r>
                      <a:r>
                        <a:rPr lang="en-US" baseline="0" dirty="0" smtClean="0"/>
                        <a:t>LSM-</a:t>
                      </a:r>
                      <a:r>
                        <a:rPr lang="ru-RU" baseline="0" dirty="0" smtClean="0"/>
                        <a:t>дереве приходится реализовывать как несколько поисков по его составляющим разных уровней.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 smtClean="0"/>
                        <a:t>Можно избежать поиска во многих деревьях </a:t>
                      </a:r>
                      <a:r>
                        <a:rPr lang="en-US" baseline="0" dirty="0" err="1" smtClean="0"/>
                        <a:t>T</a:t>
                      </a:r>
                      <a:r>
                        <a:rPr lang="en-US" baseline="-25000" dirty="0" err="1" smtClean="0"/>
                        <a:t>i</a:t>
                      </a:r>
                      <a:r>
                        <a:rPr lang="ru-RU" baseline="0" dirty="0" smtClean="0"/>
                        <a:t>, если научиться быстро определять, что искомого ключа в </a:t>
                      </a:r>
                      <a:r>
                        <a:rPr lang="en-US" baseline="0" dirty="0" err="1" smtClean="0"/>
                        <a:t>T</a:t>
                      </a:r>
                      <a:r>
                        <a:rPr lang="en-US" baseline="-25000" dirty="0" err="1" smtClean="0"/>
                        <a:t>i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не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содержится.  Это делает фильтр </a:t>
                      </a:r>
                      <a:r>
                        <a:rPr lang="ru-RU" baseline="0" dirty="0" err="1" smtClean="0"/>
                        <a:t>Блума</a:t>
                      </a:r>
                      <a:r>
                        <a:rPr lang="ru-RU" baseline="0" dirty="0" smtClean="0"/>
                        <a:t>, вероятностная структура данных, которая по множеству и ключу может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выдавать ответы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/>
                        <a:t>элемента в множестве нет,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/>
                        <a:t>элемент в множестве может присутствовать.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 smtClean="0"/>
                        <a:t>Конструкция фильтра </a:t>
                      </a:r>
                      <a:r>
                        <a:rPr lang="ru-RU" baseline="0" dirty="0" err="1" smtClean="0"/>
                        <a:t>Блума</a:t>
                      </a:r>
                      <a:r>
                        <a:rPr lang="ru-RU" baseline="0" dirty="0" smtClean="0"/>
                        <a:t>: пусть имеется битовый массив длиной </a:t>
                      </a:r>
                      <a:r>
                        <a:rPr lang="en-US" b="1" baseline="0" dirty="0" smtClean="0"/>
                        <a:t>m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="1" baseline="0" dirty="0" smtClean="0"/>
                        <a:t>k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независимых хеш-функций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f</a:t>
                      </a:r>
                      <a:r>
                        <a:rPr lang="en-US" b="1" baseline="-25000" dirty="0" smtClean="0"/>
                        <a:t>i</a:t>
                      </a:r>
                      <a:r>
                        <a:rPr lang="ru-RU" baseline="0" dirty="0" smtClean="0"/>
                        <a:t>, принимающих значения в диапазоне </a:t>
                      </a:r>
                      <a:r>
                        <a:rPr lang="en-US" baseline="0" dirty="0" smtClean="0"/>
                        <a:t>[0, m-1).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/>
                        <a:t>При вставке элемента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x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установим в 1 биты, стоящие на местах </a:t>
                      </a:r>
                      <a:r>
                        <a:rPr lang="en-US" baseline="0" dirty="0" smtClean="0"/>
                        <a:t>f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(x), f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(x), </a:t>
                      </a:r>
                      <a:r>
                        <a:rPr lang="mr-IN" baseline="0" dirty="0" smtClean="0"/>
                        <a:t>…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</a:t>
                      </a:r>
                      <a:r>
                        <a:rPr lang="en-US" baseline="-25000" dirty="0" err="1" smtClean="0"/>
                        <a:t>k</a:t>
                      </a:r>
                      <a:r>
                        <a:rPr lang="en-US" baseline="0" dirty="0" smtClean="0"/>
                        <a:t>(x),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 smtClean="0"/>
                        <a:t>Для проверки отсутствия элемента </a:t>
                      </a:r>
                      <a:r>
                        <a:rPr lang="en-US" b="1" baseline="0" dirty="0" smtClean="0"/>
                        <a:t>y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проверим,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установлены ли биты на позициях</a:t>
                      </a:r>
                      <a:r>
                        <a:rPr lang="en-US" baseline="0" dirty="0" smtClean="0"/>
                        <a:t> f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(y), f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(y), </a:t>
                      </a:r>
                      <a:r>
                        <a:rPr lang="mr-IN" baseline="0" dirty="0" smtClean="0"/>
                        <a:t>…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f</a:t>
                      </a:r>
                      <a:r>
                        <a:rPr lang="en-US" baseline="-25000" dirty="0" err="1" smtClean="0"/>
                        <a:t>k</a:t>
                      </a:r>
                      <a:r>
                        <a:rPr lang="en-US" baseline="0" dirty="0" smtClean="0"/>
                        <a:t>(y).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ru-RU" baseline="0" dirty="0" smtClean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 smtClean="0"/>
                        <a:t>Фильтр </a:t>
                      </a:r>
                      <a:r>
                        <a:rPr lang="ru-RU" baseline="0" dirty="0" err="1" smtClean="0"/>
                        <a:t>Блума</a:t>
                      </a:r>
                      <a:r>
                        <a:rPr lang="ru-RU" baseline="0" dirty="0" smtClean="0"/>
                        <a:t> полезен в ситуациях, когда надо быстро определить, что элемент в множество не входит, чтобы избежать дорогостоящего поиска по множеству.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76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69643"/>
              </p:ext>
            </p:extLst>
          </p:nvPr>
        </p:nvGraphicFramePr>
        <p:xfrm>
          <a:off x="0" y="365761"/>
          <a:ext cx="12192000" cy="828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Power</a:t>
                      </a:r>
                      <a:r>
                        <a:rPr lang="en-US" sz="2400" baseline="0" dirty="0" smtClean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 smtClean="0"/>
                        <a:t>Зачем в фильтре </a:t>
                      </a:r>
                      <a:r>
                        <a:rPr lang="ru-RU" baseline="0" dirty="0" err="1" smtClean="0"/>
                        <a:t>Блума</a:t>
                      </a:r>
                      <a:r>
                        <a:rPr lang="ru-RU" baseline="0" dirty="0" smtClean="0"/>
                        <a:t> использовать несколько независимых </a:t>
                      </a:r>
                      <a:r>
                        <a:rPr lang="ru-RU" baseline="0" dirty="0" err="1" smtClean="0"/>
                        <a:t>хешей</a:t>
                      </a:r>
                      <a:r>
                        <a:rPr lang="ru-RU" baseline="0" dirty="0" smtClean="0"/>
                        <a:t>?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55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352866"/>
                  </p:ext>
                </p:extLst>
              </p:nvPr>
            </p:nvGraphicFramePr>
            <p:xfrm>
              <a:off x="0" y="365761"/>
              <a:ext cx="12192000" cy="2037144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Power</a:t>
                          </a:r>
                          <a:r>
                            <a:rPr lang="en-US" sz="2400" baseline="0" dirty="0" smtClean="0"/>
                            <a:t> of two choices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ru-RU" baseline="0" dirty="0" smtClean="0"/>
                            <a:t>Зачем в фильтре </a:t>
                          </a:r>
                          <a:r>
                            <a:rPr lang="ru-RU" baseline="0" dirty="0" err="1" smtClean="0"/>
                            <a:t>Блума</a:t>
                          </a:r>
                          <a:r>
                            <a:rPr lang="ru-RU" baseline="0" dirty="0" smtClean="0"/>
                            <a:t> использовать несколько независимых </a:t>
                          </a:r>
                          <a:r>
                            <a:rPr lang="ru-RU" baseline="0" dirty="0" err="1" smtClean="0"/>
                            <a:t>хешей</a:t>
                          </a:r>
                          <a:r>
                            <a:rPr lang="ru-RU" baseline="0" dirty="0" smtClean="0"/>
                            <a:t>?</a:t>
                          </a:r>
                          <a:endParaRPr lang="en-US" baseline="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1" baseline="0" dirty="0" smtClean="0"/>
                            <a:t>Факт</a:t>
                          </a:r>
                          <a:r>
                            <a:rPr lang="en-US" b="1" baseline="0" dirty="0" smtClean="0"/>
                            <a:t> 1</a:t>
                          </a:r>
                          <a:r>
                            <a:rPr lang="ru-RU" b="1" baseline="0" dirty="0" smtClean="0"/>
                            <a:t>:</a:t>
                          </a:r>
                          <a:r>
                            <a:rPr lang="ru-RU" baseline="0" dirty="0" smtClean="0"/>
                            <a:t> Пусть дана хеш-таблица</a:t>
                          </a:r>
                          <a:r>
                            <a:rPr lang="en-US" baseline="0" dirty="0" smtClean="0"/>
                            <a:t>, </a:t>
                          </a:r>
                          <a:r>
                            <a:rPr lang="ru-RU" baseline="0" dirty="0" smtClean="0"/>
                            <a:t>где элементы размещаются по </a:t>
                          </a:r>
                          <a:r>
                            <a:rPr lang="ru-RU" baseline="0" dirty="0" err="1" smtClean="0"/>
                            <a:t>хешу</a:t>
                          </a:r>
                          <a:r>
                            <a:rPr lang="ru-RU" baseline="0" dirty="0" smtClean="0"/>
                            <a:t> в </a:t>
                          </a:r>
                          <a:r>
                            <a:rPr lang="en-US" baseline="0" dirty="0" smtClean="0"/>
                            <a:t>N </a:t>
                          </a:r>
                          <a:r>
                            <a:rPr lang="ru-RU" baseline="0" dirty="0" smtClean="0"/>
                            <a:t>списков. Вставим в неё </a:t>
                          </a:r>
                          <a:r>
                            <a:rPr lang="en-US" baseline="0" dirty="0" smtClean="0"/>
                            <a:t>N </a:t>
                          </a:r>
                          <a:r>
                            <a:rPr lang="ru-RU" baseline="0" dirty="0" smtClean="0"/>
                            <a:t>случайных элементов. Какова будет длина максимально заполненного списка?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С вероятностью </a:t>
                          </a:r>
                          <a:r>
                            <a:rPr lang="en-US" baseline="0" dirty="0" smtClean="0"/>
                            <a:t>&gt;= 1 </a:t>
                          </a:r>
                          <a:r>
                            <a:rPr lang="mr-IN" baseline="0" dirty="0" smtClean="0"/>
                            <a:t>–</a:t>
                          </a:r>
                          <a:r>
                            <a:rPr lang="en-US" baseline="0" dirty="0" smtClean="0"/>
                            <a:t> O(1/N) </a:t>
                          </a:r>
                          <a:r>
                            <a:rPr lang="ru-RU" baseline="0" dirty="0" smtClean="0"/>
                            <a:t>она будет равна</a:t>
                          </a:r>
                        </a:p>
                        <a:p>
                          <a:pPr marL="0" indent="0" algn="ctr">
                            <a:buFont typeface="Arial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i="1" baseline="0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baseline="0" smtClean="0"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e>
                                    </m:func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b="0" i="1" baseline="0" smtClean="0">
                                                <a:latin typeface="Cambria Math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baseline="0" smtClean="0"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baseline="0" smtClean="0">
                                                <a:latin typeface="Cambria Math" charset="0"/>
                                              </a:rPr>
                                              <m:t>𝑁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den>
                                </m:f>
                              </m:oMath>
                            </m:oMathPara>
                          </a14:m>
                          <a:endParaRPr lang="ru-RU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352866"/>
                  </p:ext>
                </p:extLst>
              </p:nvPr>
            </p:nvGraphicFramePr>
            <p:xfrm>
              <a:off x="0" y="365761"/>
              <a:ext cx="12192000" cy="2037144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Power</a:t>
                          </a:r>
                          <a:r>
                            <a:rPr lang="en-US" sz="2400" baseline="0" dirty="0" smtClean="0"/>
                            <a:t> of two choices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ru-RU" baseline="0" dirty="0" smtClean="0"/>
                            <a:t>Зачем в фильтре </a:t>
                          </a:r>
                          <a:r>
                            <a:rPr lang="ru-RU" baseline="0" dirty="0" err="1" smtClean="0"/>
                            <a:t>Блума</a:t>
                          </a:r>
                          <a:r>
                            <a:rPr lang="ru-RU" baseline="0" dirty="0" smtClean="0"/>
                            <a:t> использовать несколько независимых </a:t>
                          </a:r>
                          <a:r>
                            <a:rPr lang="ru-RU" baseline="0" dirty="0" err="1" smtClean="0"/>
                            <a:t>хешей</a:t>
                          </a:r>
                          <a:r>
                            <a:rPr lang="ru-RU" baseline="0" dirty="0" smtClean="0"/>
                            <a:t>?</a:t>
                          </a:r>
                          <a:endParaRPr lang="en-US" baseline="0" dirty="0" smtClean="0"/>
                        </a:p>
                      </a:txBody>
                      <a:tcPr/>
                    </a:tc>
                  </a:tr>
                  <a:tr h="12091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72362" r="-100" b="-50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2536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577836"/>
                  </p:ext>
                </p:extLst>
              </p:nvPr>
            </p:nvGraphicFramePr>
            <p:xfrm>
              <a:off x="0" y="365761"/>
              <a:ext cx="12192000" cy="4983608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Power</a:t>
                          </a:r>
                          <a:r>
                            <a:rPr lang="en-US" sz="2400" baseline="0" dirty="0" smtClean="0"/>
                            <a:t> of two choices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ru-RU" baseline="0" dirty="0" smtClean="0"/>
                            <a:t>Зачем в фильтре </a:t>
                          </a:r>
                          <a:r>
                            <a:rPr lang="ru-RU" baseline="0" dirty="0" err="1" smtClean="0"/>
                            <a:t>Блума</a:t>
                          </a:r>
                          <a:r>
                            <a:rPr lang="ru-RU" baseline="0" dirty="0" smtClean="0"/>
                            <a:t> использовать несколько независимых </a:t>
                          </a:r>
                          <a:r>
                            <a:rPr lang="ru-RU" baseline="0" dirty="0" err="1" smtClean="0"/>
                            <a:t>хешей</a:t>
                          </a:r>
                          <a:r>
                            <a:rPr lang="ru-RU" baseline="0" dirty="0" smtClean="0"/>
                            <a:t>?</a:t>
                          </a:r>
                          <a:endParaRPr lang="en-US" baseline="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1" baseline="0" dirty="0" smtClean="0"/>
                            <a:t>Факт</a:t>
                          </a:r>
                          <a:r>
                            <a:rPr lang="en-US" b="1" baseline="0" dirty="0" smtClean="0"/>
                            <a:t> 1</a:t>
                          </a:r>
                          <a:r>
                            <a:rPr lang="ru-RU" b="1" baseline="0" dirty="0" smtClean="0"/>
                            <a:t>:</a:t>
                          </a:r>
                          <a:r>
                            <a:rPr lang="ru-RU" baseline="0" dirty="0" smtClean="0"/>
                            <a:t> Пусть дана хеш-таблица</a:t>
                          </a:r>
                          <a:r>
                            <a:rPr lang="en-US" baseline="0" dirty="0" smtClean="0"/>
                            <a:t>, </a:t>
                          </a:r>
                          <a:r>
                            <a:rPr lang="ru-RU" baseline="0" dirty="0" smtClean="0"/>
                            <a:t>где элементы размещаются по </a:t>
                          </a:r>
                          <a:r>
                            <a:rPr lang="ru-RU" baseline="0" dirty="0" err="1" smtClean="0"/>
                            <a:t>хешу</a:t>
                          </a:r>
                          <a:r>
                            <a:rPr lang="ru-RU" baseline="0" dirty="0" smtClean="0"/>
                            <a:t> в </a:t>
                          </a:r>
                          <a:r>
                            <a:rPr lang="en-US" baseline="0" dirty="0" smtClean="0"/>
                            <a:t>N </a:t>
                          </a:r>
                          <a:r>
                            <a:rPr lang="ru-RU" baseline="0" dirty="0" smtClean="0"/>
                            <a:t>списков. Вставим в неё </a:t>
                          </a:r>
                          <a:r>
                            <a:rPr lang="en-US" baseline="0" dirty="0" smtClean="0"/>
                            <a:t>N </a:t>
                          </a:r>
                          <a:r>
                            <a:rPr lang="ru-RU" baseline="0" dirty="0" smtClean="0"/>
                            <a:t>случайных элементов. Какова будет длина максимально заполненного списка?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С вероятностью </a:t>
                          </a:r>
                          <a:r>
                            <a:rPr lang="en-US" baseline="0" dirty="0" smtClean="0"/>
                            <a:t>&gt;= 1 </a:t>
                          </a:r>
                          <a:r>
                            <a:rPr lang="mr-IN" baseline="0" dirty="0" smtClean="0"/>
                            <a:t>–</a:t>
                          </a:r>
                          <a:r>
                            <a:rPr lang="en-US" baseline="0" dirty="0" smtClean="0"/>
                            <a:t> O(1/N) </a:t>
                          </a:r>
                          <a:r>
                            <a:rPr lang="ru-RU" baseline="0" dirty="0" smtClean="0"/>
                            <a:t>она будет равна</a:t>
                          </a:r>
                        </a:p>
                        <a:p>
                          <a:pPr marL="0" indent="0" algn="ctr">
                            <a:buFont typeface="Arial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i="1" baseline="0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baseline="0" smtClean="0"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e>
                                    </m:func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b="0" i="1" baseline="0" smtClean="0">
                                                <a:latin typeface="Cambria Math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baseline="0" smtClean="0"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baseline="0" smtClean="0">
                                                <a:latin typeface="Cambria Math" charset="0"/>
                                              </a:rPr>
                                              <m:t>𝑁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den>
                                </m:f>
                              </m:oMath>
                            </m:oMathPara>
                          </a14:m>
                          <a:endParaRPr lang="ru-RU" baseline="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charset="0"/>
                            <a:buNone/>
                          </a:pPr>
                          <a:r>
                            <a:rPr lang="ru-RU" b="1" baseline="0" dirty="0" smtClean="0"/>
                            <a:t>Факт 2</a:t>
                          </a:r>
                          <a:r>
                            <a:rPr lang="ru-RU" baseline="0" dirty="0" smtClean="0"/>
                            <a:t>: Пусть дана хеш-таблица, где элементы размещаются в </a:t>
                          </a:r>
                          <a:r>
                            <a:rPr lang="en-US" baseline="0" dirty="0" smtClean="0"/>
                            <a:t>N </a:t>
                          </a:r>
                          <a:r>
                            <a:rPr lang="ru-RU" baseline="0" dirty="0" smtClean="0"/>
                            <a:t>списков, но правило размещения таково: при вставке элемента посчитаем для него </a:t>
                          </a:r>
                          <a:r>
                            <a:rPr lang="en-US" baseline="0" dirty="0" smtClean="0"/>
                            <a:t>d </a:t>
                          </a:r>
                          <a:r>
                            <a:rPr lang="ru-RU" baseline="0" dirty="0" smtClean="0"/>
                            <a:t>независимых </a:t>
                          </a:r>
                          <a:r>
                            <a:rPr lang="ru-RU" baseline="0" dirty="0" err="1" smtClean="0"/>
                            <a:t>хешей</a:t>
                          </a:r>
                          <a:r>
                            <a:rPr lang="ru-RU" baseline="0" dirty="0" smtClean="0"/>
                            <a:t> и выберем самый короткий список, соответствующий одному из полученных </a:t>
                          </a:r>
                          <a:r>
                            <a:rPr lang="ru-RU" baseline="0" dirty="0" err="1" smtClean="0"/>
                            <a:t>хешей</a:t>
                          </a:r>
                          <a:r>
                            <a:rPr lang="ru-RU" baseline="0" dirty="0" smtClean="0"/>
                            <a:t>.</a:t>
                          </a:r>
                          <a:r>
                            <a:rPr lang="en-US" baseline="0" dirty="0" smtClean="0"/>
                            <a:t/>
                          </a:r>
                          <a:br>
                            <a:rPr lang="en-US" baseline="0" dirty="0" smtClean="0"/>
                          </a:br>
                          <a:r>
                            <a:rPr lang="en-US" baseline="0" dirty="0" smtClean="0"/>
                            <a:t/>
                          </a:r>
                          <a:br>
                            <a:rPr lang="en-US" baseline="0" dirty="0" smtClean="0"/>
                          </a:br>
                          <a:r>
                            <a:rPr lang="ru-RU" baseline="0" dirty="0" smtClean="0"/>
                            <a:t>Вставим </a:t>
                          </a:r>
                          <a:r>
                            <a:rPr lang="en-US" baseline="0" dirty="0" smtClean="0"/>
                            <a:t>N </a:t>
                          </a:r>
                          <a:r>
                            <a:rPr lang="ru-RU" baseline="0" dirty="0" smtClean="0"/>
                            <a:t>случайных элементов в такую хеш-таблицу. Какова будет длина максимально заполненного списка на этот раз?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С вероятностью </a:t>
                          </a:r>
                          <a:r>
                            <a:rPr lang="en-US" baseline="0" dirty="0" smtClean="0"/>
                            <a:t>&gt;= 1 - O(1/N)</a:t>
                          </a:r>
                          <a:r>
                            <a:rPr lang="ru-RU" baseline="0" dirty="0" smtClean="0"/>
                            <a:t> она составит</a:t>
                          </a:r>
                          <a:endParaRPr lang="en-US" baseline="0" dirty="0" smtClean="0"/>
                        </a:p>
                        <a:p>
                          <a:pPr marL="0" indent="0" algn="ctr">
                            <a:buFont typeface="Arial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b="0" i="1" baseline="0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b="0" i="1" baseline="0" smtClean="0">
                                                <a:latin typeface="Cambria Math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baseline="0" smtClean="0"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baseline="0" smtClean="0">
                                                <a:latin typeface="Cambria Math" charset="0"/>
                                              </a:rPr>
                                              <m:t>𝑁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baseline="0" smtClean="0">
                                            <a:latin typeface="Cambria Math" charset="0"/>
                                          </a:rPr>
                                          <m:t>𝑑</m:t>
                                        </m:r>
                                      </m:e>
                                    </m:func>
                                  </m:den>
                                </m:f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+ </m:t>
                                </m:r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𝑂</m:t>
                                </m:r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ru-RU" baseline="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charset="0"/>
                            <a:buNone/>
                          </a:pPr>
                          <a:r>
                            <a:rPr lang="ru-RU" baseline="0" dirty="0" smtClean="0"/>
                            <a:t>Использование двух хеш-функций вместо одной улучшает асимптотику длины наиболее занятого списка.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Использование большего числа только уменьшает константу в </a:t>
                          </a:r>
                          <a:r>
                            <a:rPr lang="en-US" baseline="0" dirty="0" smtClean="0"/>
                            <a:t>O().</a:t>
                          </a:r>
                          <a:endParaRPr lang="ru-RU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577836"/>
                  </p:ext>
                </p:extLst>
              </p:nvPr>
            </p:nvGraphicFramePr>
            <p:xfrm>
              <a:off x="0" y="365761"/>
              <a:ext cx="12192000" cy="4983608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Power</a:t>
                          </a:r>
                          <a:r>
                            <a:rPr lang="en-US" sz="2400" baseline="0" dirty="0" smtClean="0"/>
                            <a:t> of two choices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ru-RU" baseline="0" dirty="0" smtClean="0"/>
                            <a:t>Зачем в фильтре </a:t>
                          </a:r>
                          <a:r>
                            <a:rPr lang="ru-RU" baseline="0" dirty="0" err="1" smtClean="0"/>
                            <a:t>Блума</a:t>
                          </a:r>
                          <a:r>
                            <a:rPr lang="ru-RU" baseline="0" dirty="0" smtClean="0"/>
                            <a:t> использовать несколько независимых </a:t>
                          </a:r>
                          <a:r>
                            <a:rPr lang="ru-RU" baseline="0" dirty="0" err="1" smtClean="0"/>
                            <a:t>хешей</a:t>
                          </a:r>
                          <a:r>
                            <a:rPr lang="ru-RU" baseline="0" dirty="0" smtClean="0"/>
                            <a:t>?</a:t>
                          </a:r>
                          <a:endParaRPr lang="en-US" baseline="0" dirty="0" smtClean="0"/>
                        </a:p>
                      </a:txBody>
                      <a:tcPr/>
                    </a:tc>
                  </a:tr>
                  <a:tr h="12091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72727" r="-100" b="-252525"/>
                          </a:stretch>
                        </a:blipFill>
                      </a:tcPr>
                    </a:tc>
                  </a:tr>
                  <a:tr h="23063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90237" r="-100" b="-31926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charset="0"/>
                            <a:buNone/>
                          </a:pPr>
                          <a:r>
                            <a:rPr lang="ru-RU" baseline="0" dirty="0" smtClean="0"/>
                            <a:t>Использование двух хеш-функций вместо одной улучшает асимптотику длины наиболее занятого списка.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Использование большего числа только уменьшает константу в </a:t>
                          </a:r>
                          <a:r>
                            <a:rPr lang="en-US" baseline="0" dirty="0" smtClean="0"/>
                            <a:t>O().</a:t>
                          </a:r>
                          <a:endParaRPr lang="ru-RU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7535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6787</TotalTime>
  <Words>1612</Words>
  <Application>Microsoft Macintosh PowerPoint</Application>
  <PresentationFormat>Widescreen</PresentationFormat>
  <Paragraphs>350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Mangal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170</cp:revision>
  <cp:lastPrinted>2017-11-27T09:09:54Z</cp:lastPrinted>
  <dcterms:created xsi:type="dcterms:W3CDTF">2016-09-20T13:25:15Z</dcterms:created>
  <dcterms:modified xsi:type="dcterms:W3CDTF">2017-12-03T09:02:35Z</dcterms:modified>
</cp:coreProperties>
</file>