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0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2" r:id="rId21"/>
    <p:sldId id="279" r:id="rId22"/>
    <p:sldId id="283" r:id="rId23"/>
    <p:sldId id="282" r:id="rId24"/>
    <p:sldId id="281" r:id="rId25"/>
    <p:sldId id="259" r:id="rId26"/>
    <p:sldId id="270" r:id="rId27"/>
    <p:sldId id="275" r:id="rId28"/>
    <p:sldId id="274" r:id="rId29"/>
    <p:sldId id="273" r:id="rId30"/>
    <p:sldId id="286" r:id="rId31"/>
    <p:sldId id="285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  <p:sldId id="28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6012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9795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529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10.12.2018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39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27780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Задача ФС: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создавать каталоги и файлы,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отыскивать каталоги и файлы по имени,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писать данные в файлы и читать их,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делать вышеперечисленное надёжно и эффективно.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559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599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msec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с диска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</a:t>
                      </a:r>
                      <a:r>
                        <a:rPr lang="ru-RU" b="1" dirty="0"/>
                        <a:t>дней только на позиционирование читающей головки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49ADF6-6F45-B448-8FCD-CDD873200D01}"/>
              </a:ext>
            </a:extLst>
          </p:cNvPr>
          <p:cNvSpPr/>
          <p:nvPr/>
        </p:nvSpPr>
        <p:spPr>
          <a:xfrm>
            <a:off x="3283027" y="4192446"/>
            <a:ext cx="3076584" cy="175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Стоит рассказать о том, что </a:t>
            </a:r>
            <a:r>
              <a:rPr lang="en-US" dirty="0"/>
              <a:t>RAM – </a:t>
            </a:r>
            <a:r>
              <a:rPr lang="ru-RU" dirty="0"/>
              <a:t>это тоже не память со случайным доступом и там есть свои </a:t>
            </a:r>
            <a:r>
              <a:rPr lang="en-US" dirty="0"/>
              <a:t>”seeks” – RAS </a:t>
            </a:r>
            <a:r>
              <a:rPr lang="ru-RU" dirty="0"/>
              <a:t>и </a:t>
            </a:r>
            <a:r>
              <a:rPr lang="en-US"/>
              <a:t>CAS.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 descr="Image result for disk defragm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1554481"/>
            <a:ext cx="6334125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73849"/>
              </p:ext>
            </p:extLst>
          </p:nvPr>
        </p:nvGraphicFramePr>
        <p:xfrm>
          <a:off x="0" y="365761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15">
                <a:tc>
                  <a:txBody>
                    <a:bodyPr/>
                    <a:lstStyle/>
                    <a:p>
                      <a:r>
                        <a:rPr lang="ru-RU" sz="2400" dirty="0"/>
                        <a:t>Та же проблема с</a:t>
                      </a:r>
                      <a:r>
                        <a:rPr lang="ru-RU" sz="2400" baseline="0" dirty="0"/>
                        <a:t> содержимым файлов: их надо располагать так, чтобы не создавать случайного доступа к диску.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1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5423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специальной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1575"/>
              </p:ext>
            </p:extLst>
          </p:nvPr>
        </p:nvGraphicFramePr>
        <p:xfrm>
          <a:off x="0" y="365760"/>
          <a:ext cx="12192000" cy="55769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специальной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NVM</a:t>
                      </a:r>
                      <a:r>
                        <a:rPr lang="en-US" baseline="0" dirty="0"/>
                        <a:t> (Non-Volatile Memory)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</a:t>
                      </a:r>
                      <a:r>
                        <a:rPr lang="ru-RU" baseline="0" dirty="0"/>
                        <a:t> с произвольным доступом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которая</a:t>
                      </a:r>
                      <a:r>
                        <a:rPr lang="ru-RU" baseline="0" dirty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/>
                        <a:t>+ по скорости сопоставима с </a:t>
                      </a:r>
                      <a:r>
                        <a:rPr lang="en-US" baseline="0" dirty="0"/>
                        <a:t>DRAM,</a:t>
                      </a:r>
                    </a:p>
                    <a:p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объём – единицы терабайт,</a:t>
                      </a:r>
                    </a:p>
                    <a:p>
                      <a:r>
                        <a:rPr lang="ru-RU" baseline="0" dirty="0"/>
                        <a:t>- пока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разработчики не понимают, как поддержать </a:t>
                      </a:r>
                      <a:r>
                        <a:rPr lang="en-US" baseline="0" dirty="0"/>
                        <a:t>NVM </a:t>
                      </a:r>
                      <a:r>
                        <a:rPr lang="ru-RU" baseline="0" dirty="0"/>
                        <a:t>со стороны ОС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03" y="5947829"/>
            <a:ext cx="3947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</a:t>
            </a: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6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 </a:t>
                      </a:r>
                      <a:r>
                        <a:rPr lang="ru-RU" sz="3200" dirty="0"/>
                        <a:t>для чтения/записи файлов</a:t>
                      </a:r>
                      <a:r>
                        <a:rPr lang="en-US" sz="3200" dirty="0"/>
                        <a:t>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/>
            </a:br>
            <a:r>
              <a:rPr lang="ru-RU" sz="2000" dirty="0"/>
              <a:t>разных устройствах.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  <a:r>
                        <a:rPr lang="ru-RU" baseline="0" dirty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ФС – видимая</a:t>
                      </a:r>
                      <a:r>
                        <a:rPr lang="ru-RU" baseline="0" dirty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– механизм</a:t>
                      </a:r>
                      <a:r>
                        <a:rPr lang="ru-RU" baseline="0" dirty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Если файлов тысячи, то</a:t>
            </a:r>
            <a:br>
              <a:rPr lang="ru-RU" dirty="0"/>
            </a:br>
            <a:r>
              <a:rPr lang="ru-RU" dirty="0"/>
              <a:t>список становится неудобным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8183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решает проблему гонок с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меньше работы про обходу пути.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551B9-E397-8140-AA81-250FF7A0D662}"/>
              </a:ext>
            </a:extLst>
          </p:cNvPr>
          <p:cNvSpPr txBox="1"/>
          <p:nvPr/>
        </p:nvSpPr>
        <p:spPr>
          <a:xfrm>
            <a:off x="2478795" y="2930487"/>
            <a:ext cx="6444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Рассказать о </a:t>
            </a:r>
            <a:r>
              <a:rPr lang="en-US" dirty="0"/>
              <a:t>race conditions:</a:t>
            </a:r>
          </a:p>
          <a:p>
            <a:endParaRPr lang="en-US" dirty="0"/>
          </a:p>
          <a:p>
            <a:r>
              <a:rPr lang="en-US" dirty="0"/>
              <a:t>if (access(path, R_OK))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 = open(path, O_RDONLY);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lstat</a:t>
            </a:r>
            <a:r>
              <a:rPr lang="en-US" dirty="0"/>
              <a:t>(link, &amp;</a:t>
            </a:r>
            <a:r>
              <a:rPr lang="en-US" dirty="0" err="1"/>
              <a:t>st</a:t>
            </a:r>
            <a:r>
              <a:rPr lang="en-US" dirty="0"/>
              <a:t>);</a:t>
            </a:r>
          </a:p>
          <a:p>
            <a:r>
              <a:rPr lang="en-US" dirty="0" err="1"/>
              <a:t>readlink</a:t>
            </a:r>
            <a:r>
              <a:rPr lang="en-US" dirty="0"/>
              <a:t>(link,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st.st_size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создаёт файл, у которого изначально нет имени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  <a:r>
                        <a:rPr lang="en-US" sz="4000" dirty="0"/>
                        <a:t>,</a:t>
                      </a:r>
                      <a:endParaRPr lang="ru-RU" sz="4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предоставлять</a:t>
                      </a:r>
                      <a:r>
                        <a:rPr lang="ru-RU" sz="4000" baseline="0" dirty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/>
                        <a:t> </a:t>
                      </a:r>
                      <a:r>
                        <a:rPr lang="ru-RU" sz="3600" dirty="0"/>
                        <a:t>хранят данные на том компьютере, где исполняется ОС.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2068DC-E826-C94E-A8A9-96F31257BDC4}"/>
              </a:ext>
            </a:extLst>
          </p:cNvPr>
          <p:cNvSpPr/>
          <p:nvPr/>
        </p:nvSpPr>
        <p:spPr>
          <a:xfrm>
            <a:off x="6202497" y="1035586"/>
            <a:ext cx="5816906" cy="42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Это уже не всегда верно: технически стало можно в собрать в форм-факторе </a:t>
            </a:r>
            <a:r>
              <a:rPr lang="en-US" sz="2400" dirty="0"/>
              <a:t>PCIe-</a:t>
            </a:r>
            <a:r>
              <a:rPr lang="ru-RU" sz="2400" dirty="0"/>
              <a:t>карты компьютер с 16 ядрами </a:t>
            </a:r>
            <a:r>
              <a:rPr lang="en-US" sz="2400" dirty="0"/>
              <a:t>ARM, 512Gb RAM, 2x100Gb </a:t>
            </a:r>
            <a:r>
              <a:rPr lang="en-US" sz="2400" dirty="0" err="1"/>
              <a:t>ethrenet</a:t>
            </a:r>
            <a:r>
              <a:rPr lang="en-US" sz="2400" dirty="0"/>
              <a:t>-</a:t>
            </a:r>
            <a:r>
              <a:rPr lang="ru-RU" sz="2400" dirty="0"/>
              <a:t>портами и </a:t>
            </a:r>
            <a:r>
              <a:rPr lang="en-US" sz="2400" dirty="0"/>
              <a:t>16 </a:t>
            </a:r>
            <a:r>
              <a:rPr lang="ru-RU" sz="2400" dirty="0"/>
              <a:t>портами</a:t>
            </a:r>
            <a:r>
              <a:rPr lang="en-US" sz="2400" dirty="0"/>
              <a:t> </a:t>
            </a:r>
            <a:r>
              <a:rPr lang="ru-RU" sz="2400" dirty="0"/>
              <a:t>для подключения </a:t>
            </a:r>
            <a:r>
              <a:rPr lang="en-US" sz="2400" dirty="0"/>
              <a:t>PCIe-</a:t>
            </a:r>
            <a:r>
              <a:rPr lang="ru-RU" sz="2400" dirty="0"/>
              <a:t>устройств хранения</a:t>
            </a:r>
            <a:r>
              <a:rPr lang="en-US" sz="2400" dirty="0"/>
              <a:t> </a:t>
            </a:r>
            <a:r>
              <a:rPr lang="ru-RU" sz="2400" dirty="0"/>
              <a:t>и 24 </a:t>
            </a:r>
            <a:r>
              <a:rPr lang="en-US" sz="2400" dirty="0"/>
              <a:t>SATA-</a:t>
            </a:r>
            <a:r>
              <a:rPr lang="ru-RU" sz="2400" dirty="0"/>
              <a:t>портами. Например, </a:t>
            </a:r>
            <a:r>
              <a:rPr lang="en-US" sz="2400" dirty="0"/>
              <a:t>Mellanox </a:t>
            </a:r>
            <a:r>
              <a:rPr lang="en-US" sz="2400" dirty="0" err="1"/>
              <a:t>BlueField</a:t>
            </a:r>
            <a:r>
              <a:rPr lang="en-US" sz="2400" dirty="0"/>
              <a:t>. </a:t>
            </a:r>
            <a:r>
              <a:rPr lang="ru-RU" sz="2400" dirty="0"/>
              <a:t>Такое устройство может предоставлять куда более богатый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4867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3068</Words>
  <Application>Microsoft Macintosh PowerPoint</Application>
  <PresentationFormat>Widescreen</PresentationFormat>
  <Paragraphs>603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37</cp:revision>
  <cp:lastPrinted>2018-09-17T07:23:44Z</cp:lastPrinted>
  <dcterms:created xsi:type="dcterms:W3CDTF">2016-09-20T13:25:15Z</dcterms:created>
  <dcterms:modified xsi:type="dcterms:W3CDTF">2018-12-10T08:00:02Z</dcterms:modified>
</cp:coreProperties>
</file>