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80" r:id="rId3"/>
    <p:sldId id="317" r:id="rId4"/>
    <p:sldId id="349" r:id="rId5"/>
    <p:sldId id="318" r:id="rId6"/>
    <p:sldId id="319" r:id="rId7"/>
    <p:sldId id="320" r:id="rId8"/>
    <p:sldId id="323" r:id="rId9"/>
    <p:sldId id="324" r:id="rId10"/>
    <p:sldId id="325" r:id="rId11"/>
    <p:sldId id="326" r:id="rId12"/>
    <p:sldId id="328" r:id="rId13"/>
    <p:sldId id="329" r:id="rId14"/>
    <p:sldId id="341" r:id="rId15"/>
    <p:sldId id="343" r:id="rId16"/>
    <p:sldId id="342" r:id="rId17"/>
    <p:sldId id="344" r:id="rId18"/>
    <p:sldId id="345" r:id="rId19"/>
    <p:sldId id="346" r:id="rId20"/>
    <p:sldId id="347" r:id="rId21"/>
    <p:sldId id="348" r:id="rId22"/>
    <p:sldId id="331" r:id="rId23"/>
    <p:sldId id="327" r:id="rId24"/>
    <p:sldId id="330" r:id="rId25"/>
    <p:sldId id="302" r:id="rId26"/>
    <p:sldId id="350" r:id="rId27"/>
    <p:sldId id="309" r:id="rId28"/>
    <p:sldId id="378" r:id="rId29"/>
    <p:sldId id="374" r:id="rId30"/>
    <p:sldId id="375" r:id="rId31"/>
    <p:sldId id="377" r:id="rId32"/>
    <p:sldId id="381" r:id="rId33"/>
    <p:sldId id="337" r:id="rId34"/>
    <p:sldId id="338" r:id="rId35"/>
    <p:sldId id="384" r:id="rId36"/>
    <p:sldId id="387" r:id="rId37"/>
    <p:sldId id="385" r:id="rId38"/>
    <p:sldId id="38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9" autoAdjust="0"/>
    <p:restoredTop sz="94733"/>
  </p:normalViewPr>
  <p:slideViewPr>
    <p:cSldViewPr snapToGrid="0">
      <p:cViewPr varScale="1">
        <p:scale>
          <a:sx n="115" d="100"/>
          <a:sy n="115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616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5390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8715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994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013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7743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499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70183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75249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8489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979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5758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11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1367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3862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3144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39992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75224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2693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6043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9422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95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982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9628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107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29130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1420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7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2170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7307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187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84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8521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94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357767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wn.net/Articles/79600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pubs/archive/46403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gacy.gitbook.com/book/bagder/http2-explained/detail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76703/,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xboe/libu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1873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/42434872/39867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0966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537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7905"/>
              </p:ext>
            </p:extLst>
          </p:nvPr>
        </p:nvGraphicFramePr>
        <p:xfrm>
          <a:off x="0" y="365760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могут сказать, что записать данные не удалось,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не указывают диапазон страниц, которые не удалось записать.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с этим бороться?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Упорядочивать записи в файл: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заголовок, который ссылается на новые данные,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следить за использованием областей и перезаписывать только те, которые не используются.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4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8080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1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1542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 &lt;-- </a:t>
                      </a:r>
                      <a:r>
                        <a:rPr lang="ru-RU" baseline="0" dirty="0"/>
                        <a:t>файл будет расти бесконечно? как удалять старые данные?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2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2196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Sparse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быть с перезаписями?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append-only files,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...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POSIX API </a:t>
                      </a:r>
                      <a:r>
                        <a:rPr lang="ru-RU" baseline="0" dirty="0"/>
                        <a:t>поддерживает операцию «заменить часть файла нулями». ФС вроде </a:t>
                      </a:r>
                      <a:r>
                        <a:rPr lang="en-US" baseline="0" dirty="0" err="1"/>
                        <a:t>ext</a:t>
                      </a:r>
                      <a:r>
                        <a:rPr lang="en-US" baseline="0" dirty="0"/>
                        <a:t>*, </a:t>
                      </a:r>
                      <a:r>
                        <a:rPr lang="en-US" baseline="0" dirty="0" err="1"/>
                        <a:t>xfs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bsd</a:t>
                      </a:r>
                      <a:r>
                        <a:rPr lang="en-US" baseline="0" dirty="0"/>
                        <a:t> ffs </a:t>
                      </a:r>
                      <a:r>
                        <a:rPr lang="ru-RU" baseline="0" dirty="0"/>
                        <a:t>реализуют её эффективно и не хранят нули на диске.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Файлы с дырками называются </a:t>
                      </a:r>
                      <a:r>
                        <a:rPr lang="en-US" baseline="0" dirty="0"/>
                        <a:t>sparse files.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См. также: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fallocate</a:t>
                      </a:r>
                      <a:r>
                        <a:rPr lang="en-US" baseline="0" dirty="0"/>
                        <a:t>(2),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logical &amp; physical size </a:t>
                      </a: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struct stat.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716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6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38681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0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475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9256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4216"/>
              </p:ext>
            </p:extLst>
          </p:nvPr>
        </p:nvGraphicFramePr>
        <p:xfrm>
          <a:off x="0" y="365760"/>
          <a:ext cx="12192000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69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93143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ФС в </a:t>
                      </a:r>
                      <a:r>
                        <a:rPr lang="en-US" dirty="0"/>
                        <a:t>persistent memory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direct access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Какой путь проделывают данные при вызове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    int r = read(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buf_size</a:t>
                      </a:r>
                      <a:r>
                        <a:rPr lang="en-US" baseline="0" dirty="0"/>
                        <a:t>);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Диск --</a:t>
                      </a:r>
                      <a:r>
                        <a:rPr lang="en-US" baseline="0" dirty="0"/>
                        <a:t>&gt; page cache --&gt; </a:t>
                      </a:r>
                      <a:r>
                        <a:rPr lang="ru-RU" baseline="0" dirty="0"/>
                        <a:t>память процесса, который позвал </a:t>
                      </a:r>
                      <a:r>
                        <a:rPr lang="en-US" baseline="0" dirty="0"/>
                        <a:t>read().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Если ФС расположена в </a:t>
                      </a:r>
                      <a:r>
                        <a:rPr lang="en-US" baseline="0" dirty="0"/>
                        <a:t>persistent memory, </a:t>
                      </a:r>
                      <a:r>
                        <a:rPr lang="ru-RU" baseline="0" dirty="0"/>
                        <a:t>то её содержимое уже видно как обычная память: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копирование в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излишне,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memory-mapped </a:t>
                      </a:r>
                      <a:r>
                        <a:rPr lang="ru-RU" baseline="0" dirty="0"/>
                        <a:t>файлов страницы </a:t>
                      </a:r>
                      <a:r>
                        <a:rPr lang="en-US" baseline="0" dirty="0"/>
                        <a:t>persistent memory</a:t>
                      </a:r>
                      <a:r>
                        <a:rPr lang="ru-RU" baseline="0" dirty="0"/>
                        <a:t> можно сразу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отображать в адресное пространство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Как это будет взаимодействовать с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дырками в файлах, которым не соответствует ни один блок на устройстве, хранящем ФС?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truncate?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64747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3"/>
                        </a:rPr>
                        <a:t>https://lwn.net/Articles/357767/</a:t>
                      </a:r>
                      <a:endParaRPr lang="en-GB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>
                          <a:hlinkClick r:id="rId4"/>
                        </a:rPr>
                        <a:t>https://lwn.net/Articles/796000/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0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8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7598"/>
              </p:ext>
            </p:extLst>
          </p:nvPr>
        </p:nvGraphicFramePr>
        <p:xfrm>
          <a:off x="0" y="365760"/>
          <a:ext cx="12192000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5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5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r>
                        <a:rPr lang="ru-RU" baseline="0" dirty="0"/>
                        <a:t>Пусть у нас есть файловый сервер, которые предоставляет следующие операции: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прочесть данные из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дописать данные в конец файла,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превратить часть файла в дырку.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 для такого файлового сервера добавить возможность асинхронной репликации? Файл на реплике всегда должен быть в согласованном состоянии.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 чём проблема: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4219"/>
              </p:ext>
            </p:extLst>
          </p:nvPr>
        </p:nvGraphicFramePr>
        <p:xfrm>
          <a:off x="203200" y="410744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373255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364259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93979"/>
              </p:ext>
            </p:extLst>
          </p:nvPr>
        </p:nvGraphicFramePr>
        <p:xfrm>
          <a:off x="6096000" y="4573389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7322"/>
              </p:ext>
            </p:extLst>
          </p:nvPr>
        </p:nvGraphicFramePr>
        <p:xfrm>
          <a:off x="203200" y="5039335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4646855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4676935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6900"/>
              </p:ext>
            </p:extLst>
          </p:nvPr>
        </p:nvGraphicFramePr>
        <p:xfrm>
          <a:off x="6096000" y="5719525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5344633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5254672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3507698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464685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716"/>
              </p:ext>
            </p:extLst>
          </p:nvPr>
        </p:nvGraphicFramePr>
        <p:xfrm>
          <a:off x="0" y="365760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55">
                <a:tc gridSpan="2">
                  <a:txBody>
                    <a:bodyPr/>
                    <a:lstStyle/>
                    <a:p>
                      <a:r>
                        <a:rPr lang="en-US" dirty="0"/>
                        <a:t>Master-slave </a:t>
                      </a:r>
                      <a:r>
                        <a:rPr lang="ru-RU" dirty="0"/>
                        <a:t>репликация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Master replica</a:t>
                      </a:r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Slave replica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55">
                <a:tc gridSpan="2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Вывод: исполнять </a:t>
                      </a:r>
                      <a:r>
                        <a:rPr lang="en-US" baseline="0" dirty="0" err="1"/>
                        <a:t>punch_holes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сразу при получении запроса нельзя, их надо </a:t>
                      </a:r>
                      <a:r>
                        <a:rPr lang="ru-RU" baseline="0" dirty="0" err="1"/>
                        <a:t>журналировать</a:t>
                      </a:r>
                      <a:r>
                        <a:rPr lang="ru-RU" baseline="0" dirty="0"/>
                        <a:t> и исполнять позже.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Домашнее задание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придумайте механизм </a:t>
                      </a:r>
                      <a:r>
                        <a:rPr lang="ru-RU" baseline="0" dirty="0" err="1"/>
                        <a:t>журналирования</a:t>
                      </a:r>
                      <a:r>
                        <a:rPr lang="ru-RU" baseline="0" dirty="0"/>
                        <a:t> дырок для </a:t>
                      </a:r>
                      <a:r>
                        <a:rPr lang="en-US" baseline="0" dirty="0"/>
                        <a:t>master-slave </a:t>
                      </a:r>
                      <a:r>
                        <a:rPr lang="ru-RU" baseline="0" dirty="0"/>
                        <a:t>репликации </a:t>
                      </a:r>
                      <a:r>
                        <a:rPr lang="en-US" baseline="0" dirty="0"/>
                        <a:t>append-only </a:t>
                      </a:r>
                      <a:r>
                        <a:rPr lang="ru-RU" baseline="0" dirty="0"/>
                        <a:t>файлов.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31807"/>
              </p:ext>
            </p:extLst>
          </p:nvPr>
        </p:nvGraphicFramePr>
        <p:xfrm>
          <a:off x="203200" y="1893051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44577" y="1518159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18546" y="1428198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92350"/>
              </p:ext>
            </p:extLst>
          </p:nvPr>
        </p:nvGraphicFramePr>
        <p:xfrm>
          <a:off x="6096000" y="2358997"/>
          <a:ext cx="27048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5411"/>
              </p:ext>
            </p:extLst>
          </p:nvPr>
        </p:nvGraphicFramePr>
        <p:xfrm>
          <a:off x="203200" y="2824943"/>
          <a:ext cx="5892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>
          <a:xfrm>
            <a:off x="644577" y="2432463"/>
            <a:ext cx="4886793" cy="389844"/>
          </a:xfrm>
          <a:custGeom>
            <a:avLst/>
            <a:gdLst>
              <a:gd name="connsiteX0" fmla="*/ 3312826 w 3312826"/>
              <a:gd name="connsiteY0" fmla="*/ 359864 h 389844"/>
              <a:gd name="connsiteX1" fmla="*/ 1169233 w 3312826"/>
              <a:gd name="connsiteY1" fmla="*/ 100 h 389844"/>
              <a:gd name="connsiteX2" fmla="*/ 0 w 3312826"/>
              <a:gd name="connsiteY2" fmla="*/ 389844 h 38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2826" h="389844">
                <a:moveTo>
                  <a:pt x="3312826" y="359864"/>
                </a:moveTo>
                <a:cubicBezTo>
                  <a:pt x="2517098" y="177483"/>
                  <a:pt x="1721371" y="-4897"/>
                  <a:pt x="1169233" y="100"/>
                </a:cubicBezTo>
                <a:cubicBezTo>
                  <a:pt x="617095" y="5097"/>
                  <a:pt x="0" y="389844"/>
                  <a:pt x="0" y="38984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81862" y="2462543"/>
            <a:ext cx="1094282" cy="344774"/>
          </a:xfrm>
          <a:custGeom>
            <a:avLst/>
            <a:gdLst>
              <a:gd name="connsiteX0" fmla="*/ 1094282 w 1094282"/>
              <a:gd name="connsiteY0" fmla="*/ 344774 h 344774"/>
              <a:gd name="connsiteX1" fmla="*/ 524656 w 1094282"/>
              <a:gd name="connsiteY1" fmla="*/ 0 h 344774"/>
              <a:gd name="connsiteX2" fmla="*/ 0 w 1094282"/>
              <a:gd name="connsiteY2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344774">
                <a:moveTo>
                  <a:pt x="1094282" y="344774"/>
                </a:moveTo>
                <a:cubicBezTo>
                  <a:pt x="900659" y="172387"/>
                  <a:pt x="707036" y="0"/>
                  <a:pt x="524656" y="0"/>
                </a:cubicBezTo>
                <a:cubicBezTo>
                  <a:pt x="342276" y="0"/>
                  <a:pt x="0" y="344774"/>
                  <a:pt x="0" y="344774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68889"/>
              </p:ext>
            </p:extLst>
          </p:nvPr>
        </p:nvGraphicFramePr>
        <p:xfrm>
          <a:off x="6096000" y="3505133"/>
          <a:ext cx="4263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6537377" y="3130241"/>
            <a:ext cx="3432748" cy="359764"/>
          </a:xfrm>
          <a:custGeom>
            <a:avLst/>
            <a:gdLst>
              <a:gd name="connsiteX0" fmla="*/ 3432748 w 3432748"/>
              <a:gd name="connsiteY0" fmla="*/ 359764 h 359764"/>
              <a:gd name="connsiteX1" fmla="*/ 1828800 w 3432748"/>
              <a:gd name="connsiteY1" fmla="*/ 0 h 359764"/>
              <a:gd name="connsiteX2" fmla="*/ 0 w 3432748"/>
              <a:gd name="connsiteY2" fmla="*/ 359764 h 359764"/>
              <a:gd name="connsiteX3" fmla="*/ 0 w 3432748"/>
              <a:gd name="connsiteY3" fmla="*/ 359764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748" h="359764">
                <a:moveTo>
                  <a:pt x="3432748" y="359764"/>
                </a:moveTo>
                <a:cubicBezTo>
                  <a:pt x="2916836" y="179882"/>
                  <a:pt x="2400925" y="0"/>
                  <a:pt x="1828800" y="0"/>
                </a:cubicBezTo>
                <a:cubicBezTo>
                  <a:pt x="1256675" y="0"/>
                  <a:pt x="0" y="359764"/>
                  <a:pt x="0" y="359764"/>
                </a:cubicBezTo>
                <a:lnTo>
                  <a:pt x="0" y="359764"/>
                </a:ln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11346" y="3040280"/>
            <a:ext cx="2023672" cy="464715"/>
          </a:xfrm>
          <a:custGeom>
            <a:avLst/>
            <a:gdLst>
              <a:gd name="connsiteX0" fmla="*/ 2023672 w 2023672"/>
              <a:gd name="connsiteY0" fmla="*/ 449725 h 464715"/>
              <a:gd name="connsiteX1" fmla="*/ 689547 w 2023672"/>
              <a:gd name="connsiteY1" fmla="*/ 20 h 464715"/>
              <a:gd name="connsiteX2" fmla="*/ 0 w 2023672"/>
              <a:gd name="connsiteY2" fmla="*/ 464715 h 46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672" h="464715">
                <a:moveTo>
                  <a:pt x="2023672" y="449725"/>
                </a:moveTo>
                <a:cubicBezTo>
                  <a:pt x="1525249" y="223623"/>
                  <a:pt x="1026826" y="-2478"/>
                  <a:pt x="689547" y="20"/>
                </a:cubicBezTo>
                <a:cubicBezTo>
                  <a:pt x="352268" y="2518"/>
                  <a:pt x="0" y="464715"/>
                  <a:pt x="0" y="464715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957810" y="1293306"/>
            <a:ext cx="164892" cy="2773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122702" y="2432463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06066"/>
              </p:ext>
            </p:extLst>
          </p:nvPr>
        </p:nvGraphicFramePr>
        <p:xfrm>
          <a:off x="-2" y="365761"/>
          <a:ext cx="12192002" cy="4416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" y="365761"/>
          <a:ext cx="12192002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7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647"/>
              </p:ext>
            </p:extLst>
          </p:nvPr>
        </p:nvGraphicFramePr>
        <p:xfrm>
          <a:off x="-2" y="365761"/>
          <a:ext cx="1219200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open(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char *path,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mode,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flags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read(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void *</a:t>
                      </a:r>
                      <a:r>
                        <a:rPr lang="en-US" dirty="0" err="1"/>
                        <a:t>buf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size_t</a:t>
                      </a:r>
                      <a:r>
                        <a:rPr lang="en-US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write(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const</a:t>
                      </a:r>
                      <a:r>
                        <a:rPr lang="en-US" baseline="0" dirty="0"/>
                        <a:t> void *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size_t</a:t>
                      </a:r>
                      <a:r>
                        <a:rPr lang="en-US" baseline="0" dirty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/>
                        <a:t>close(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74827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Будет ли оно работать эффективно?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5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58055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Синхронный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асинхронный ввод-вывод, </a:t>
                      </a:r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multiplexing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516914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95470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наивное копирование файла с одного диска на другой: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Как расположены во времени обращения к дискам?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A5A72FA-51CE-9E48-B4DE-1B7DE027739B}"/>
              </a:ext>
            </a:extLst>
          </p:cNvPr>
          <p:cNvGraphicFramePr>
            <a:graphicFrameLocks noGrp="1"/>
          </p:cNvGraphicFramePr>
          <p:nvPr/>
        </p:nvGraphicFramePr>
        <p:xfrm>
          <a:off x="2550434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A134AC-875A-9340-B522-B7C9162F9AB7}"/>
              </a:ext>
            </a:extLst>
          </p:cNvPr>
          <p:cNvGraphicFramePr>
            <a:graphicFrameLocks noGrp="1"/>
          </p:cNvGraphicFramePr>
          <p:nvPr/>
        </p:nvGraphicFramePr>
        <p:xfrm>
          <a:off x="4132470" y="48842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EAA00AB-410F-594C-B2A4-A3B5E0421445}"/>
              </a:ext>
            </a:extLst>
          </p:cNvPr>
          <p:cNvGraphicFramePr>
            <a:graphicFrameLocks noGrp="1"/>
          </p:cNvGraphicFramePr>
          <p:nvPr/>
        </p:nvGraphicFramePr>
        <p:xfrm>
          <a:off x="5777205" y="3411083"/>
          <a:ext cx="24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7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73074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open(“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file.txt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”, O_RDONLY);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(NULL, length, PROT_READ, MAP_PRIVATE,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0);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/* work with @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 as if it were an array */</a:t>
                      </a: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(“%s\n”,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baseline="0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munmap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charset="0"/>
                          <a:cs typeface="Consolas" panose="020B0609020204030204" pitchFamily="49" charset="0"/>
                        </a:rPr>
                        <a:t>, length);</a:t>
                      </a:r>
                      <a:endParaRPr lang="ru-RU" dirty="0">
                        <a:latin typeface="Consolas" panose="020B0609020204030204" pitchFamily="49" charset="0"/>
                        <a:ea typeface="Menlo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  <a:ea typeface="Menlo" charset="0"/>
                          <a:cs typeface="Menlo" charset="0"/>
                        </a:rPr>
                        <a:t>Как это работает?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86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541"/>
              </p:ext>
            </p:extLst>
          </p:nvPr>
        </p:nvGraphicFramePr>
        <p:xfrm>
          <a:off x="0" y="365761"/>
          <a:ext cx="12192000" cy="5796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Обычно проблема хуже. Если ФС, между которыми делается копирование, сетевые, или расположены на быстрых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устройствах, то картина будет выглядеть так: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6476602" y="3429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14420"/>
            <a:ext cx="4996486" cy="718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1393F3-D64A-3D43-999D-83853EA62CD5}"/>
              </a:ext>
            </a:extLst>
          </p:cNvPr>
          <p:cNvGraphicFramePr>
            <a:graphicFrameLocks noGrp="1"/>
          </p:cNvGraphicFramePr>
          <p:nvPr/>
        </p:nvGraphicFramePr>
        <p:xfrm>
          <a:off x="11366774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F74248-3C79-EE40-AE3D-FA835CCB5D80}"/>
              </a:ext>
            </a:extLst>
          </p:cNvPr>
          <p:cNvCxnSpPr>
            <a:endCxn id="36" idx="1"/>
          </p:cNvCxnSpPr>
          <p:nvPr/>
        </p:nvCxnSpPr>
        <p:spPr>
          <a:xfrm>
            <a:off x="6684882" y="3614420"/>
            <a:ext cx="4681892" cy="71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C14E2-BCE1-6A47-9C11-CFAC483B44A3}"/>
              </a:ext>
            </a:extLst>
          </p:cNvPr>
          <p:cNvCxnSpPr/>
          <p:nvPr/>
        </p:nvCxnSpPr>
        <p:spPr>
          <a:xfrm>
            <a:off x="11575054" y="4327648"/>
            <a:ext cx="616946" cy="11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F100A-B260-B045-A2B5-743DBEC655CB}"/>
              </a:ext>
            </a:extLst>
          </p:cNvPr>
          <p:cNvGraphicFramePr>
            <a:graphicFrameLocks noGrp="1"/>
          </p:cNvGraphicFramePr>
          <p:nvPr/>
        </p:nvGraphicFramePr>
        <p:xfrm>
          <a:off x="6684882" y="3411083"/>
          <a:ext cx="5507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1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68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17584"/>
              </p:ext>
            </p:extLst>
          </p:nvPr>
        </p:nvGraphicFramePr>
        <p:xfrm>
          <a:off x="0" y="365761"/>
          <a:ext cx="12192000" cy="5400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Синхронный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асинхронный ввод-вывод, </a:t>
                      </a:r>
                      <a:r>
                        <a:rPr lang="en-US" sz="1800" dirty="0"/>
                        <a:t>pipelining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multiplexing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Улучшение: запросы на чтение надо отправлять в таком количестве, чтобы у диска всегда была непустая очередь команд. Первая команда всё равно увидит задержку на отправку запроса и получение ответа, но для последующих этой задержки не будет.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0348BCF-999A-D44C-A773-FE62BD97364E}"/>
              </a:ext>
            </a:extLst>
          </p:cNvPr>
          <p:cNvGraphicFramePr>
            <a:graphicFrameLocks noGrp="1"/>
          </p:cNvGraphicFramePr>
          <p:nvPr/>
        </p:nvGraphicFramePr>
        <p:xfrm>
          <a:off x="2558816" y="3422344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092CBEC-D4FD-9444-8A89-1DC39AB678CB}"/>
              </a:ext>
            </a:extLst>
          </p:cNvPr>
          <p:cNvGraphicFramePr>
            <a:graphicFrameLocks noGrp="1"/>
          </p:cNvGraphicFramePr>
          <p:nvPr/>
        </p:nvGraphicFramePr>
        <p:xfrm>
          <a:off x="3342388" y="342511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ABCE27-913F-F84C-B0E9-07EF78B3CDF3}"/>
              </a:ext>
            </a:extLst>
          </p:cNvPr>
          <p:cNvGraphicFramePr>
            <a:graphicFrameLocks noGrp="1"/>
          </p:cNvGraphicFramePr>
          <p:nvPr/>
        </p:nvGraphicFramePr>
        <p:xfrm>
          <a:off x="4119689" y="3422867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B37C-8D4F-A441-AA12-5B3682A9B9B8}"/>
              </a:ext>
            </a:extLst>
          </p:cNvPr>
          <p:cNvCxnSpPr/>
          <p:nvPr/>
        </p:nvCxnSpPr>
        <p:spPr>
          <a:xfrm flipV="1">
            <a:off x="1480116" y="3616579"/>
            <a:ext cx="458853" cy="716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F74B20-18E9-4C49-BB1D-9EC29B345BE6}"/>
              </a:ext>
            </a:extLst>
          </p:cNvPr>
          <p:cNvCxnSpPr>
            <a:cxnSpLocks/>
          </p:cNvCxnSpPr>
          <p:nvPr/>
        </p:nvCxnSpPr>
        <p:spPr>
          <a:xfrm flipV="1">
            <a:off x="1478105" y="3627305"/>
            <a:ext cx="658049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A31138-6051-9046-899F-F2D5BAD26494}"/>
              </a:ext>
            </a:extLst>
          </p:cNvPr>
          <p:cNvCxnSpPr>
            <a:cxnSpLocks/>
          </p:cNvCxnSpPr>
          <p:nvPr/>
        </p:nvCxnSpPr>
        <p:spPr>
          <a:xfrm flipV="1">
            <a:off x="1478406" y="3659920"/>
            <a:ext cx="827641" cy="69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5B38F43-881C-104B-BCAB-9F84273A6ACF}"/>
              </a:ext>
            </a:extLst>
          </p:cNvPr>
          <p:cNvGraphicFramePr>
            <a:graphicFrameLocks noGrp="1"/>
          </p:cNvGraphicFramePr>
          <p:nvPr/>
        </p:nvGraphicFramePr>
        <p:xfrm>
          <a:off x="4164854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1A31D25-3C4D-A04A-A44D-B25C54F3A6AD}"/>
              </a:ext>
            </a:extLst>
          </p:cNvPr>
          <p:cNvGraphicFramePr>
            <a:graphicFrameLocks noGrp="1"/>
          </p:cNvGraphicFramePr>
          <p:nvPr/>
        </p:nvGraphicFramePr>
        <p:xfrm>
          <a:off x="3655602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28B7-0F9A-6E40-B848-77577B802FE7}"/>
              </a:ext>
            </a:extLst>
          </p:cNvPr>
          <p:cNvCxnSpPr>
            <a:endCxn id="45" idx="1"/>
          </p:cNvCxnSpPr>
          <p:nvPr/>
        </p:nvCxnSpPr>
        <p:spPr>
          <a:xfrm>
            <a:off x="3354630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23DAE-168D-6A49-B116-906FC6E57608}"/>
              </a:ext>
            </a:extLst>
          </p:cNvPr>
          <p:cNvCxnSpPr/>
          <p:nvPr/>
        </p:nvCxnSpPr>
        <p:spPr>
          <a:xfrm>
            <a:off x="3863882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3365376-172E-CF4A-944A-90CD597E4B2D}"/>
              </a:ext>
            </a:extLst>
          </p:cNvPr>
          <p:cNvGraphicFramePr>
            <a:graphicFrameLocks noGrp="1"/>
          </p:cNvGraphicFramePr>
          <p:nvPr/>
        </p:nvGraphicFramePr>
        <p:xfrm>
          <a:off x="4949508" y="4882035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0DACC13-79F9-8449-812D-2BC10AF08592}"/>
              </a:ext>
            </a:extLst>
          </p:cNvPr>
          <p:cNvGraphicFramePr>
            <a:graphicFrameLocks noGrp="1"/>
          </p:cNvGraphicFramePr>
          <p:nvPr/>
        </p:nvGraphicFramePr>
        <p:xfrm>
          <a:off x="4440256" y="4145435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E4A77A-10CD-7C4F-9D1F-643C940F2950}"/>
              </a:ext>
            </a:extLst>
          </p:cNvPr>
          <p:cNvCxnSpPr>
            <a:endCxn id="49" idx="1"/>
          </p:cNvCxnSpPr>
          <p:nvPr/>
        </p:nvCxnSpPr>
        <p:spPr>
          <a:xfrm>
            <a:off x="4139284" y="35942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5717B-0509-A24F-80E4-D757D6D5D33C}"/>
              </a:ext>
            </a:extLst>
          </p:cNvPr>
          <p:cNvCxnSpPr/>
          <p:nvPr/>
        </p:nvCxnSpPr>
        <p:spPr>
          <a:xfrm>
            <a:off x="4648536" y="4330855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1E63FB-905E-1F47-95DB-E472611B81CA}"/>
              </a:ext>
            </a:extLst>
          </p:cNvPr>
          <p:cNvCxnSpPr>
            <a:cxnSpLocks/>
          </p:cNvCxnSpPr>
          <p:nvPr/>
        </p:nvCxnSpPr>
        <p:spPr>
          <a:xfrm flipV="1">
            <a:off x="3064737" y="3616579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2CD7E3-E843-8E44-B39F-EB8EEE3E2017}"/>
              </a:ext>
            </a:extLst>
          </p:cNvPr>
          <p:cNvCxnSpPr>
            <a:cxnSpLocks/>
          </p:cNvCxnSpPr>
          <p:nvPr/>
        </p:nvCxnSpPr>
        <p:spPr>
          <a:xfrm flipV="1">
            <a:off x="3856706" y="3613325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1BB69D-6AB7-EF45-9A3D-6B7BF8A035BB}"/>
              </a:ext>
            </a:extLst>
          </p:cNvPr>
          <p:cNvCxnSpPr>
            <a:cxnSpLocks/>
          </p:cNvCxnSpPr>
          <p:nvPr/>
        </p:nvCxnSpPr>
        <p:spPr>
          <a:xfrm flipV="1">
            <a:off x="4636437" y="3604411"/>
            <a:ext cx="1933802" cy="715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31266"/>
              </p:ext>
            </p:extLst>
          </p:nvPr>
        </p:nvGraphicFramePr>
        <p:xfrm>
          <a:off x="0" y="365762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21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4508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en-US" dirty="0"/>
                        <a:t>Pipelining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head-of-line blocking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Предположим, что мы послали много запросов к диску (или к серверу). В каком порядке будут отсылаться ответы?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Есть два возможных варианта: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получения запросов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 порядке завершения.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Первый вариант (</a:t>
                      </a:r>
                      <a:r>
                        <a:rPr lang="en-US" baseline="0" dirty="0"/>
                        <a:t>pipelining)</a:t>
                      </a:r>
                      <a:r>
                        <a:rPr lang="ru-RU" baseline="0" dirty="0"/>
                        <a:t> зачастую можно реализовать для протоколов, где изначально не позаботились о мультиплексировании.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Второй вариант требует поддержки в протоколе: у запросов должны быть уникальные номера.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/>
                        <a:t>Pipelining </a:t>
                      </a:r>
                      <a:r>
                        <a:rPr lang="ru-RU" baseline="0" dirty="0"/>
                        <a:t>имеет существенный недостаток: если серверу были отправлены запросы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…,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последующие должны ждать, пока закончится 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Если он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окажется очень медленным, то все следующие за ним проведут много времени в очереди, даже если бы могли исполниться быстро. Такое явление называется </a:t>
                      </a:r>
                      <a:r>
                        <a:rPr lang="en-US" baseline="0" dirty="0"/>
                        <a:t>head-of-line blocking.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baseline="0" dirty="0"/>
                        <a:t>Дополнительное чтение: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Google, “The QUIC Transport Protocol”, </a:t>
                      </a:r>
                      <a:r>
                        <a:rPr lang="en-US" baseline="0" dirty="0">
                          <a:hlinkClick r:id="rId3"/>
                        </a:rPr>
                        <a:t>https://research.google.com/pubs/archive/46403.pdf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Daniel Bernstein, “HTTP 2 explained”, </a:t>
                      </a:r>
                      <a:r>
                        <a:rPr lang="en-US" baseline="0" dirty="0">
                          <a:hlinkClick r:id="rId4"/>
                        </a:rPr>
                        <a:t>https://legacy.gitbook.com/book/bagder/http2-explained/details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0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3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00291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57954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39063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94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48495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Приложение помещает в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операций, которые надо исполнить, продвигает </a:t>
                      </a:r>
                      <a:r>
                        <a:rPr lang="en-US" dirty="0"/>
                        <a:t>sq tail </a:t>
                      </a:r>
                      <a:r>
                        <a:rPr lang="ru-RU" dirty="0"/>
                        <a:t>и просит ядро исполнить </a:t>
                      </a:r>
                      <a:r>
                        <a:rPr lang="en-US" dirty="0"/>
                        <a:t>IO.</a:t>
                      </a:r>
                      <a:r>
                        <a:rPr lang="ru-RU" dirty="0"/>
                        <a:t> Ядро по мере обработки запросов продвигает </a:t>
                      </a:r>
                      <a:r>
                        <a:rPr lang="en-US" dirty="0"/>
                        <a:t>sq head.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Когда </a:t>
                      </a:r>
                      <a:r>
                        <a:rPr lang="en-US" dirty="0"/>
                        <a:t>IO </a:t>
                      </a:r>
                      <a:r>
                        <a:rPr lang="ru-RU" dirty="0"/>
                        <a:t>завершается, ядро сохраняет добавляет запись в </a:t>
                      </a:r>
                      <a:r>
                        <a:rPr lang="en-US" dirty="0"/>
                        <a:t>completion queue </a:t>
                      </a:r>
                      <a:r>
                        <a:rPr lang="ru-RU" dirty="0"/>
                        <a:t>и продвигает </a:t>
                      </a:r>
                      <a:r>
                        <a:rPr lang="en-US" dirty="0" err="1"/>
                        <a:t>cq</a:t>
                      </a:r>
                      <a:r>
                        <a:rPr lang="en-US" dirty="0"/>
                        <a:t> tail.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в </a:t>
                      </a:r>
                      <a:r>
                        <a:rPr lang="en-US" dirty="0" err="1"/>
                        <a:t>pread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pwrite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и прочие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можно было бы добавить аналог параметра </a:t>
                      </a:r>
                      <a:r>
                        <a:rPr lang="en-US" dirty="0" err="1"/>
                        <a:t>lpOverlapped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Windows API. </a:t>
                      </a:r>
                      <a:r>
                        <a:rPr lang="ru-RU" dirty="0"/>
                        <a:t>Чем лучше схема с кольцевыми буферами?</a:t>
                      </a:r>
                    </a:p>
                    <a:p>
                      <a:endParaRPr lang="ru-RU" dirty="0"/>
                    </a:p>
                    <a:p>
                      <a:r>
                        <a:rPr lang="ru-RU" b="1" dirty="0"/>
                        <a:t>Вопрос</a:t>
                      </a:r>
                      <a:r>
                        <a:rPr lang="ru-RU" dirty="0"/>
                        <a:t>: что будет, если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операция, стоящая в голове </a:t>
                      </a:r>
                      <a:r>
                        <a:rPr lang="en-US" dirty="0"/>
                        <a:t>submission queue, </a:t>
                      </a:r>
                      <a:r>
                        <a:rPr lang="ru-RU" dirty="0"/>
                        <a:t>будет исполняться дольше всех остальных?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1A73B9-173B-C942-8CFF-CB9521BA52F9}"/>
              </a:ext>
            </a:extLst>
          </p:cNvPr>
          <p:cNvSpPr txBox="1"/>
          <p:nvPr/>
        </p:nvSpPr>
        <p:spPr>
          <a:xfrm>
            <a:off x="1828181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7DEA0-8061-E74B-A04E-314D08C568E0}"/>
              </a:ext>
            </a:extLst>
          </p:cNvPr>
          <p:cNvSpPr txBox="1"/>
          <p:nvPr/>
        </p:nvSpPr>
        <p:spPr>
          <a:xfrm>
            <a:off x="4408736" y="2235945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5945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30247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14A7241-284E-A148-AFEE-9F5B9105AFDF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21F7D56-6C9B-9145-A6A0-B47F0A5A0DB8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6B6FFE-2DBB-CA4F-81DF-B6B912BF770A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AA458-F6B4-FA49-B6A1-5B29272C82C5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C6D65-7AAF-6E4C-9CAB-9D9C46E136E9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40BBF-A8A1-9044-B0AC-98AB7935E687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63066"/>
              </p:ext>
            </p:extLst>
          </p:nvPr>
        </p:nvGraphicFramePr>
        <p:xfrm>
          <a:off x="0" y="365762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бы </a:t>
                      </a:r>
                      <a:r>
                        <a:rPr lang="en-US" dirty="0"/>
                        <a:t>submission queue </a:t>
                      </a:r>
                      <a:r>
                        <a:rPr lang="ru-RU" dirty="0"/>
                        <a:t>состояла именно из запросов на ввод-вывод, ядро могло бы продвигать </a:t>
                      </a:r>
                      <a:r>
                        <a:rPr lang="en-US" dirty="0"/>
                        <a:t>sq head </a:t>
                      </a:r>
                      <a:r>
                        <a:rPr lang="ru-RU" dirty="0"/>
                        <a:t>только когда завершится </a:t>
                      </a:r>
                      <a:r>
                        <a:rPr lang="en-US" dirty="0"/>
                        <a:t>IO-</a:t>
                      </a:r>
                      <a:r>
                        <a:rPr lang="ru-RU" dirty="0"/>
                        <a:t>запрос из головы списка. Это приводило бы к </a:t>
                      </a:r>
                      <a:r>
                        <a:rPr lang="en-US" dirty="0"/>
                        <a:t>head-of-line blocking.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74457"/>
              </p:ext>
            </p:extLst>
          </p:nvPr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4897"/>
              </p:ext>
            </p:extLst>
          </p:nvPr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4792"/>
              </p:ext>
            </p:extLst>
          </p:nvPr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4172550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92653"/>
              </p:ext>
            </p:extLst>
          </p:nvPr>
        </p:nvGraphicFramePr>
        <p:xfrm>
          <a:off x="0" y="365762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ввод-вывод в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может поддерживать разделяемую с ядром область памяти с двумя кольцевыми буферами: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5564"/>
                  </a:ext>
                </a:extLst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/>
                        <a:t>Домашнее задание: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hlinkClick r:id="rId3"/>
                        </a:rPr>
                        <a:t>https://lwn.net/Articles/776703/</a:t>
                      </a:r>
                      <a:r>
                        <a:rPr lang="ru-RU" dirty="0">
                          <a:hlinkClick r:id="rId3"/>
                        </a:rPr>
                        <a:t>,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Изучите </a:t>
                      </a:r>
                      <a:r>
                        <a:rPr lang="en-US" dirty="0"/>
                        <a:t>API </a:t>
                      </a:r>
                      <a:r>
                        <a:rPr lang="en-US" dirty="0" err="1"/>
                        <a:t>liburing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https://github.com/axboe/liburing</a:t>
                      </a:r>
                      <a:r>
                        <a:rPr lang="en-US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Напишите </a:t>
                      </a:r>
                      <a:r>
                        <a:rPr lang="en-US" dirty="0"/>
                        <a:t>cp, </a:t>
                      </a:r>
                      <a:r>
                        <a:rPr lang="ru-RU" dirty="0"/>
                        <a:t>который работает следующим образом: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испустить </a:t>
                      </a:r>
                      <a:r>
                        <a:rPr lang="en-US" dirty="0"/>
                        <a:t>N</a:t>
                      </a:r>
                      <a:r>
                        <a:rPr lang="ru-RU" dirty="0"/>
                        <a:t> последовательных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запросов на чтение, </a:t>
                      </a:r>
                      <a:r>
                        <a:rPr lang="en-US" dirty="0"/>
                        <a:t>N = 4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N = 8, </a:t>
                      </a:r>
                      <a:r>
                        <a:rPr lang="ru-RU" dirty="0"/>
                        <a:t>длина запроса – </a:t>
                      </a:r>
                      <a:r>
                        <a:rPr lang="en-US" dirty="0"/>
                        <a:t>256K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512K,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№0, испустить запрос на запись и ещё один запрос на чтение,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когда исполнится чтение №1, ….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ru-RU" dirty="0"/>
                        <a:t>и т.д.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9264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30988C-4A06-2F4C-9C0D-A6C7A0F1AF56}"/>
              </a:ext>
            </a:extLst>
          </p:cNvPr>
          <p:cNvGraphicFramePr>
            <a:graphicFrameLocks noGrp="1"/>
          </p:cNvGraphicFramePr>
          <p:nvPr/>
        </p:nvGraphicFramePr>
        <p:xfrm>
          <a:off x="1033348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(pointers)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0B3B7B92-2321-EC4F-844D-0E44D155AC3D}"/>
              </a:ext>
            </a:extLst>
          </p:cNvPr>
          <p:cNvGraphicFramePr>
            <a:graphicFrameLocks noGrp="1"/>
          </p:cNvGraphicFramePr>
          <p:nvPr/>
        </p:nvGraphicFramePr>
        <p:xfrm>
          <a:off x="6756401" y="1074863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297958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99393499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32992366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592619011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Completion queue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5FE26-E102-E747-BE4E-8A54CEC8F5B2}"/>
              </a:ext>
            </a:extLst>
          </p:cNvPr>
          <p:cNvCxnSpPr>
            <a:cxnSpLocks/>
          </p:cNvCxnSpPr>
          <p:nvPr/>
        </p:nvCxnSpPr>
        <p:spPr>
          <a:xfrm flipV="1">
            <a:off x="2288458" y="1816544"/>
            <a:ext cx="0" cy="41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53293-A421-3943-AF26-125E5F4E7A4B}"/>
              </a:ext>
            </a:extLst>
          </p:cNvPr>
          <p:cNvCxnSpPr>
            <a:cxnSpLocks/>
          </p:cNvCxnSpPr>
          <p:nvPr/>
        </p:nvCxnSpPr>
        <p:spPr>
          <a:xfrm flipV="1">
            <a:off x="4804914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17C59-F97A-ED45-8598-9C5A26F01164}"/>
              </a:ext>
            </a:extLst>
          </p:cNvPr>
          <p:cNvCxnSpPr>
            <a:cxnSpLocks/>
          </p:cNvCxnSpPr>
          <p:nvPr/>
        </p:nvCxnSpPr>
        <p:spPr>
          <a:xfrm flipV="1">
            <a:off x="8016467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D22B0-7D84-1A47-AD3E-05BE25CC31BF}"/>
              </a:ext>
            </a:extLst>
          </p:cNvPr>
          <p:cNvCxnSpPr>
            <a:cxnSpLocks/>
          </p:cNvCxnSpPr>
          <p:nvPr/>
        </p:nvCxnSpPr>
        <p:spPr>
          <a:xfrm flipV="1">
            <a:off x="10525492" y="1816543"/>
            <a:ext cx="0" cy="41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18F048-33D3-1047-8CA1-86E62E2758B8}"/>
              </a:ext>
            </a:extLst>
          </p:cNvPr>
          <p:cNvSpPr txBox="1"/>
          <p:nvPr/>
        </p:nvSpPr>
        <p:spPr>
          <a:xfrm>
            <a:off x="10057784" y="2230247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EF1-A4A9-B24E-9C8C-0CE7C423C504}"/>
              </a:ext>
            </a:extLst>
          </p:cNvPr>
          <p:cNvSpPr txBox="1"/>
          <p:nvPr/>
        </p:nvSpPr>
        <p:spPr>
          <a:xfrm>
            <a:off x="7614740" y="2224549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RU" dirty="0"/>
              <a:t>q tail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502B40E-4DAE-4E41-96A2-771B6FDE0286}"/>
              </a:ext>
            </a:extLst>
          </p:cNvPr>
          <p:cNvGraphicFramePr>
            <a:graphicFrameLocks noGrp="1"/>
          </p:cNvGraphicFramePr>
          <p:nvPr/>
        </p:nvGraphicFramePr>
        <p:xfrm>
          <a:off x="1033346" y="3316189"/>
          <a:ext cx="44022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1522416925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719059937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8773214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43733941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3825877040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899514423"/>
                    </a:ext>
                  </a:extLst>
                </a:gridCol>
                <a:gridCol w="628893">
                  <a:extLst>
                    <a:ext uri="{9D8B030D-6E8A-4147-A177-3AD203B41FA5}">
                      <a16:colId xmlns:a16="http://schemas.microsoft.com/office/drawing/2014/main" val="157668848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Submission queue (entries)</a:t>
                      </a:r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49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2B85C-F4B5-624F-A29D-C39BB67331BB}"/>
              </a:ext>
            </a:extLst>
          </p:cNvPr>
          <p:cNvCxnSpPr>
            <a:cxnSpLocks/>
          </p:cNvCxnSpPr>
          <p:nvPr/>
        </p:nvCxnSpPr>
        <p:spPr>
          <a:xfrm flipH="1">
            <a:off x="2074127" y="1816543"/>
            <a:ext cx="557562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657090-76B6-A341-9E8F-ACEA0869AC33}"/>
              </a:ext>
            </a:extLst>
          </p:cNvPr>
          <p:cNvCxnSpPr>
            <a:cxnSpLocks/>
          </p:cNvCxnSpPr>
          <p:nvPr/>
        </p:nvCxnSpPr>
        <p:spPr>
          <a:xfrm flipH="1">
            <a:off x="1379644" y="1816543"/>
            <a:ext cx="184275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72A19-E1F9-404E-83F4-1A3916ADA8D6}"/>
              </a:ext>
            </a:extLst>
          </p:cNvPr>
          <p:cNvCxnSpPr>
            <a:cxnSpLocks/>
          </p:cNvCxnSpPr>
          <p:nvPr/>
        </p:nvCxnSpPr>
        <p:spPr>
          <a:xfrm flipH="1">
            <a:off x="3865732" y="1816543"/>
            <a:ext cx="20481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92BC74-89C7-EB4A-A373-8B990817985F}"/>
              </a:ext>
            </a:extLst>
          </p:cNvPr>
          <p:cNvCxnSpPr>
            <a:cxnSpLocks/>
          </p:cNvCxnSpPr>
          <p:nvPr/>
        </p:nvCxnSpPr>
        <p:spPr>
          <a:xfrm>
            <a:off x="4498580" y="1816542"/>
            <a:ext cx="642133" cy="1499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294ED5-720C-A742-BC17-E71A4EA9B5B0}"/>
              </a:ext>
            </a:extLst>
          </p:cNvPr>
          <p:cNvSpPr txBox="1"/>
          <p:nvPr/>
        </p:nvSpPr>
        <p:spPr>
          <a:xfrm>
            <a:off x="1360475" y="1838729"/>
            <a:ext cx="93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6DE3D-72F4-354C-8B7F-9875F292721A}"/>
              </a:ext>
            </a:extLst>
          </p:cNvPr>
          <p:cNvSpPr txBox="1"/>
          <p:nvPr/>
        </p:nvSpPr>
        <p:spPr>
          <a:xfrm>
            <a:off x="4785434" y="1816541"/>
            <a:ext cx="79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RU" dirty="0"/>
              <a:t>q tail</a:t>
            </a:r>
          </a:p>
        </p:txBody>
      </p:sp>
    </p:spTree>
    <p:extLst>
      <p:ext uri="{BB962C8B-B14F-4D97-AF65-F5344CB8AC3E}">
        <p14:creationId xmlns:p14="http://schemas.microsoft.com/office/powerpoint/2010/main" val="136752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9952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зачем это надо?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Процессы не имеют доступа к физической памяти.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baseline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Вместо этого, ОС предоставляют процессам линейное адресное пространство,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baseline="0" dirty="0"/>
                        <a:t>которое может произвольно отображаться на физическую память.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/>
                        <a:t>Задачи, которые решает введение виртуального</a:t>
                      </a:r>
                      <a:r>
                        <a:rPr lang="ru-RU" baseline="0" dirty="0"/>
                        <a:t> адресного пространства:</a:t>
                      </a: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ru-RU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Возможность предоставить каждому процессу единообразное</a:t>
                      </a:r>
                      <a:r>
                        <a:rPr lang="ru-RU" baseline="0" dirty="0"/>
                        <a:t> адресное пространство: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процесс просто считает, что ему доступны все адреса в диапазоне </a:t>
                      </a:r>
                      <a:r>
                        <a:rPr lang="en-US" baseline="0" dirty="0"/>
                        <a:t>[0, MAX_ADDR),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Изоляция процессов,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прозрачно разделять часть памяти между процессами (</a:t>
                      </a:r>
                      <a:r>
                        <a:rPr lang="en-US" baseline="0" dirty="0"/>
                        <a:t>shared libraries, text segments, 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Возможность «незаметно» для процесса заполнять</a:t>
                      </a:r>
                      <a:r>
                        <a:rPr lang="en-US" baseline="0" dirty="0"/>
                        <a:t>/</a:t>
                      </a:r>
                      <a:r>
                        <a:rPr lang="ru-RU" baseline="0" dirty="0"/>
                        <a:t>выгружать его части из памяти</a:t>
                      </a:r>
                      <a:r>
                        <a:rPr lang="en-US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memory-mapped files, swapping.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1670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</a:t>
                      </a:r>
                      <a:r>
                        <a:rPr lang="en-US" baseline="0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Таблицы разрешается</a:t>
                      </a:r>
                      <a:r>
                        <a:rPr lang="ru-RU" baseline="0" dirty="0"/>
                        <a:t> заполнять частично, чтобы не тратить много памяти.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Поиск по таблицам требует много обращений</a:t>
                      </a:r>
                      <a:r>
                        <a:rPr lang="ru-RU" baseline="0" dirty="0"/>
                        <a:t> к памяти, поэтому результаты преобразований адресов </a:t>
                      </a:r>
                      <a:r>
                        <a:rPr lang="ru-RU" baseline="0" dirty="0" err="1"/>
                        <a:t>кешируются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TLB (Translation Look-aside Buffer)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62"/>
              </p:ext>
            </p:extLst>
          </p:nvPr>
        </p:nvGraphicFramePr>
        <p:xfrm>
          <a:off x="566757" y="1039155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0240"/>
              </p:ext>
            </p:extLst>
          </p:nvPr>
        </p:nvGraphicFramePr>
        <p:xfrm>
          <a:off x="1172684" y="2129824"/>
          <a:ext cx="1901022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</a:t>
                      </a:r>
                      <a:r>
                        <a:rPr lang="ru-RU" baseline="0" dirty="0"/>
                        <a:t> страниц первого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61012" y="1780835"/>
            <a:ext cx="511672" cy="1579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56774"/>
              </p:ext>
            </p:extLst>
          </p:nvPr>
        </p:nvGraphicFramePr>
        <p:xfrm>
          <a:off x="4246390" y="3055422"/>
          <a:ext cx="204532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Таблица страниц</a:t>
                      </a:r>
                      <a:r>
                        <a:rPr lang="ru-RU" baseline="0" dirty="0"/>
                        <a:t> второго уровня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073706" y="3360145"/>
            <a:ext cx="117268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767" y="1780835"/>
            <a:ext cx="843623" cy="28661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1715" y="4618591"/>
            <a:ext cx="51381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412"/>
              </p:ext>
            </p:extLst>
          </p:nvPr>
        </p:nvGraphicFramePr>
        <p:xfrm>
          <a:off x="9852721" y="2570490"/>
          <a:ext cx="1370767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Страница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8306718" y="2743200"/>
            <a:ext cx="1496849" cy="110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09679" y="1780835"/>
            <a:ext cx="1743042" cy="21166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2544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</a:t>
                      </a:r>
                      <a:r>
                        <a:rPr lang="ru-RU" baseline="0" dirty="0"/>
                        <a:t> память с точки зрения ОС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операционной системы память процесса представляется как набор </a:t>
                      </a:r>
                      <a:r>
                        <a:rPr lang="en-US" baseline="0" dirty="0"/>
                        <a:t>VMA (Virtual Memory Area).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Каждая </a:t>
                      </a:r>
                      <a:r>
                        <a:rPr lang="en-US" baseline="0" dirty="0"/>
                        <a:t>VMA </a:t>
                      </a:r>
                      <a:r>
                        <a:rPr lang="ru-RU" baseline="0" dirty="0"/>
                        <a:t>указывает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диапазон адресов,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права доступа (и флаги вроде </a:t>
                      </a:r>
                      <a:r>
                        <a:rPr lang="en-US" baseline="0" dirty="0"/>
                        <a:t>copy-on-write),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правило, как подгружать страницы из данной </a:t>
                      </a:r>
                      <a:r>
                        <a:rPr lang="en-US" baseline="0" dirty="0"/>
                        <a:t>VMA.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4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1381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5175"/>
              </p:ext>
            </p:extLst>
          </p:nvPr>
        </p:nvGraphicFramePr>
        <p:xfrm>
          <a:off x="0" y="365760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Memory-mapped</a:t>
                      </a:r>
                      <a:r>
                        <a:rPr lang="en-US" baseline="0" dirty="0"/>
                        <a:t> files: </a:t>
                      </a:r>
                      <a:r>
                        <a:rPr lang="ru-RU" baseline="0" dirty="0"/>
                        <a:t>проблемы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файл виден как массив в памяти, то чтение и запись делаются очень просто.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Но как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baseline="0" dirty="0"/>
                        <a:t>у</a:t>
                      </a:r>
                      <a:r>
                        <a:rPr lang="ru-RU" baseline="0" dirty="0" err="1"/>
                        <a:t>величивать</a:t>
                      </a:r>
                      <a:r>
                        <a:rPr lang="ru-RU" baseline="0" dirty="0"/>
                        <a:t> размер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чтения из файла?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обрабатывать ошибки записи в файл?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Ответ: никак.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None/>
                      </a:pPr>
                      <a:r>
                        <a:rPr lang="ru-RU" baseline="0" dirty="0"/>
                        <a:t>До недавнего времени ошибки при отложенной записи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можно было легко потерять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3"/>
                        </a:rPr>
                        <a:t>https://lwn.net/Articles/718734/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hlinkClick r:id="rId4"/>
                        </a:rPr>
                        <a:t>http://stackoverflow.com/q/42434872/398670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8338"/>
              </p:ext>
            </p:extLst>
          </p:nvPr>
        </p:nvGraphicFramePr>
        <p:xfrm>
          <a:off x="0" y="365760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/>
                        <a:t>Page cache </a:t>
                      </a:r>
                      <a:r>
                        <a:rPr lang="ru-RU" dirty="0"/>
                        <a:t>и отложенная</a:t>
                      </a:r>
                      <a:r>
                        <a:rPr lang="ru-RU" baseline="0" dirty="0"/>
                        <a:t> запись 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r>
                        <a:rPr lang="ru-RU" baseline="0" dirty="0"/>
                        <a:t>Аналогичные проблемы с записью есть и в </a:t>
                      </a:r>
                      <a:r>
                        <a:rPr lang="en-US" baseline="0" dirty="0"/>
                        <a:t>POSIX API: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file.txt</a:t>
                      </a:r>
                      <a:r>
                        <a:rPr lang="en-US" baseline="0" dirty="0"/>
                        <a:t>”, O_RDWR);</a:t>
                      </a:r>
                    </a:p>
                    <a:p>
                      <a:r>
                        <a:rPr lang="en-US" baseline="0" dirty="0" err="1"/>
                        <a:t>pwrite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buf</a:t>
                      </a:r>
                      <a:r>
                        <a:rPr lang="en-US" baseline="0" dirty="0"/>
                        <a:t>, size, 0);</a:t>
                      </a:r>
                    </a:p>
                    <a:p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);</a:t>
                      </a:r>
                    </a:p>
                    <a:p>
                      <a:r>
                        <a:rPr lang="en-US" baseline="0" dirty="0"/>
                        <a:t>close(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);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Вызов </a:t>
                      </a:r>
                      <a:r>
                        <a:rPr lang="en-US" baseline="0" dirty="0" err="1"/>
                        <a:t>pwrite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не записывает данные в файл, а только помещает их в </a:t>
                      </a:r>
                      <a:r>
                        <a:rPr lang="en-US" baseline="0" dirty="0"/>
                        <a:t>page cache.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Данные будут записаны на диск только после вызова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или когда ОС решит сбросить </a:t>
                      </a:r>
                      <a:r>
                        <a:rPr lang="en-US" baseline="0" dirty="0"/>
                        <a:t>page cache </a:t>
                      </a:r>
                      <a:r>
                        <a:rPr lang="ru-RU" baseline="0" dirty="0"/>
                        <a:t>на диск.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55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ошибки записи будут возвращены из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close() </a:t>
                      </a:r>
                      <a:r>
                        <a:rPr lang="ru-RU" baseline="0" dirty="0"/>
                        <a:t>тоже может завершаться с ошибкой.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2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3277</Words>
  <Application>Microsoft Macintosh PowerPoint</Application>
  <PresentationFormat>Widescreen</PresentationFormat>
  <Paragraphs>717</Paragraphs>
  <Slides>37</Slides>
  <Notes>37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98</cp:revision>
  <cp:lastPrinted>2017-10-02T09:22:54Z</cp:lastPrinted>
  <dcterms:created xsi:type="dcterms:W3CDTF">2016-09-20T13:25:15Z</dcterms:created>
  <dcterms:modified xsi:type="dcterms:W3CDTF">2020-09-23T11:30:32Z</dcterms:modified>
</cp:coreProperties>
</file>